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4.jpg" ContentType="image/pn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74" r:id="rId3"/>
    <p:sldId id="275" r:id="rId4"/>
    <p:sldId id="277" r:id="rId5"/>
    <p:sldId id="276" r:id="rId6"/>
    <p:sldId id="282" r:id="rId7"/>
    <p:sldId id="289" r:id="rId8"/>
    <p:sldId id="290" r:id="rId9"/>
    <p:sldId id="291" r:id="rId10"/>
    <p:sldId id="283" r:id="rId11"/>
    <p:sldId id="278" r:id="rId12"/>
    <p:sldId id="287" r:id="rId13"/>
    <p:sldId id="295" r:id="rId14"/>
    <p:sldId id="292" r:id="rId15"/>
    <p:sldId id="296" r:id="rId16"/>
    <p:sldId id="273" r:id="rId17"/>
    <p:sldId id="286" r:id="rId18"/>
    <p:sldId id="297" r:id="rId19"/>
    <p:sldId id="298" r:id="rId20"/>
    <p:sldId id="293" r:id="rId21"/>
    <p:sldId id="288" r:id="rId22"/>
    <p:sldId id="299" r:id="rId23"/>
    <p:sldId id="300" r:id="rId24"/>
    <p:sldId id="302" r:id="rId25"/>
    <p:sldId id="294" r:id="rId26"/>
    <p:sldId id="279" r:id="rId27"/>
    <p:sldId id="280" r:id="rId28"/>
    <p:sldId id="281" r:id="rId29"/>
    <p:sldId id="285" r:id="rId30"/>
    <p:sldId id="301"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ya Adarsh" initials="AA" lastIdx="1" clrIdx="0">
    <p:extLst>
      <p:ext uri="{19B8F6BF-5375-455C-9EA6-DF929625EA0E}">
        <p15:presenceInfo xmlns:p15="http://schemas.microsoft.com/office/powerpoint/2012/main" userId="15bd6d2f13afb7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3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7A80E-EF20-42A3-AD6A-E03768D60658}" type="datetimeFigureOut">
              <a:rPr lang="en-IN" smtClean="0"/>
              <a:t>15-04-2023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E3745-1A20-40FB-A1CC-E7E9B96F4BE7}" type="slidenum">
              <a:rPr lang="en-IN" smtClean="0"/>
              <a:t>‹#›</a:t>
            </a:fld>
            <a:endParaRPr lang="en-IN"/>
          </a:p>
        </p:txBody>
      </p:sp>
    </p:spTree>
    <p:extLst>
      <p:ext uri="{BB962C8B-B14F-4D97-AF65-F5344CB8AC3E}">
        <p14:creationId xmlns:p14="http://schemas.microsoft.com/office/powerpoint/2010/main" val="2055472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0DE3745-1A20-40FB-A1CC-E7E9B96F4BE7}" type="slidenum">
              <a:rPr lang="en-IN" smtClean="0"/>
              <a:t>4</a:t>
            </a:fld>
            <a:endParaRPr lang="en-IN"/>
          </a:p>
        </p:txBody>
      </p:sp>
    </p:spTree>
    <p:extLst>
      <p:ext uri="{BB962C8B-B14F-4D97-AF65-F5344CB8AC3E}">
        <p14:creationId xmlns:p14="http://schemas.microsoft.com/office/powerpoint/2010/main" val="3056876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0DE3745-1A20-40FB-A1CC-E7E9B96F4BE7}" type="slidenum">
              <a:rPr lang="en-IN" smtClean="0"/>
              <a:t>8</a:t>
            </a:fld>
            <a:endParaRPr lang="en-IN"/>
          </a:p>
        </p:txBody>
      </p:sp>
    </p:spTree>
    <p:extLst>
      <p:ext uri="{BB962C8B-B14F-4D97-AF65-F5344CB8AC3E}">
        <p14:creationId xmlns:p14="http://schemas.microsoft.com/office/powerpoint/2010/main" val="525332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0DE3745-1A20-40FB-A1CC-E7E9B96F4BE7}" type="slidenum">
              <a:rPr lang="en-IN" smtClean="0"/>
              <a:t>20</a:t>
            </a:fld>
            <a:endParaRPr lang="en-IN"/>
          </a:p>
        </p:txBody>
      </p:sp>
    </p:spTree>
    <p:extLst>
      <p:ext uri="{BB962C8B-B14F-4D97-AF65-F5344CB8AC3E}">
        <p14:creationId xmlns:p14="http://schemas.microsoft.com/office/powerpoint/2010/main" val="2717799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419D21-58CB-4426-92E6-F000D0657B9E}"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399E3-E57A-489C-A0D6-69A34AFF50AB}" type="slidenum">
              <a:rPr lang="en-IN" smtClean="0"/>
              <a:t>‹#›</a:t>
            </a:fld>
            <a:endParaRPr lang="en-IN"/>
          </a:p>
        </p:txBody>
      </p:sp>
    </p:spTree>
    <p:extLst>
      <p:ext uri="{BB962C8B-B14F-4D97-AF65-F5344CB8AC3E}">
        <p14:creationId xmlns:p14="http://schemas.microsoft.com/office/powerpoint/2010/main" val="2324921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19D21-58CB-4426-92E6-F000D0657B9E}"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399E3-E57A-489C-A0D6-69A34AFF50AB}" type="slidenum">
              <a:rPr lang="en-IN" smtClean="0"/>
              <a:t>‹#›</a:t>
            </a:fld>
            <a:endParaRPr lang="en-IN"/>
          </a:p>
        </p:txBody>
      </p:sp>
    </p:spTree>
    <p:extLst>
      <p:ext uri="{BB962C8B-B14F-4D97-AF65-F5344CB8AC3E}">
        <p14:creationId xmlns:p14="http://schemas.microsoft.com/office/powerpoint/2010/main" val="255611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19D21-58CB-4426-92E6-F000D0657B9E}"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399E3-E57A-489C-A0D6-69A34AFF50AB}" type="slidenum">
              <a:rPr lang="en-IN" smtClean="0"/>
              <a:t>‹#›</a:t>
            </a:fld>
            <a:endParaRPr lang="en-IN"/>
          </a:p>
        </p:txBody>
      </p:sp>
    </p:spTree>
    <p:extLst>
      <p:ext uri="{BB962C8B-B14F-4D97-AF65-F5344CB8AC3E}">
        <p14:creationId xmlns:p14="http://schemas.microsoft.com/office/powerpoint/2010/main" val="663660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19D21-58CB-4426-92E6-F000D0657B9E}"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399E3-E57A-489C-A0D6-69A34AFF50AB}" type="slidenum">
              <a:rPr lang="en-IN" smtClean="0"/>
              <a:t>‹#›</a:t>
            </a:fld>
            <a:endParaRPr lang="en-IN"/>
          </a:p>
        </p:txBody>
      </p:sp>
    </p:spTree>
    <p:extLst>
      <p:ext uri="{BB962C8B-B14F-4D97-AF65-F5344CB8AC3E}">
        <p14:creationId xmlns:p14="http://schemas.microsoft.com/office/powerpoint/2010/main" val="4054083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19D21-58CB-4426-92E6-F000D0657B9E}"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399E3-E57A-489C-A0D6-69A34AFF50AB}" type="slidenum">
              <a:rPr lang="en-IN" smtClean="0"/>
              <a:t>‹#›</a:t>
            </a:fld>
            <a:endParaRPr lang="en-IN"/>
          </a:p>
        </p:txBody>
      </p:sp>
    </p:spTree>
    <p:extLst>
      <p:ext uri="{BB962C8B-B14F-4D97-AF65-F5344CB8AC3E}">
        <p14:creationId xmlns:p14="http://schemas.microsoft.com/office/powerpoint/2010/main" val="4017967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419D21-58CB-4426-92E6-F000D0657B9E}"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2399E3-E57A-489C-A0D6-69A34AFF50AB}" type="slidenum">
              <a:rPr lang="en-IN" smtClean="0"/>
              <a:t>‹#›</a:t>
            </a:fld>
            <a:endParaRPr lang="en-IN"/>
          </a:p>
        </p:txBody>
      </p:sp>
    </p:spTree>
    <p:extLst>
      <p:ext uri="{BB962C8B-B14F-4D97-AF65-F5344CB8AC3E}">
        <p14:creationId xmlns:p14="http://schemas.microsoft.com/office/powerpoint/2010/main" val="1138394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19D21-58CB-4426-92E6-F000D0657B9E}" type="datetimeFigureOut">
              <a:rPr lang="en-IN" smtClean="0"/>
              <a:t>15-04-2023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2399E3-E57A-489C-A0D6-69A34AFF50AB}" type="slidenum">
              <a:rPr lang="en-IN" smtClean="0"/>
              <a:t>‹#›</a:t>
            </a:fld>
            <a:endParaRPr lang="en-IN"/>
          </a:p>
        </p:txBody>
      </p:sp>
    </p:spTree>
    <p:extLst>
      <p:ext uri="{BB962C8B-B14F-4D97-AF65-F5344CB8AC3E}">
        <p14:creationId xmlns:p14="http://schemas.microsoft.com/office/powerpoint/2010/main" val="3180304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419D21-58CB-4426-92E6-F000D0657B9E}" type="datetimeFigureOut">
              <a:rPr lang="en-IN" smtClean="0"/>
              <a:t>15-04-2023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2399E3-E57A-489C-A0D6-69A34AFF50AB}" type="slidenum">
              <a:rPr lang="en-IN" smtClean="0"/>
              <a:t>‹#›</a:t>
            </a:fld>
            <a:endParaRPr lang="en-IN"/>
          </a:p>
        </p:txBody>
      </p:sp>
    </p:spTree>
    <p:extLst>
      <p:ext uri="{BB962C8B-B14F-4D97-AF65-F5344CB8AC3E}">
        <p14:creationId xmlns:p14="http://schemas.microsoft.com/office/powerpoint/2010/main" val="4259533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419D21-58CB-4426-92E6-F000D0657B9E}" type="datetimeFigureOut">
              <a:rPr lang="en-IN" smtClean="0"/>
              <a:t>15-04-2023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2399E3-E57A-489C-A0D6-69A34AFF50AB}" type="slidenum">
              <a:rPr lang="en-IN" smtClean="0"/>
              <a:t>‹#›</a:t>
            </a:fld>
            <a:endParaRPr lang="en-IN"/>
          </a:p>
        </p:txBody>
      </p:sp>
    </p:spTree>
    <p:extLst>
      <p:ext uri="{BB962C8B-B14F-4D97-AF65-F5344CB8AC3E}">
        <p14:creationId xmlns:p14="http://schemas.microsoft.com/office/powerpoint/2010/main" val="177039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419D21-58CB-4426-92E6-F000D0657B9E}"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2399E3-E57A-489C-A0D6-69A34AFF50AB}" type="slidenum">
              <a:rPr lang="en-IN" smtClean="0"/>
              <a:t>‹#›</a:t>
            </a:fld>
            <a:endParaRPr lang="en-IN"/>
          </a:p>
        </p:txBody>
      </p:sp>
    </p:spTree>
    <p:extLst>
      <p:ext uri="{BB962C8B-B14F-4D97-AF65-F5344CB8AC3E}">
        <p14:creationId xmlns:p14="http://schemas.microsoft.com/office/powerpoint/2010/main" val="943429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419D21-58CB-4426-92E6-F000D0657B9E}"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2399E3-E57A-489C-A0D6-69A34AFF50AB}" type="slidenum">
              <a:rPr lang="en-IN" smtClean="0"/>
              <a:t>‹#›</a:t>
            </a:fld>
            <a:endParaRPr lang="en-IN"/>
          </a:p>
        </p:txBody>
      </p:sp>
    </p:spTree>
    <p:extLst>
      <p:ext uri="{BB962C8B-B14F-4D97-AF65-F5344CB8AC3E}">
        <p14:creationId xmlns:p14="http://schemas.microsoft.com/office/powerpoint/2010/main" val="215672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19D21-58CB-4426-92E6-F000D0657B9E}" type="datetimeFigureOut">
              <a:rPr lang="en-IN" smtClean="0"/>
              <a:t>15-04-2023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399E3-E57A-489C-A0D6-69A34AFF50AB}" type="slidenum">
              <a:rPr lang="en-IN" smtClean="0"/>
              <a:t>‹#›</a:t>
            </a:fld>
            <a:endParaRPr lang="en-IN"/>
          </a:p>
        </p:txBody>
      </p:sp>
    </p:spTree>
    <p:extLst>
      <p:ext uri="{BB962C8B-B14F-4D97-AF65-F5344CB8AC3E}">
        <p14:creationId xmlns:p14="http://schemas.microsoft.com/office/powerpoint/2010/main" val="14583288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51.jp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5.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9.png"/><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1AE7EF-6319-466E-80D8-263B43D8D41E}"/>
              </a:ext>
            </a:extLst>
          </p:cNvPr>
          <p:cNvSpPr txBox="1"/>
          <p:nvPr/>
        </p:nvSpPr>
        <p:spPr>
          <a:xfrm>
            <a:off x="2628605" y="2982724"/>
            <a:ext cx="6119624" cy="892552"/>
          </a:xfrm>
          <a:prstGeom prst="rect">
            <a:avLst/>
          </a:prstGeom>
          <a:noFill/>
        </p:spPr>
        <p:txBody>
          <a:bodyPr wrap="none" rtlCol="0">
            <a:spAutoFit/>
          </a:bodyPr>
          <a:lstStyle/>
          <a:p>
            <a:pPr algn="ctr"/>
            <a:r>
              <a:rPr lang="en-US" sz="2200" dirty="0">
                <a:solidFill>
                  <a:schemeClr val="accent4">
                    <a:lumMod val="60000"/>
                    <a:lumOff val="40000"/>
                  </a:schemeClr>
                </a:solidFill>
              </a:rPr>
              <a:t>Object Detection using </a:t>
            </a:r>
            <a:r>
              <a:rPr lang="en-US" sz="2200" dirty="0">
                <a:solidFill>
                  <a:schemeClr val="accent2">
                    <a:lumMod val="60000"/>
                    <a:lumOff val="40000"/>
                  </a:schemeClr>
                </a:solidFill>
              </a:rPr>
              <a:t>Convolution Neural Network</a:t>
            </a:r>
          </a:p>
          <a:p>
            <a:pPr algn="ctr"/>
            <a:r>
              <a:rPr lang="en-US" sz="3000" dirty="0">
                <a:solidFill>
                  <a:schemeClr val="accent5">
                    <a:lumMod val="75000"/>
                  </a:schemeClr>
                </a:solidFill>
              </a:rPr>
              <a:t>RCNN</a:t>
            </a:r>
            <a:endParaRPr lang="en-IN" sz="3000" dirty="0">
              <a:solidFill>
                <a:schemeClr val="accent5">
                  <a:lumMod val="75000"/>
                </a:schemeClr>
              </a:solidFill>
            </a:endParaRPr>
          </a:p>
        </p:txBody>
      </p:sp>
    </p:spTree>
    <p:extLst>
      <p:ext uri="{BB962C8B-B14F-4D97-AF65-F5344CB8AC3E}">
        <p14:creationId xmlns:p14="http://schemas.microsoft.com/office/powerpoint/2010/main" val="156842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C37F0B0-575E-4FE0-A232-7AA3D7E71867}"/>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pic>
        <p:nvPicPr>
          <p:cNvPr id="14" name="Picture 13">
            <a:extLst>
              <a:ext uri="{FF2B5EF4-FFF2-40B4-BE49-F238E27FC236}">
                <a16:creationId xmlns:a16="http://schemas.microsoft.com/office/drawing/2014/main" id="{6B00AC2B-778B-4DAE-BB80-1867E552C98C}"/>
              </a:ext>
            </a:extLst>
          </p:cNvPr>
          <p:cNvPicPr>
            <a:picLocks noChangeAspect="1"/>
          </p:cNvPicPr>
          <p:nvPr/>
        </p:nvPicPr>
        <p:blipFill>
          <a:blip r:embed="rId2"/>
          <a:stretch>
            <a:fillRect/>
          </a:stretch>
        </p:blipFill>
        <p:spPr>
          <a:xfrm>
            <a:off x="2530265" y="1849855"/>
            <a:ext cx="1460633" cy="2183647"/>
          </a:xfrm>
          <a:prstGeom prst="rect">
            <a:avLst/>
          </a:prstGeom>
          <a:ln>
            <a:solidFill>
              <a:schemeClr val="accent3">
                <a:lumMod val="60000"/>
                <a:lumOff val="40000"/>
              </a:schemeClr>
            </a:solidFill>
          </a:ln>
        </p:spPr>
      </p:pic>
      <p:pic>
        <p:nvPicPr>
          <p:cNvPr id="15" name="Picture 14">
            <a:extLst>
              <a:ext uri="{FF2B5EF4-FFF2-40B4-BE49-F238E27FC236}">
                <a16:creationId xmlns:a16="http://schemas.microsoft.com/office/drawing/2014/main" id="{7970937A-490A-4BB0-AB3D-05FF2B587FDB}"/>
              </a:ext>
            </a:extLst>
          </p:cNvPr>
          <p:cNvPicPr>
            <a:picLocks noChangeAspect="1"/>
          </p:cNvPicPr>
          <p:nvPr/>
        </p:nvPicPr>
        <p:blipFill>
          <a:blip r:embed="rId3"/>
          <a:stretch>
            <a:fillRect/>
          </a:stretch>
        </p:blipFill>
        <p:spPr>
          <a:xfrm>
            <a:off x="4205447" y="1849855"/>
            <a:ext cx="1460633" cy="2183647"/>
          </a:xfrm>
          <a:prstGeom prst="rect">
            <a:avLst/>
          </a:prstGeom>
          <a:ln>
            <a:solidFill>
              <a:schemeClr val="accent3">
                <a:lumMod val="60000"/>
                <a:lumOff val="40000"/>
              </a:schemeClr>
            </a:solidFill>
          </a:ln>
        </p:spPr>
      </p:pic>
      <p:sp>
        <p:nvSpPr>
          <p:cNvPr id="19" name="TextBox 18">
            <a:extLst>
              <a:ext uri="{FF2B5EF4-FFF2-40B4-BE49-F238E27FC236}">
                <a16:creationId xmlns:a16="http://schemas.microsoft.com/office/drawing/2014/main" id="{E27985EA-7F61-454B-A8EB-B588F35CD1EB}"/>
              </a:ext>
            </a:extLst>
          </p:cNvPr>
          <p:cNvSpPr txBox="1"/>
          <p:nvPr/>
        </p:nvSpPr>
        <p:spPr>
          <a:xfrm>
            <a:off x="3048000" y="6617853"/>
            <a:ext cx="6096000" cy="230832"/>
          </a:xfrm>
          <a:prstGeom prst="rect">
            <a:avLst/>
          </a:prstGeom>
          <a:noFill/>
        </p:spPr>
        <p:txBody>
          <a:bodyPr wrap="square">
            <a:spAutoFit/>
          </a:bodyPr>
          <a:lstStyle/>
          <a:p>
            <a:pPr algn="ctr"/>
            <a:r>
              <a:rPr lang="en-IN" sz="900" dirty="0"/>
              <a:t>Credit: Efficient Graph-Based Image Segmentation</a:t>
            </a:r>
          </a:p>
        </p:txBody>
      </p:sp>
      <p:pic>
        <p:nvPicPr>
          <p:cNvPr id="20" name="Picture 19">
            <a:extLst>
              <a:ext uri="{FF2B5EF4-FFF2-40B4-BE49-F238E27FC236}">
                <a16:creationId xmlns:a16="http://schemas.microsoft.com/office/drawing/2014/main" id="{9691F644-4A08-4829-979C-08800A43833F}"/>
              </a:ext>
            </a:extLst>
          </p:cNvPr>
          <p:cNvPicPr>
            <a:picLocks noChangeAspect="1"/>
          </p:cNvPicPr>
          <p:nvPr/>
        </p:nvPicPr>
        <p:blipFill rotWithShape="1">
          <a:blip r:embed="rId4"/>
          <a:srcRect r="3960"/>
          <a:stretch/>
        </p:blipFill>
        <p:spPr>
          <a:xfrm>
            <a:off x="1431523" y="4267503"/>
            <a:ext cx="2559375" cy="1741420"/>
          </a:xfrm>
          <a:prstGeom prst="rect">
            <a:avLst/>
          </a:prstGeom>
          <a:ln>
            <a:solidFill>
              <a:schemeClr val="accent3">
                <a:lumMod val="60000"/>
                <a:lumOff val="40000"/>
              </a:schemeClr>
            </a:solidFill>
          </a:ln>
        </p:spPr>
      </p:pic>
      <p:pic>
        <p:nvPicPr>
          <p:cNvPr id="21" name="Picture 20">
            <a:extLst>
              <a:ext uri="{FF2B5EF4-FFF2-40B4-BE49-F238E27FC236}">
                <a16:creationId xmlns:a16="http://schemas.microsoft.com/office/drawing/2014/main" id="{A5200670-013A-4F5F-BE5E-9DF66771A9B1}"/>
              </a:ext>
            </a:extLst>
          </p:cNvPr>
          <p:cNvPicPr>
            <a:picLocks noChangeAspect="1"/>
          </p:cNvPicPr>
          <p:nvPr/>
        </p:nvPicPr>
        <p:blipFill rotWithShape="1">
          <a:blip r:embed="rId5"/>
          <a:srcRect l="1367" t="-1" r="1309" b="503"/>
          <a:stretch/>
        </p:blipFill>
        <p:spPr>
          <a:xfrm>
            <a:off x="4205447" y="4267503"/>
            <a:ext cx="2559375" cy="1741420"/>
          </a:xfrm>
          <a:prstGeom prst="rect">
            <a:avLst/>
          </a:prstGeom>
          <a:ln>
            <a:solidFill>
              <a:schemeClr val="accent3">
                <a:lumMod val="60000"/>
                <a:lumOff val="40000"/>
              </a:schemeClr>
            </a:solidFill>
          </a:ln>
        </p:spPr>
      </p:pic>
      <p:sp>
        <p:nvSpPr>
          <p:cNvPr id="23" name="TextBox 22">
            <a:extLst>
              <a:ext uri="{FF2B5EF4-FFF2-40B4-BE49-F238E27FC236}">
                <a16:creationId xmlns:a16="http://schemas.microsoft.com/office/drawing/2014/main" id="{0C29948B-287E-4BBC-8984-5336392807C6}"/>
              </a:ext>
            </a:extLst>
          </p:cNvPr>
          <p:cNvSpPr txBox="1"/>
          <p:nvPr/>
        </p:nvSpPr>
        <p:spPr>
          <a:xfrm>
            <a:off x="0" y="2391995"/>
            <a:ext cx="1546683" cy="369332"/>
          </a:xfrm>
          <a:prstGeom prst="rect">
            <a:avLst/>
          </a:prstGeom>
          <a:noFill/>
        </p:spPr>
        <p:txBody>
          <a:bodyPr wrap="square" rtlCol="0">
            <a:spAutoFit/>
          </a:bodyPr>
          <a:lstStyle/>
          <a:p>
            <a:pPr algn="ctr"/>
            <a:r>
              <a:rPr lang="en-US" dirty="0"/>
              <a:t>Example 1</a:t>
            </a:r>
            <a:endParaRPr lang="en-IN" dirty="0"/>
          </a:p>
        </p:txBody>
      </p:sp>
      <p:sp>
        <p:nvSpPr>
          <p:cNvPr id="25" name="TextBox 24">
            <a:extLst>
              <a:ext uri="{FF2B5EF4-FFF2-40B4-BE49-F238E27FC236}">
                <a16:creationId xmlns:a16="http://schemas.microsoft.com/office/drawing/2014/main" id="{51AE5D09-F27C-43F9-AE3D-80BB2A5E952A}"/>
              </a:ext>
            </a:extLst>
          </p:cNvPr>
          <p:cNvSpPr txBox="1"/>
          <p:nvPr/>
        </p:nvSpPr>
        <p:spPr>
          <a:xfrm>
            <a:off x="-1" y="4801015"/>
            <a:ext cx="1546683" cy="369332"/>
          </a:xfrm>
          <a:prstGeom prst="rect">
            <a:avLst/>
          </a:prstGeom>
          <a:noFill/>
        </p:spPr>
        <p:txBody>
          <a:bodyPr wrap="square" rtlCol="0">
            <a:spAutoFit/>
          </a:bodyPr>
          <a:lstStyle/>
          <a:p>
            <a:pPr algn="ctr"/>
            <a:r>
              <a:rPr lang="en-US" dirty="0"/>
              <a:t>Example 2</a:t>
            </a:r>
            <a:endParaRPr lang="en-IN" dirty="0"/>
          </a:p>
        </p:txBody>
      </p:sp>
      <p:graphicFrame>
        <p:nvGraphicFramePr>
          <p:cNvPr id="26" name="Table 26">
            <a:extLst>
              <a:ext uri="{FF2B5EF4-FFF2-40B4-BE49-F238E27FC236}">
                <a16:creationId xmlns:a16="http://schemas.microsoft.com/office/drawing/2014/main" id="{92A1461C-9BFA-45C5-B85B-27F97DB2B830}"/>
              </a:ext>
            </a:extLst>
          </p:cNvPr>
          <p:cNvGraphicFramePr>
            <a:graphicFrameLocks noGrp="1"/>
          </p:cNvGraphicFramePr>
          <p:nvPr>
            <p:extLst>
              <p:ext uri="{D42A27DB-BD31-4B8C-83A1-F6EECF244321}">
                <p14:modId xmlns:p14="http://schemas.microsoft.com/office/powerpoint/2010/main" val="1199226010"/>
              </p:ext>
            </p:extLst>
          </p:nvPr>
        </p:nvGraphicFramePr>
        <p:xfrm>
          <a:off x="7589411" y="1670893"/>
          <a:ext cx="4144648" cy="3744368"/>
        </p:xfrm>
        <a:graphic>
          <a:graphicData uri="http://schemas.openxmlformats.org/drawingml/2006/table">
            <a:tbl>
              <a:tblPr firstRow="1" bandRow="1">
                <a:tableStyleId>{5940675A-B579-460E-94D1-54222C63F5DA}</a:tableStyleId>
              </a:tblPr>
              <a:tblGrid>
                <a:gridCol w="518081">
                  <a:extLst>
                    <a:ext uri="{9D8B030D-6E8A-4147-A177-3AD203B41FA5}">
                      <a16:colId xmlns:a16="http://schemas.microsoft.com/office/drawing/2014/main" val="1648177140"/>
                    </a:ext>
                  </a:extLst>
                </a:gridCol>
                <a:gridCol w="518081">
                  <a:extLst>
                    <a:ext uri="{9D8B030D-6E8A-4147-A177-3AD203B41FA5}">
                      <a16:colId xmlns:a16="http://schemas.microsoft.com/office/drawing/2014/main" val="2629143680"/>
                    </a:ext>
                  </a:extLst>
                </a:gridCol>
                <a:gridCol w="518081">
                  <a:extLst>
                    <a:ext uri="{9D8B030D-6E8A-4147-A177-3AD203B41FA5}">
                      <a16:colId xmlns:a16="http://schemas.microsoft.com/office/drawing/2014/main" val="2109281874"/>
                    </a:ext>
                  </a:extLst>
                </a:gridCol>
                <a:gridCol w="518081">
                  <a:extLst>
                    <a:ext uri="{9D8B030D-6E8A-4147-A177-3AD203B41FA5}">
                      <a16:colId xmlns:a16="http://schemas.microsoft.com/office/drawing/2014/main" val="2921108270"/>
                    </a:ext>
                  </a:extLst>
                </a:gridCol>
                <a:gridCol w="518081">
                  <a:extLst>
                    <a:ext uri="{9D8B030D-6E8A-4147-A177-3AD203B41FA5}">
                      <a16:colId xmlns:a16="http://schemas.microsoft.com/office/drawing/2014/main" val="3870243251"/>
                    </a:ext>
                  </a:extLst>
                </a:gridCol>
                <a:gridCol w="518081">
                  <a:extLst>
                    <a:ext uri="{9D8B030D-6E8A-4147-A177-3AD203B41FA5}">
                      <a16:colId xmlns:a16="http://schemas.microsoft.com/office/drawing/2014/main" val="1591855551"/>
                    </a:ext>
                  </a:extLst>
                </a:gridCol>
                <a:gridCol w="518081">
                  <a:extLst>
                    <a:ext uri="{9D8B030D-6E8A-4147-A177-3AD203B41FA5}">
                      <a16:colId xmlns:a16="http://schemas.microsoft.com/office/drawing/2014/main" val="4230584249"/>
                    </a:ext>
                  </a:extLst>
                </a:gridCol>
                <a:gridCol w="518081">
                  <a:extLst>
                    <a:ext uri="{9D8B030D-6E8A-4147-A177-3AD203B41FA5}">
                      <a16:colId xmlns:a16="http://schemas.microsoft.com/office/drawing/2014/main" val="948422055"/>
                    </a:ext>
                  </a:extLst>
                </a:gridCol>
              </a:tblGrid>
              <a:tr h="468046">
                <a:tc>
                  <a:txBody>
                    <a:bodyPr/>
                    <a:lstStyle/>
                    <a:p>
                      <a:pPr algn="ctr">
                        <a:lnSpc>
                          <a:spcPct val="150000"/>
                        </a:lnSpc>
                      </a:pPr>
                      <a:r>
                        <a:rPr lang="en-US" sz="1600" dirty="0">
                          <a:solidFill>
                            <a:schemeClr val="accent3">
                              <a:lumMod val="60000"/>
                              <a:lumOff val="40000"/>
                            </a:schemeClr>
                          </a:solidFill>
                        </a:rPr>
                        <a:t>1</a:t>
                      </a:r>
                      <a:endParaRPr lang="en-IN" sz="1600" dirty="0">
                        <a:solidFill>
                          <a:schemeClr val="accent3">
                            <a:lumMod val="60000"/>
                            <a:lumOff val="40000"/>
                          </a:schemeClr>
                        </a:solidFill>
                      </a:endParaRPr>
                    </a:p>
                  </a:txBody>
                  <a:tcPr/>
                </a:tc>
                <a:tc>
                  <a:txBody>
                    <a:bodyPr/>
                    <a:lstStyle/>
                    <a:p>
                      <a:pPr algn="ctr">
                        <a:lnSpc>
                          <a:spcPct val="150000"/>
                        </a:lnSpc>
                      </a:pPr>
                      <a:r>
                        <a:rPr lang="en-US" sz="1600" dirty="0">
                          <a:solidFill>
                            <a:schemeClr val="accent3">
                              <a:lumMod val="60000"/>
                              <a:lumOff val="40000"/>
                            </a:schemeClr>
                          </a:solidFill>
                        </a:rPr>
                        <a:t>4</a:t>
                      </a:r>
                      <a:endParaRPr lang="en-IN" sz="1600" dirty="0">
                        <a:solidFill>
                          <a:schemeClr val="accent3">
                            <a:lumMod val="60000"/>
                            <a:lumOff val="40000"/>
                          </a:schemeClr>
                        </a:solidFill>
                      </a:endParaRPr>
                    </a:p>
                  </a:txBody>
                  <a:tcPr/>
                </a:tc>
                <a:tc>
                  <a:txBody>
                    <a:bodyPr/>
                    <a:lstStyle/>
                    <a:p>
                      <a:pPr algn="ctr">
                        <a:lnSpc>
                          <a:spcPct val="150000"/>
                        </a:lnSpc>
                      </a:pPr>
                      <a:r>
                        <a:rPr lang="en-US" sz="1600" dirty="0">
                          <a:solidFill>
                            <a:schemeClr val="accent3">
                              <a:lumMod val="60000"/>
                              <a:lumOff val="40000"/>
                            </a:schemeClr>
                          </a:solidFill>
                        </a:rPr>
                        <a:t>2</a:t>
                      </a:r>
                      <a:endParaRPr lang="en-IN" sz="1600" dirty="0">
                        <a:solidFill>
                          <a:schemeClr val="accent3">
                            <a:lumMod val="60000"/>
                            <a:lumOff val="40000"/>
                          </a:schemeClr>
                        </a:solidFill>
                      </a:endParaRPr>
                    </a:p>
                  </a:txBody>
                  <a:tcPr/>
                </a:tc>
                <a:tc>
                  <a:txBody>
                    <a:bodyPr/>
                    <a:lstStyle/>
                    <a:p>
                      <a:pPr algn="ctr">
                        <a:lnSpc>
                          <a:spcPct val="150000"/>
                        </a:lnSpc>
                      </a:pPr>
                      <a:r>
                        <a:rPr lang="en-US" sz="1600" dirty="0">
                          <a:solidFill>
                            <a:schemeClr val="accent1">
                              <a:lumMod val="40000"/>
                              <a:lumOff val="60000"/>
                            </a:schemeClr>
                          </a:solidFill>
                        </a:rPr>
                        <a:t>69</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5">
                              <a:lumMod val="40000"/>
                              <a:lumOff val="60000"/>
                            </a:schemeClr>
                          </a:solidFill>
                        </a:rPr>
                        <a:t>84</a:t>
                      </a:r>
                      <a:endParaRPr lang="en-IN" sz="1600" dirty="0">
                        <a:solidFill>
                          <a:schemeClr val="accent5">
                            <a:lumMod val="40000"/>
                            <a:lumOff val="60000"/>
                          </a:schemeClr>
                        </a:solidFill>
                      </a:endParaRPr>
                    </a:p>
                  </a:txBody>
                  <a:tcPr/>
                </a:tc>
                <a:tc>
                  <a:txBody>
                    <a:bodyPr/>
                    <a:lstStyle/>
                    <a:p>
                      <a:pPr algn="ctr">
                        <a:lnSpc>
                          <a:spcPct val="150000"/>
                        </a:lnSpc>
                      </a:pPr>
                      <a:r>
                        <a:rPr lang="en-US" sz="1600" dirty="0">
                          <a:solidFill>
                            <a:schemeClr val="accent5">
                              <a:lumMod val="40000"/>
                              <a:lumOff val="60000"/>
                            </a:schemeClr>
                          </a:solidFill>
                        </a:rPr>
                        <a:t>91</a:t>
                      </a:r>
                      <a:endParaRPr lang="en-IN" sz="1600" dirty="0">
                        <a:solidFill>
                          <a:schemeClr val="accent5">
                            <a:lumMod val="40000"/>
                            <a:lumOff val="60000"/>
                          </a:schemeClr>
                        </a:solidFill>
                      </a:endParaRPr>
                    </a:p>
                  </a:txBody>
                  <a:tcPr/>
                </a:tc>
                <a:tc>
                  <a:txBody>
                    <a:bodyPr/>
                    <a:lstStyle/>
                    <a:p>
                      <a:pPr algn="ctr">
                        <a:lnSpc>
                          <a:spcPct val="150000"/>
                        </a:lnSpc>
                      </a:pPr>
                      <a:r>
                        <a:rPr lang="en-US" sz="1600" dirty="0">
                          <a:solidFill>
                            <a:schemeClr val="accent5">
                              <a:lumMod val="40000"/>
                              <a:lumOff val="60000"/>
                            </a:schemeClr>
                          </a:solidFill>
                        </a:rPr>
                        <a:t>93</a:t>
                      </a:r>
                      <a:endParaRPr lang="en-IN" sz="1600" dirty="0">
                        <a:solidFill>
                          <a:schemeClr val="accent5">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112</a:t>
                      </a:r>
                      <a:endParaRPr lang="en-IN" sz="1600" dirty="0">
                        <a:solidFill>
                          <a:schemeClr val="accent4">
                            <a:lumMod val="40000"/>
                            <a:lumOff val="60000"/>
                          </a:schemeClr>
                        </a:solidFill>
                      </a:endParaRPr>
                    </a:p>
                  </a:txBody>
                  <a:tcPr/>
                </a:tc>
                <a:extLst>
                  <a:ext uri="{0D108BD9-81ED-4DB2-BD59-A6C34878D82A}">
                    <a16:rowId xmlns:a16="http://schemas.microsoft.com/office/drawing/2014/main" val="2785559594"/>
                  </a:ext>
                </a:extLst>
              </a:tr>
              <a:tr h="468046">
                <a:tc>
                  <a:txBody>
                    <a:bodyPr/>
                    <a:lstStyle/>
                    <a:p>
                      <a:pPr algn="ctr">
                        <a:lnSpc>
                          <a:spcPct val="150000"/>
                        </a:lnSpc>
                      </a:pPr>
                      <a:r>
                        <a:rPr lang="en-US" sz="1600" dirty="0">
                          <a:solidFill>
                            <a:schemeClr val="accent3">
                              <a:lumMod val="60000"/>
                              <a:lumOff val="40000"/>
                            </a:schemeClr>
                          </a:solidFill>
                        </a:rPr>
                        <a:t>5</a:t>
                      </a:r>
                      <a:endParaRPr lang="en-IN" sz="1600" dirty="0">
                        <a:solidFill>
                          <a:schemeClr val="accent3">
                            <a:lumMod val="60000"/>
                            <a:lumOff val="40000"/>
                          </a:schemeClr>
                        </a:solidFill>
                      </a:endParaRPr>
                    </a:p>
                  </a:txBody>
                  <a:tcPr/>
                </a:tc>
                <a:tc>
                  <a:txBody>
                    <a:bodyPr/>
                    <a:lstStyle/>
                    <a:p>
                      <a:pPr algn="ctr">
                        <a:lnSpc>
                          <a:spcPct val="150000"/>
                        </a:lnSpc>
                      </a:pPr>
                      <a:r>
                        <a:rPr lang="en-US" sz="1600" dirty="0">
                          <a:solidFill>
                            <a:schemeClr val="accent3">
                              <a:lumMod val="60000"/>
                              <a:lumOff val="40000"/>
                            </a:schemeClr>
                          </a:solidFill>
                        </a:rPr>
                        <a:t>7</a:t>
                      </a:r>
                      <a:endParaRPr lang="en-IN" sz="1600" dirty="0">
                        <a:solidFill>
                          <a:schemeClr val="accent3">
                            <a:lumMod val="60000"/>
                            <a:lumOff val="40000"/>
                          </a:schemeClr>
                        </a:solidFill>
                      </a:endParaRPr>
                    </a:p>
                  </a:txBody>
                  <a:tcPr/>
                </a:tc>
                <a:tc>
                  <a:txBody>
                    <a:bodyPr/>
                    <a:lstStyle/>
                    <a:p>
                      <a:pPr algn="ctr">
                        <a:lnSpc>
                          <a:spcPct val="150000"/>
                        </a:lnSpc>
                      </a:pPr>
                      <a:r>
                        <a:rPr lang="en-US" sz="1600" dirty="0">
                          <a:solidFill>
                            <a:schemeClr val="accent3">
                              <a:lumMod val="60000"/>
                              <a:lumOff val="40000"/>
                            </a:schemeClr>
                          </a:solidFill>
                        </a:rPr>
                        <a:t>9</a:t>
                      </a:r>
                      <a:endParaRPr lang="en-IN" sz="1600" dirty="0">
                        <a:solidFill>
                          <a:schemeClr val="accent3">
                            <a:lumMod val="60000"/>
                            <a:lumOff val="40000"/>
                          </a:schemeClr>
                        </a:solidFill>
                      </a:endParaRPr>
                    </a:p>
                  </a:txBody>
                  <a:tcPr/>
                </a:tc>
                <a:tc>
                  <a:txBody>
                    <a:bodyPr/>
                    <a:lstStyle/>
                    <a:p>
                      <a:pPr algn="ctr">
                        <a:lnSpc>
                          <a:spcPct val="150000"/>
                        </a:lnSpc>
                      </a:pPr>
                      <a:r>
                        <a:rPr lang="en-US" sz="1600" dirty="0">
                          <a:solidFill>
                            <a:schemeClr val="accent1">
                              <a:lumMod val="40000"/>
                              <a:lumOff val="60000"/>
                            </a:schemeClr>
                          </a:solidFill>
                        </a:rPr>
                        <a:t>64</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5">
                              <a:lumMod val="40000"/>
                              <a:lumOff val="60000"/>
                            </a:schemeClr>
                          </a:solidFill>
                        </a:rPr>
                        <a:t>81</a:t>
                      </a:r>
                      <a:endParaRPr lang="en-IN" sz="1600" dirty="0">
                        <a:solidFill>
                          <a:schemeClr val="accent5">
                            <a:lumMod val="40000"/>
                            <a:lumOff val="60000"/>
                          </a:schemeClr>
                        </a:solidFill>
                      </a:endParaRPr>
                    </a:p>
                  </a:txBody>
                  <a:tcPr/>
                </a:tc>
                <a:tc>
                  <a:txBody>
                    <a:bodyPr/>
                    <a:lstStyle/>
                    <a:p>
                      <a:pPr algn="ctr">
                        <a:lnSpc>
                          <a:spcPct val="150000"/>
                        </a:lnSpc>
                      </a:pPr>
                      <a:r>
                        <a:rPr lang="en-US" sz="1600" dirty="0">
                          <a:solidFill>
                            <a:schemeClr val="accent5">
                              <a:lumMod val="40000"/>
                              <a:lumOff val="60000"/>
                            </a:schemeClr>
                          </a:solidFill>
                        </a:rPr>
                        <a:t>82</a:t>
                      </a:r>
                      <a:endParaRPr lang="en-IN" sz="1600" dirty="0">
                        <a:solidFill>
                          <a:schemeClr val="accent5">
                            <a:lumMod val="40000"/>
                            <a:lumOff val="60000"/>
                          </a:schemeClr>
                        </a:solidFill>
                      </a:endParaRPr>
                    </a:p>
                  </a:txBody>
                  <a:tcPr/>
                </a:tc>
                <a:tc>
                  <a:txBody>
                    <a:bodyPr/>
                    <a:lstStyle/>
                    <a:p>
                      <a:pPr algn="ctr">
                        <a:lnSpc>
                          <a:spcPct val="150000"/>
                        </a:lnSpc>
                      </a:pPr>
                      <a:r>
                        <a:rPr lang="en-US" sz="1600" dirty="0">
                          <a:solidFill>
                            <a:schemeClr val="accent5">
                              <a:lumMod val="40000"/>
                              <a:lumOff val="60000"/>
                            </a:schemeClr>
                          </a:solidFill>
                        </a:rPr>
                        <a:t>95</a:t>
                      </a:r>
                      <a:endParaRPr lang="en-IN" sz="1600" dirty="0">
                        <a:solidFill>
                          <a:schemeClr val="accent5">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156</a:t>
                      </a:r>
                      <a:endParaRPr lang="en-IN" sz="1600" dirty="0">
                        <a:solidFill>
                          <a:schemeClr val="accent4">
                            <a:lumMod val="40000"/>
                            <a:lumOff val="60000"/>
                          </a:schemeClr>
                        </a:solidFill>
                      </a:endParaRPr>
                    </a:p>
                  </a:txBody>
                  <a:tcPr/>
                </a:tc>
                <a:extLst>
                  <a:ext uri="{0D108BD9-81ED-4DB2-BD59-A6C34878D82A}">
                    <a16:rowId xmlns:a16="http://schemas.microsoft.com/office/drawing/2014/main" val="905720079"/>
                  </a:ext>
                </a:extLst>
              </a:tr>
              <a:tr h="468046">
                <a:tc>
                  <a:txBody>
                    <a:bodyPr/>
                    <a:lstStyle/>
                    <a:p>
                      <a:pPr algn="ctr">
                        <a:lnSpc>
                          <a:spcPct val="150000"/>
                        </a:lnSpc>
                      </a:pPr>
                      <a:r>
                        <a:rPr lang="en-US" sz="1600" dirty="0">
                          <a:solidFill>
                            <a:schemeClr val="accent3">
                              <a:lumMod val="60000"/>
                              <a:lumOff val="40000"/>
                            </a:schemeClr>
                          </a:solidFill>
                        </a:rPr>
                        <a:t>6</a:t>
                      </a:r>
                      <a:endParaRPr lang="en-IN" sz="1600" dirty="0">
                        <a:solidFill>
                          <a:schemeClr val="accent3">
                            <a:lumMod val="60000"/>
                            <a:lumOff val="40000"/>
                          </a:schemeClr>
                        </a:solidFill>
                      </a:endParaRPr>
                    </a:p>
                  </a:txBody>
                  <a:tcPr/>
                </a:tc>
                <a:tc>
                  <a:txBody>
                    <a:bodyPr/>
                    <a:lstStyle/>
                    <a:p>
                      <a:pPr algn="ctr">
                        <a:lnSpc>
                          <a:spcPct val="150000"/>
                        </a:lnSpc>
                      </a:pPr>
                      <a:r>
                        <a:rPr lang="en-US" sz="1600" dirty="0">
                          <a:solidFill>
                            <a:schemeClr val="accent3">
                              <a:lumMod val="60000"/>
                              <a:lumOff val="40000"/>
                            </a:schemeClr>
                          </a:solidFill>
                        </a:rPr>
                        <a:t>2</a:t>
                      </a:r>
                      <a:endParaRPr lang="en-IN" sz="1600" dirty="0">
                        <a:solidFill>
                          <a:schemeClr val="accent3">
                            <a:lumMod val="60000"/>
                            <a:lumOff val="40000"/>
                          </a:schemeClr>
                        </a:solidFill>
                      </a:endParaRPr>
                    </a:p>
                  </a:txBody>
                  <a:tcPr/>
                </a:tc>
                <a:tc>
                  <a:txBody>
                    <a:bodyPr/>
                    <a:lstStyle/>
                    <a:p>
                      <a:pPr algn="ctr">
                        <a:lnSpc>
                          <a:spcPct val="150000"/>
                        </a:lnSpc>
                      </a:pPr>
                      <a:r>
                        <a:rPr lang="en-US" sz="1600" dirty="0">
                          <a:solidFill>
                            <a:schemeClr val="accent3">
                              <a:lumMod val="60000"/>
                              <a:lumOff val="40000"/>
                            </a:schemeClr>
                          </a:solidFill>
                        </a:rPr>
                        <a:t>3</a:t>
                      </a:r>
                      <a:endParaRPr lang="en-IN" sz="1600" dirty="0">
                        <a:solidFill>
                          <a:schemeClr val="accent3">
                            <a:lumMod val="60000"/>
                            <a:lumOff val="40000"/>
                          </a:schemeClr>
                        </a:solidFill>
                      </a:endParaRPr>
                    </a:p>
                  </a:txBody>
                  <a:tcPr/>
                </a:tc>
                <a:tc>
                  <a:txBody>
                    <a:bodyPr/>
                    <a:lstStyle/>
                    <a:p>
                      <a:pPr algn="ctr">
                        <a:lnSpc>
                          <a:spcPct val="150000"/>
                        </a:lnSpc>
                      </a:pPr>
                      <a:r>
                        <a:rPr lang="en-US" sz="1600" dirty="0">
                          <a:solidFill>
                            <a:schemeClr val="accent1">
                              <a:lumMod val="40000"/>
                              <a:lumOff val="60000"/>
                            </a:schemeClr>
                          </a:solidFill>
                        </a:rPr>
                        <a:t>53</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5">
                              <a:lumMod val="40000"/>
                              <a:lumOff val="60000"/>
                            </a:schemeClr>
                          </a:solidFill>
                        </a:rPr>
                        <a:t>83</a:t>
                      </a:r>
                      <a:endParaRPr lang="en-IN" sz="1600" dirty="0">
                        <a:solidFill>
                          <a:schemeClr val="accent5">
                            <a:lumMod val="40000"/>
                            <a:lumOff val="60000"/>
                          </a:schemeClr>
                        </a:solidFill>
                      </a:endParaRPr>
                    </a:p>
                  </a:txBody>
                  <a:tcPr/>
                </a:tc>
                <a:tc>
                  <a:txBody>
                    <a:bodyPr/>
                    <a:lstStyle/>
                    <a:p>
                      <a:pPr algn="ctr">
                        <a:lnSpc>
                          <a:spcPct val="150000"/>
                        </a:lnSpc>
                      </a:pPr>
                      <a:r>
                        <a:rPr lang="en-US" sz="1600" dirty="0">
                          <a:solidFill>
                            <a:schemeClr val="accent5">
                              <a:lumMod val="40000"/>
                              <a:lumOff val="60000"/>
                            </a:schemeClr>
                          </a:solidFill>
                        </a:rPr>
                        <a:t>91</a:t>
                      </a:r>
                      <a:endParaRPr lang="en-IN" sz="1600" dirty="0">
                        <a:solidFill>
                          <a:schemeClr val="accent5">
                            <a:lumMod val="40000"/>
                            <a:lumOff val="60000"/>
                          </a:schemeClr>
                        </a:solidFill>
                      </a:endParaRPr>
                    </a:p>
                  </a:txBody>
                  <a:tcPr/>
                </a:tc>
                <a:tc>
                  <a:txBody>
                    <a:bodyPr/>
                    <a:lstStyle/>
                    <a:p>
                      <a:pPr algn="ctr">
                        <a:lnSpc>
                          <a:spcPct val="150000"/>
                        </a:lnSpc>
                      </a:pPr>
                      <a:r>
                        <a:rPr lang="en-US" sz="1600" dirty="0">
                          <a:solidFill>
                            <a:schemeClr val="accent5">
                              <a:lumMod val="40000"/>
                              <a:lumOff val="60000"/>
                            </a:schemeClr>
                          </a:solidFill>
                        </a:rPr>
                        <a:t>92</a:t>
                      </a:r>
                      <a:endParaRPr lang="en-IN" sz="1600" dirty="0">
                        <a:solidFill>
                          <a:schemeClr val="accent5">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180</a:t>
                      </a:r>
                      <a:endParaRPr lang="en-IN" sz="1600" dirty="0">
                        <a:solidFill>
                          <a:schemeClr val="accent4">
                            <a:lumMod val="40000"/>
                            <a:lumOff val="60000"/>
                          </a:schemeClr>
                        </a:solidFill>
                      </a:endParaRPr>
                    </a:p>
                  </a:txBody>
                  <a:tcPr/>
                </a:tc>
                <a:extLst>
                  <a:ext uri="{0D108BD9-81ED-4DB2-BD59-A6C34878D82A}">
                    <a16:rowId xmlns:a16="http://schemas.microsoft.com/office/drawing/2014/main" val="533891197"/>
                  </a:ext>
                </a:extLst>
              </a:tr>
              <a:tr h="468046">
                <a:tc>
                  <a:txBody>
                    <a:bodyPr/>
                    <a:lstStyle/>
                    <a:p>
                      <a:pPr algn="ctr">
                        <a:lnSpc>
                          <a:spcPct val="150000"/>
                        </a:lnSpc>
                      </a:pPr>
                      <a:r>
                        <a:rPr lang="en-US" sz="1600" dirty="0">
                          <a:solidFill>
                            <a:schemeClr val="accent1">
                              <a:lumMod val="40000"/>
                              <a:lumOff val="60000"/>
                            </a:schemeClr>
                          </a:solidFill>
                        </a:rPr>
                        <a:t>66</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55</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59</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54</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51</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72</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48</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192</a:t>
                      </a:r>
                      <a:endParaRPr lang="en-IN" sz="1600" dirty="0">
                        <a:solidFill>
                          <a:schemeClr val="accent4">
                            <a:lumMod val="40000"/>
                            <a:lumOff val="60000"/>
                          </a:schemeClr>
                        </a:solidFill>
                      </a:endParaRPr>
                    </a:p>
                  </a:txBody>
                  <a:tcPr/>
                </a:tc>
                <a:extLst>
                  <a:ext uri="{0D108BD9-81ED-4DB2-BD59-A6C34878D82A}">
                    <a16:rowId xmlns:a16="http://schemas.microsoft.com/office/drawing/2014/main" val="3514907102"/>
                  </a:ext>
                </a:extLst>
              </a:tr>
              <a:tr h="468046">
                <a:tc>
                  <a:txBody>
                    <a:bodyPr/>
                    <a:lstStyle/>
                    <a:p>
                      <a:pPr algn="ctr">
                        <a:lnSpc>
                          <a:spcPct val="150000"/>
                        </a:lnSpc>
                      </a:pPr>
                      <a:r>
                        <a:rPr lang="en-US" sz="1600" dirty="0">
                          <a:solidFill>
                            <a:schemeClr val="accent1">
                              <a:lumMod val="40000"/>
                              <a:lumOff val="60000"/>
                            </a:schemeClr>
                          </a:solidFill>
                        </a:rPr>
                        <a:t>62</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58</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56</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55</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69</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73</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49</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165</a:t>
                      </a:r>
                      <a:endParaRPr lang="en-IN" sz="1600" dirty="0">
                        <a:solidFill>
                          <a:schemeClr val="accent4">
                            <a:lumMod val="40000"/>
                            <a:lumOff val="60000"/>
                          </a:schemeClr>
                        </a:solidFill>
                      </a:endParaRPr>
                    </a:p>
                  </a:txBody>
                  <a:tcPr/>
                </a:tc>
                <a:extLst>
                  <a:ext uri="{0D108BD9-81ED-4DB2-BD59-A6C34878D82A}">
                    <a16:rowId xmlns:a16="http://schemas.microsoft.com/office/drawing/2014/main" val="317956170"/>
                  </a:ext>
                </a:extLst>
              </a:tr>
              <a:tr h="468046">
                <a:tc>
                  <a:txBody>
                    <a:bodyPr/>
                    <a:lstStyle/>
                    <a:p>
                      <a:pPr algn="ctr">
                        <a:lnSpc>
                          <a:spcPct val="150000"/>
                        </a:lnSpc>
                      </a:pPr>
                      <a:r>
                        <a:rPr lang="en-US" sz="1600" dirty="0">
                          <a:solidFill>
                            <a:schemeClr val="accent1">
                              <a:lumMod val="40000"/>
                              <a:lumOff val="60000"/>
                            </a:schemeClr>
                          </a:solidFill>
                        </a:rPr>
                        <a:t>61</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63</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66</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69</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69</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52</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1">
                              <a:lumMod val="40000"/>
                              <a:lumOff val="60000"/>
                            </a:schemeClr>
                          </a:solidFill>
                        </a:rPr>
                        <a:t>50</a:t>
                      </a:r>
                      <a:endParaRPr lang="en-IN" sz="1600" dirty="0">
                        <a:solidFill>
                          <a:schemeClr val="accent1">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190</a:t>
                      </a:r>
                      <a:endParaRPr lang="en-IN" sz="1600" dirty="0">
                        <a:solidFill>
                          <a:schemeClr val="accent4">
                            <a:lumMod val="40000"/>
                            <a:lumOff val="60000"/>
                          </a:schemeClr>
                        </a:solidFill>
                      </a:endParaRPr>
                    </a:p>
                  </a:txBody>
                  <a:tcPr/>
                </a:tc>
                <a:extLst>
                  <a:ext uri="{0D108BD9-81ED-4DB2-BD59-A6C34878D82A}">
                    <a16:rowId xmlns:a16="http://schemas.microsoft.com/office/drawing/2014/main" val="3942381760"/>
                  </a:ext>
                </a:extLst>
              </a:tr>
              <a:tr h="468046">
                <a:tc>
                  <a:txBody>
                    <a:bodyPr/>
                    <a:lstStyle/>
                    <a:p>
                      <a:pPr algn="ctr">
                        <a:lnSpc>
                          <a:spcPct val="150000"/>
                        </a:lnSpc>
                      </a:pPr>
                      <a:r>
                        <a:rPr lang="en-US" sz="1600" dirty="0">
                          <a:solidFill>
                            <a:schemeClr val="accent4">
                              <a:lumMod val="40000"/>
                              <a:lumOff val="60000"/>
                            </a:schemeClr>
                          </a:solidFill>
                        </a:rPr>
                        <a:t>156</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159</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165</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146</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135</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146</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156</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159</a:t>
                      </a:r>
                      <a:endParaRPr lang="en-IN" sz="1600" dirty="0">
                        <a:solidFill>
                          <a:schemeClr val="accent4">
                            <a:lumMod val="40000"/>
                            <a:lumOff val="60000"/>
                          </a:schemeClr>
                        </a:solidFill>
                      </a:endParaRPr>
                    </a:p>
                  </a:txBody>
                  <a:tcPr/>
                </a:tc>
                <a:extLst>
                  <a:ext uri="{0D108BD9-81ED-4DB2-BD59-A6C34878D82A}">
                    <a16:rowId xmlns:a16="http://schemas.microsoft.com/office/drawing/2014/main" val="2199527794"/>
                  </a:ext>
                </a:extLst>
              </a:tr>
              <a:tr h="468046">
                <a:tc>
                  <a:txBody>
                    <a:bodyPr/>
                    <a:lstStyle/>
                    <a:p>
                      <a:pPr algn="ctr">
                        <a:lnSpc>
                          <a:spcPct val="150000"/>
                        </a:lnSpc>
                      </a:pPr>
                      <a:r>
                        <a:rPr lang="en-US" sz="1600" dirty="0">
                          <a:solidFill>
                            <a:schemeClr val="accent4">
                              <a:lumMod val="40000"/>
                              <a:lumOff val="60000"/>
                            </a:schemeClr>
                          </a:solidFill>
                        </a:rPr>
                        <a:t>179</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187</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199</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158</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138</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173</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156</a:t>
                      </a:r>
                      <a:endParaRPr lang="en-IN" sz="1600" dirty="0">
                        <a:solidFill>
                          <a:schemeClr val="accent4">
                            <a:lumMod val="40000"/>
                            <a:lumOff val="60000"/>
                          </a:schemeClr>
                        </a:solidFill>
                      </a:endParaRPr>
                    </a:p>
                  </a:txBody>
                  <a:tcPr/>
                </a:tc>
                <a:tc>
                  <a:txBody>
                    <a:bodyPr/>
                    <a:lstStyle/>
                    <a:p>
                      <a:pPr algn="ctr">
                        <a:lnSpc>
                          <a:spcPct val="150000"/>
                        </a:lnSpc>
                      </a:pPr>
                      <a:r>
                        <a:rPr lang="en-US" sz="1600" dirty="0">
                          <a:solidFill>
                            <a:schemeClr val="accent4">
                              <a:lumMod val="40000"/>
                              <a:lumOff val="60000"/>
                            </a:schemeClr>
                          </a:solidFill>
                        </a:rPr>
                        <a:t>163</a:t>
                      </a:r>
                      <a:endParaRPr lang="en-IN" sz="1600" dirty="0">
                        <a:solidFill>
                          <a:schemeClr val="accent4">
                            <a:lumMod val="40000"/>
                            <a:lumOff val="60000"/>
                          </a:schemeClr>
                        </a:solidFill>
                      </a:endParaRPr>
                    </a:p>
                  </a:txBody>
                  <a:tcPr/>
                </a:tc>
                <a:extLst>
                  <a:ext uri="{0D108BD9-81ED-4DB2-BD59-A6C34878D82A}">
                    <a16:rowId xmlns:a16="http://schemas.microsoft.com/office/drawing/2014/main" val="66862975"/>
                  </a:ext>
                </a:extLst>
              </a:tr>
            </a:tbl>
          </a:graphicData>
        </a:graphic>
      </p:graphicFrame>
      <p:sp>
        <p:nvSpPr>
          <p:cNvPr id="30" name="TextBox 29">
            <a:extLst>
              <a:ext uri="{FF2B5EF4-FFF2-40B4-BE49-F238E27FC236}">
                <a16:creationId xmlns:a16="http://schemas.microsoft.com/office/drawing/2014/main" id="{F69E83FB-B53F-4A38-95AC-8AF866AD1A86}"/>
              </a:ext>
            </a:extLst>
          </p:cNvPr>
          <p:cNvSpPr txBox="1"/>
          <p:nvPr/>
        </p:nvSpPr>
        <p:spPr>
          <a:xfrm>
            <a:off x="8810076" y="1258073"/>
            <a:ext cx="2923983" cy="369332"/>
          </a:xfrm>
          <a:prstGeom prst="rect">
            <a:avLst/>
          </a:prstGeom>
          <a:noFill/>
        </p:spPr>
        <p:txBody>
          <a:bodyPr wrap="square" rtlCol="0">
            <a:spAutoFit/>
          </a:bodyPr>
          <a:lstStyle/>
          <a:p>
            <a:pPr algn="ctr"/>
            <a:r>
              <a:rPr lang="en-US" dirty="0"/>
              <a:t>Idea of Super Pixel Straddling</a:t>
            </a:r>
            <a:endParaRPr lang="en-IN" dirty="0"/>
          </a:p>
        </p:txBody>
      </p:sp>
      <p:sp>
        <p:nvSpPr>
          <p:cNvPr id="32" name="TextBox 31">
            <a:extLst>
              <a:ext uri="{FF2B5EF4-FFF2-40B4-BE49-F238E27FC236}">
                <a16:creationId xmlns:a16="http://schemas.microsoft.com/office/drawing/2014/main" id="{CAE75CFC-2693-4030-A4E9-E442201CECC5}"/>
              </a:ext>
            </a:extLst>
          </p:cNvPr>
          <p:cNvSpPr txBox="1"/>
          <p:nvPr/>
        </p:nvSpPr>
        <p:spPr>
          <a:xfrm>
            <a:off x="7487255" y="5545936"/>
            <a:ext cx="4348960" cy="923330"/>
          </a:xfrm>
          <a:prstGeom prst="rect">
            <a:avLst/>
          </a:prstGeom>
          <a:noFill/>
          <a:ln>
            <a:solidFill>
              <a:schemeClr val="accent3">
                <a:lumMod val="60000"/>
                <a:lumOff val="40000"/>
              </a:schemeClr>
            </a:solidFill>
            <a:prstDash val="sysDash"/>
          </a:ln>
        </p:spPr>
        <p:txBody>
          <a:bodyPr wrap="square" rtlCol="0">
            <a:spAutoFit/>
          </a:bodyPr>
          <a:lstStyle/>
          <a:p>
            <a:pPr marL="285750" indent="-285750">
              <a:buFont typeface="Arial" panose="020B0604020202020204" pitchFamily="34" charset="0"/>
              <a:buChar char="•"/>
            </a:pPr>
            <a:r>
              <a:rPr lang="en-US" dirty="0">
                <a:solidFill>
                  <a:schemeClr val="tx1">
                    <a:lumMod val="65000"/>
                  </a:schemeClr>
                </a:solidFill>
              </a:rPr>
              <a:t>Combine pixels having closer color intensity.</a:t>
            </a:r>
          </a:p>
          <a:p>
            <a:pPr marL="285750" indent="-285750">
              <a:buFont typeface="Arial" panose="020B0604020202020204" pitchFamily="34" charset="0"/>
              <a:buChar char="•"/>
            </a:pPr>
            <a:r>
              <a:rPr lang="en-US" dirty="0">
                <a:solidFill>
                  <a:schemeClr val="tx1">
                    <a:lumMod val="65000"/>
                  </a:schemeClr>
                </a:solidFill>
              </a:rPr>
              <a:t>Combine closer regions.</a:t>
            </a:r>
            <a:endParaRPr lang="en-IN" dirty="0">
              <a:solidFill>
                <a:schemeClr val="tx1">
                  <a:lumMod val="65000"/>
                </a:schemeClr>
              </a:solidFill>
            </a:endParaRPr>
          </a:p>
        </p:txBody>
      </p:sp>
      <p:sp>
        <p:nvSpPr>
          <p:cNvPr id="3" name="TextBox 2">
            <a:extLst>
              <a:ext uri="{FF2B5EF4-FFF2-40B4-BE49-F238E27FC236}">
                <a16:creationId xmlns:a16="http://schemas.microsoft.com/office/drawing/2014/main" id="{8BCBF57A-B24C-4532-A63A-7234D7B6AACF}"/>
              </a:ext>
            </a:extLst>
          </p:cNvPr>
          <p:cNvSpPr txBox="1"/>
          <p:nvPr/>
        </p:nvSpPr>
        <p:spPr>
          <a:xfrm>
            <a:off x="4568706" y="616086"/>
            <a:ext cx="3400504" cy="477054"/>
          </a:xfrm>
          <a:prstGeom prst="rect">
            <a:avLst/>
          </a:prstGeom>
          <a:noFill/>
          <a:ln>
            <a:solidFill>
              <a:schemeClr val="accent5">
                <a:lumMod val="40000"/>
                <a:lumOff val="60000"/>
              </a:schemeClr>
            </a:solidFill>
            <a:prstDash val="sysDash"/>
          </a:ln>
        </p:spPr>
        <p:txBody>
          <a:bodyPr wrap="square" rtlCol="0">
            <a:spAutoFit/>
          </a:bodyPr>
          <a:lstStyle/>
          <a:p>
            <a:pPr algn="ctr"/>
            <a:r>
              <a:rPr lang="en-US" sz="2500" dirty="0">
                <a:solidFill>
                  <a:schemeClr val="accent5">
                    <a:lumMod val="40000"/>
                    <a:lumOff val="60000"/>
                  </a:schemeClr>
                </a:solidFill>
              </a:rPr>
              <a:t>Super pixel Straddling </a:t>
            </a:r>
            <a:endParaRPr lang="en-IN" sz="2500" dirty="0">
              <a:solidFill>
                <a:schemeClr val="accent5">
                  <a:lumMod val="40000"/>
                  <a:lumOff val="60000"/>
                </a:schemeClr>
              </a:solidFill>
            </a:endParaRPr>
          </a:p>
        </p:txBody>
      </p:sp>
      <p:sp>
        <p:nvSpPr>
          <p:cNvPr id="4" name="TextBox 3">
            <a:extLst>
              <a:ext uri="{FF2B5EF4-FFF2-40B4-BE49-F238E27FC236}">
                <a16:creationId xmlns:a16="http://schemas.microsoft.com/office/drawing/2014/main" id="{77A3EFA5-E29B-43E9-B325-06206479D02B}"/>
              </a:ext>
            </a:extLst>
          </p:cNvPr>
          <p:cNvSpPr txBox="1"/>
          <p:nvPr/>
        </p:nvSpPr>
        <p:spPr>
          <a:xfrm rot="20060108">
            <a:off x="4242827" y="431420"/>
            <a:ext cx="863600" cy="369332"/>
          </a:xfrm>
          <a:prstGeom prst="rect">
            <a:avLst/>
          </a:prstGeom>
          <a:noFill/>
        </p:spPr>
        <p:txBody>
          <a:bodyPr wrap="square">
            <a:spAutoFit/>
          </a:bodyPr>
          <a:lstStyle/>
          <a:p>
            <a:pPr algn="ctr"/>
            <a:r>
              <a:rPr lang="en-US" dirty="0"/>
              <a:t>Idea 3</a:t>
            </a:r>
            <a:endParaRPr lang="en-IN" dirty="0"/>
          </a:p>
        </p:txBody>
      </p:sp>
      <p:pic>
        <p:nvPicPr>
          <p:cNvPr id="5" name="Picture 4">
            <a:extLst>
              <a:ext uri="{FF2B5EF4-FFF2-40B4-BE49-F238E27FC236}">
                <a16:creationId xmlns:a16="http://schemas.microsoft.com/office/drawing/2014/main" id="{C4E2837D-028B-4FD6-8022-71D12302F980}"/>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1067729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B1738C-1839-4200-9502-B38FFDB556F2}"/>
              </a:ext>
            </a:extLst>
          </p:cNvPr>
          <p:cNvPicPr>
            <a:picLocks noChangeAspect="1"/>
          </p:cNvPicPr>
          <p:nvPr/>
        </p:nvPicPr>
        <p:blipFill rotWithShape="1">
          <a:blip r:embed="rId2"/>
          <a:srcRect r="1718" b="2600"/>
          <a:stretch/>
        </p:blipFill>
        <p:spPr>
          <a:xfrm>
            <a:off x="2492866" y="1303867"/>
            <a:ext cx="3841750" cy="2101080"/>
          </a:xfrm>
          <a:prstGeom prst="rect">
            <a:avLst/>
          </a:prstGeom>
          <a:ln>
            <a:solidFill>
              <a:schemeClr val="accent3">
                <a:lumMod val="60000"/>
                <a:lumOff val="40000"/>
              </a:schemeClr>
            </a:solidFill>
          </a:ln>
        </p:spPr>
      </p:pic>
      <p:pic>
        <p:nvPicPr>
          <p:cNvPr id="3" name="Picture 2">
            <a:extLst>
              <a:ext uri="{FF2B5EF4-FFF2-40B4-BE49-F238E27FC236}">
                <a16:creationId xmlns:a16="http://schemas.microsoft.com/office/drawing/2014/main" id="{689AE79D-30FD-4A79-A135-718B2EE3FC88}"/>
              </a:ext>
            </a:extLst>
          </p:cNvPr>
          <p:cNvPicPr>
            <a:picLocks noChangeAspect="1"/>
          </p:cNvPicPr>
          <p:nvPr/>
        </p:nvPicPr>
        <p:blipFill rotWithShape="1">
          <a:blip r:embed="rId3"/>
          <a:srcRect l="1248" b="1904"/>
          <a:stretch/>
        </p:blipFill>
        <p:spPr>
          <a:xfrm>
            <a:off x="3429813" y="3615674"/>
            <a:ext cx="2904803" cy="2899877"/>
          </a:xfrm>
          <a:prstGeom prst="rect">
            <a:avLst/>
          </a:prstGeom>
          <a:ln>
            <a:solidFill>
              <a:schemeClr val="accent3">
                <a:lumMod val="60000"/>
                <a:lumOff val="40000"/>
              </a:schemeClr>
            </a:solidFill>
          </a:ln>
        </p:spPr>
      </p:pic>
      <p:pic>
        <p:nvPicPr>
          <p:cNvPr id="4" name="Picture 3">
            <a:extLst>
              <a:ext uri="{FF2B5EF4-FFF2-40B4-BE49-F238E27FC236}">
                <a16:creationId xmlns:a16="http://schemas.microsoft.com/office/drawing/2014/main" id="{824F9620-1917-4699-9F19-F41D621681F6}"/>
              </a:ext>
            </a:extLst>
          </p:cNvPr>
          <p:cNvPicPr>
            <a:picLocks noChangeAspect="1"/>
          </p:cNvPicPr>
          <p:nvPr/>
        </p:nvPicPr>
        <p:blipFill rotWithShape="1">
          <a:blip r:embed="rId4"/>
          <a:srcRect l="1743"/>
          <a:stretch/>
        </p:blipFill>
        <p:spPr>
          <a:xfrm>
            <a:off x="6541117" y="3639942"/>
            <a:ext cx="2904803" cy="2875609"/>
          </a:xfrm>
          <a:prstGeom prst="rect">
            <a:avLst/>
          </a:prstGeom>
          <a:ln>
            <a:solidFill>
              <a:schemeClr val="accent3">
                <a:lumMod val="60000"/>
                <a:lumOff val="40000"/>
              </a:schemeClr>
            </a:solidFill>
          </a:ln>
        </p:spPr>
      </p:pic>
      <p:pic>
        <p:nvPicPr>
          <p:cNvPr id="5" name="Picture 4">
            <a:extLst>
              <a:ext uri="{FF2B5EF4-FFF2-40B4-BE49-F238E27FC236}">
                <a16:creationId xmlns:a16="http://schemas.microsoft.com/office/drawing/2014/main" id="{38758AD5-7064-44A2-9E35-180BC4C92723}"/>
              </a:ext>
            </a:extLst>
          </p:cNvPr>
          <p:cNvPicPr>
            <a:picLocks noChangeAspect="1"/>
          </p:cNvPicPr>
          <p:nvPr/>
        </p:nvPicPr>
        <p:blipFill rotWithShape="1">
          <a:blip r:embed="rId5"/>
          <a:srcRect b="1650"/>
          <a:stretch/>
        </p:blipFill>
        <p:spPr>
          <a:xfrm>
            <a:off x="6541118" y="1303867"/>
            <a:ext cx="3841750" cy="2101080"/>
          </a:xfrm>
          <a:prstGeom prst="rect">
            <a:avLst/>
          </a:prstGeom>
          <a:ln>
            <a:solidFill>
              <a:schemeClr val="accent3">
                <a:lumMod val="60000"/>
                <a:lumOff val="40000"/>
              </a:schemeClr>
            </a:solidFill>
          </a:ln>
        </p:spPr>
      </p:pic>
      <p:sp>
        <p:nvSpPr>
          <p:cNvPr id="7" name="TextBox 6">
            <a:extLst>
              <a:ext uri="{FF2B5EF4-FFF2-40B4-BE49-F238E27FC236}">
                <a16:creationId xmlns:a16="http://schemas.microsoft.com/office/drawing/2014/main" id="{C63EBC48-CAFD-4877-B2A4-526B66F3F094}"/>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sp>
        <p:nvSpPr>
          <p:cNvPr id="9" name="TextBox 8">
            <a:extLst>
              <a:ext uri="{FF2B5EF4-FFF2-40B4-BE49-F238E27FC236}">
                <a16:creationId xmlns:a16="http://schemas.microsoft.com/office/drawing/2014/main" id="{BFD95D38-D144-410D-9448-116E6F08BF45}"/>
              </a:ext>
            </a:extLst>
          </p:cNvPr>
          <p:cNvSpPr txBox="1"/>
          <p:nvPr/>
        </p:nvSpPr>
        <p:spPr>
          <a:xfrm>
            <a:off x="4568706" y="616086"/>
            <a:ext cx="3400504" cy="477054"/>
          </a:xfrm>
          <a:prstGeom prst="rect">
            <a:avLst/>
          </a:prstGeom>
          <a:noFill/>
          <a:ln>
            <a:solidFill>
              <a:schemeClr val="accent3">
                <a:lumMod val="60000"/>
                <a:lumOff val="40000"/>
              </a:schemeClr>
            </a:solidFill>
            <a:prstDash val="sysDash"/>
          </a:ln>
        </p:spPr>
        <p:txBody>
          <a:bodyPr wrap="square" rtlCol="0">
            <a:spAutoFit/>
          </a:bodyPr>
          <a:lstStyle/>
          <a:p>
            <a:pPr algn="ctr"/>
            <a:r>
              <a:rPr lang="en-US" sz="2500" dirty="0">
                <a:solidFill>
                  <a:schemeClr val="accent3">
                    <a:lumMod val="60000"/>
                    <a:lumOff val="40000"/>
                  </a:schemeClr>
                </a:solidFill>
              </a:rPr>
              <a:t>Super pixel Straddling </a:t>
            </a:r>
            <a:endParaRPr lang="en-IN" sz="2500" dirty="0">
              <a:solidFill>
                <a:schemeClr val="accent3">
                  <a:lumMod val="60000"/>
                  <a:lumOff val="40000"/>
                </a:schemeClr>
              </a:solidFill>
            </a:endParaRPr>
          </a:p>
        </p:txBody>
      </p:sp>
      <p:sp>
        <p:nvSpPr>
          <p:cNvPr id="11" name="TextBox 10">
            <a:extLst>
              <a:ext uri="{FF2B5EF4-FFF2-40B4-BE49-F238E27FC236}">
                <a16:creationId xmlns:a16="http://schemas.microsoft.com/office/drawing/2014/main" id="{5AD633EE-111B-49C2-B575-B34B9590D762}"/>
              </a:ext>
            </a:extLst>
          </p:cNvPr>
          <p:cNvSpPr txBox="1"/>
          <p:nvPr/>
        </p:nvSpPr>
        <p:spPr>
          <a:xfrm>
            <a:off x="739681" y="2366943"/>
            <a:ext cx="1546683" cy="369332"/>
          </a:xfrm>
          <a:prstGeom prst="rect">
            <a:avLst/>
          </a:prstGeom>
          <a:noFill/>
        </p:spPr>
        <p:txBody>
          <a:bodyPr wrap="square" rtlCol="0">
            <a:spAutoFit/>
          </a:bodyPr>
          <a:lstStyle/>
          <a:p>
            <a:pPr algn="ctr"/>
            <a:r>
              <a:rPr lang="en-US" dirty="0"/>
              <a:t>Example 3</a:t>
            </a:r>
            <a:endParaRPr lang="en-IN" dirty="0"/>
          </a:p>
        </p:txBody>
      </p:sp>
      <p:sp>
        <p:nvSpPr>
          <p:cNvPr id="13" name="TextBox 12">
            <a:extLst>
              <a:ext uri="{FF2B5EF4-FFF2-40B4-BE49-F238E27FC236}">
                <a16:creationId xmlns:a16="http://schemas.microsoft.com/office/drawing/2014/main" id="{1146964A-FDF2-4A7F-92FC-6198CDC52A04}"/>
              </a:ext>
            </a:extLst>
          </p:cNvPr>
          <p:cNvSpPr txBox="1"/>
          <p:nvPr/>
        </p:nvSpPr>
        <p:spPr>
          <a:xfrm>
            <a:off x="739680" y="4775963"/>
            <a:ext cx="1546683" cy="369332"/>
          </a:xfrm>
          <a:prstGeom prst="rect">
            <a:avLst/>
          </a:prstGeom>
          <a:noFill/>
        </p:spPr>
        <p:txBody>
          <a:bodyPr wrap="square" rtlCol="0">
            <a:spAutoFit/>
          </a:bodyPr>
          <a:lstStyle/>
          <a:p>
            <a:pPr algn="ctr"/>
            <a:r>
              <a:rPr lang="en-US" dirty="0"/>
              <a:t>Example 4</a:t>
            </a:r>
            <a:endParaRPr lang="en-IN" dirty="0"/>
          </a:p>
        </p:txBody>
      </p:sp>
      <p:sp>
        <p:nvSpPr>
          <p:cNvPr id="15" name="Multiplication Sign 14">
            <a:extLst>
              <a:ext uri="{FF2B5EF4-FFF2-40B4-BE49-F238E27FC236}">
                <a16:creationId xmlns:a16="http://schemas.microsoft.com/office/drawing/2014/main" id="{4B91E3E7-0733-486F-8B32-01671C7D7AFF}"/>
              </a:ext>
            </a:extLst>
          </p:cNvPr>
          <p:cNvSpPr/>
          <p:nvPr/>
        </p:nvSpPr>
        <p:spPr>
          <a:xfrm>
            <a:off x="11001194" y="2274947"/>
            <a:ext cx="947724" cy="1284169"/>
          </a:xfrm>
          <a:prstGeom prst="mathMultiply">
            <a:avLst/>
          </a:prstGeom>
          <a:solidFill>
            <a:schemeClr val="accent5">
              <a:lumMod val="75000"/>
              <a:alpha val="16000"/>
            </a:schemeClr>
          </a:solidFill>
          <a:ln>
            <a:solidFill>
              <a:schemeClr val="accent5">
                <a:lumMod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C9019693-F595-4682-993D-B0E51F060D92}"/>
              </a:ext>
            </a:extLst>
          </p:cNvPr>
          <p:cNvSpPr/>
          <p:nvPr/>
        </p:nvSpPr>
        <p:spPr>
          <a:xfrm>
            <a:off x="10997716" y="5225508"/>
            <a:ext cx="947724" cy="1284169"/>
          </a:xfrm>
          <a:prstGeom prst="mathMultiply">
            <a:avLst/>
          </a:prstGeom>
          <a:solidFill>
            <a:schemeClr val="accent5">
              <a:lumMod val="75000"/>
              <a:alpha val="16000"/>
            </a:schemeClr>
          </a:solidFill>
          <a:ln>
            <a:solidFill>
              <a:schemeClr val="accent5">
                <a:lumMod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0E3AAAE-73BF-4A22-B669-B26A98588A4C}"/>
              </a:ext>
            </a:extLst>
          </p:cNvPr>
          <p:cNvSpPr txBox="1"/>
          <p:nvPr/>
        </p:nvSpPr>
        <p:spPr>
          <a:xfrm>
            <a:off x="3287660" y="6635130"/>
            <a:ext cx="6093912" cy="230832"/>
          </a:xfrm>
          <a:prstGeom prst="rect">
            <a:avLst/>
          </a:prstGeom>
          <a:noFill/>
        </p:spPr>
        <p:txBody>
          <a:bodyPr wrap="square">
            <a:spAutoFit/>
          </a:bodyPr>
          <a:lstStyle/>
          <a:p>
            <a:pPr algn="ctr"/>
            <a:r>
              <a:rPr lang="en-IN" sz="900" dirty="0"/>
              <a:t>Code: https://www.pyimagesearch.com/2014/07/28/a-slic-superpixel-tutorial-using-python/</a:t>
            </a:r>
          </a:p>
        </p:txBody>
      </p:sp>
      <p:sp>
        <p:nvSpPr>
          <p:cNvPr id="6" name="TextBox 5">
            <a:extLst>
              <a:ext uri="{FF2B5EF4-FFF2-40B4-BE49-F238E27FC236}">
                <a16:creationId xmlns:a16="http://schemas.microsoft.com/office/drawing/2014/main" id="{F345B123-D075-4D5B-AC5C-009C0EB2B212}"/>
              </a:ext>
            </a:extLst>
          </p:cNvPr>
          <p:cNvSpPr txBox="1"/>
          <p:nvPr/>
        </p:nvSpPr>
        <p:spPr>
          <a:xfrm rot="20060108">
            <a:off x="4242827" y="431420"/>
            <a:ext cx="863600" cy="369332"/>
          </a:xfrm>
          <a:prstGeom prst="rect">
            <a:avLst/>
          </a:prstGeom>
          <a:noFill/>
        </p:spPr>
        <p:txBody>
          <a:bodyPr wrap="square">
            <a:spAutoFit/>
          </a:bodyPr>
          <a:lstStyle/>
          <a:p>
            <a:pPr algn="ctr"/>
            <a:r>
              <a:rPr lang="en-US" dirty="0"/>
              <a:t>Idea 3</a:t>
            </a:r>
            <a:endParaRPr lang="en-IN" dirty="0"/>
          </a:p>
        </p:txBody>
      </p:sp>
      <p:sp>
        <p:nvSpPr>
          <p:cNvPr id="8" name="Rectangle 7">
            <a:extLst>
              <a:ext uri="{FF2B5EF4-FFF2-40B4-BE49-F238E27FC236}">
                <a16:creationId xmlns:a16="http://schemas.microsoft.com/office/drawing/2014/main" id="{C8003303-0956-429C-8482-9FF98BAA6B1D}"/>
              </a:ext>
            </a:extLst>
          </p:cNvPr>
          <p:cNvSpPr/>
          <p:nvPr/>
        </p:nvSpPr>
        <p:spPr>
          <a:xfrm>
            <a:off x="6799485" y="1743808"/>
            <a:ext cx="563340" cy="369795"/>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D6BF97C-0E42-4469-9CE9-3E05C0B6E6E1}"/>
              </a:ext>
            </a:extLst>
          </p:cNvPr>
          <p:cNvSpPr/>
          <p:nvPr/>
        </p:nvSpPr>
        <p:spPr>
          <a:xfrm>
            <a:off x="7281297" y="1496930"/>
            <a:ext cx="563340" cy="369795"/>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59EF9C42-8C69-4ECA-AB9C-37847041D0A0}"/>
              </a:ext>
            </a:extLst>
          </p:cNvPr>
          <p:cNvSpPr/>
          <p:nvPr/>
        </p:nvSpPr>
        <p:spPr>
          <a:xfrm>
            <a:off x="7081155" y="2517393"/>
            <a:ext cx="563340" cy="369795"/>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95D24AD4-4281-4DD7-9CEB-9128F2795137}"/>
              </a:ext>
            </a:extLst>
          </p:cNvPr>
          <p:cNvSpPr/>
          <p:nvPr/>
        </p:nvSpPr>
        <p:spPr>
          <a:xfrm>
            <a:off x="8591176" y="2009775"/>
            <a:ext cx="457574" cy="47362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85460D7A-A564-4AD4-B315-402D3162115C}"/>
              </a:ext>
            </a:extLst>
          </p:cNvPr>
          <p:cNvSpPr/>
          <p:nvPr/>
        </p:nvSpPr>
        <p:spPr>
          <a:xfrm>
            <a:off x="9560575" y="2077986"/>
            <a:ext cx="457574" cy="47362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285E699-02FC-4602-B6D1-D66F5AA424F3}"/>
              </a:ext>
            </a:extLst>
          </p:cNvPr>
          <p:cNvSpPr/>
          <p:nvPr/>
        </p:nvSpPr>
        <p:spPr>
          <a:xfrm>
            <a:off x="7362825" y="4671672"/>
            <a:ext cx="457574" cy="47362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1092863D-79E2-4341-91AD-E08463A7321E}"/>
              </a:ext>
            </a:extLst>
          </p:cNvPr>
          <p:cNvSpPr/>
          <p:nvPr/>
        </p:nvSpPr>
        <p:spPr>
          <a:xfrm>
            <a:off x="7515225" y="4824072"/>
            <a:ext cx="457574" cy="47362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6394F885-F8B5-495C-B5CF-1E718C6C9E79}"/>
              </a:ext>
            </a:extLst>
          </p:cNvPr>
          <p:cNvSpPr/>
          <p:nvPr/>
        </p:nvSpPr>
        <p:spPr>
          <a:xfrm>
            <a:off x="6652940" y="5512509"/>
            <a:ext cx="457574" cy="47362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3464EA7C-37FE-4175-8139-D3571C066C2E}"/>
              </a:ext>
            </a:extLst>
          </p:cNvPr>
          <p:cNvSpPr/>
          <p:nvPr/>
        </p:nvSpPr>
        <p:spPr>
          <a:xfrm>
            <a:off x="6819062" y="6105711"/>
            <a:ext cx="457574" cy="37820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4441C517-C1A2-441B-886F-D46649B17F16}"/>
              </a:ext>
            </a:extLst>
          </p:cNvPr>
          <p:cNvSpPr/>
          <p:nvPr/>
        </p:nvSpPr>
        <p:spPr>
          <a:xfrm>
            <a:off x="8952109" y="3921753"/>
            <a:ext cx="457574" cy="37820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F258F75-9316-42C9-ACC4-2F4692460253}"/>
              </a:ext>
            </a:extLst>
          </p:cNvPr>
          <p:cNvSpPr/>
          <p:nvPr/>
        </p:nvSpPr>
        <p:spPr>
          <a:xfrm>
            <a:off x="6707565" y="3882946"/>
            <a:ext cx="457574" cy="37820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DB88E7B1-2786-4EA1-A79F-88DFDF5F05F4}"/>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82309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p:cTn id="42" dur="500" fill="hold"/>
                                        <p:tgtEl>
                                          <p:spTgt spid="29"/>
                                        </p:tgtEl>
                                        <p:attrNameLst>
                                          <p:attrName>ppt_w</p:attrName>
                                        </p:attrNameLst>
                                      </p:cBhvr>
                                      <p:tavLst>
                                        <p:tav tm="0">
                                          <p:val>
                                            <p:fltVal val="0"/>
                                          </p:val>
                                        </p:tav>
                                        <p:tav tm="100000">
                                          <p:val>
                                            <p:strVal val="#ppt_w"/>
                                          </p:val>
                                        </p:tav>
                                      </p:tavLst>
                                    </p:anim>
                                    <p:anim calcmode="lin" valueType="num">
                                      <p:cBhvr>
                                        <p:cTn id="43" dur="500" fill="hold"/>
                                        <p:tgtEl>
                                          <p:spTgt spid="29"/>
                                        </p:tgtEl>
                                        <p:attrNameLst>
                                          <p:attrName>ppt_h</p:attrName>
                                        </p:attrNameLst>
                                      </p:cBhvr>
                                      <p:tavLst>
                                        <p:tav tm="0">
                                          <p:val>
                                            <p:fltVal val="0"/>
                                          </p:val>
                                        </p:tav>
                                        <p:tav tm="100000">
                                          <p:val>
                                            <p:strVal val="#ppt_h"/>
                                          </p:val>
                                        </p:tav>
                                      </p:tavLst>
                                    </p:anim>
                                    <p:animEffect transition="in" filter="fade">
                                      <p:cBhvr>
                                        <p:cTn id="44" dur="500"/>
                                        <p:tgtEl>
                                          <p:spTgt spid="2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ppt_w</p:attrName>
                                        </p:attrNameLst>
                                      </p:cBhvr>
                                      <p:tavLst>
                                        <p:tav tm="0">
                                          <p:val>
                                            <p:fltVal val="0"/>
                                          </p:val>
                                        </p:tav>
                                        <p:tav tm="100000">
                                          <p:val>
                                            <p:strVal val="#ppt_w"/>
                                          </p:val>
                                        </p:tav>
                                      </p:tavLst>
                                    </p:anim>
                                    <p:anim calcmode="lin" valueType="num">
                                      <p:cBhvr>
                                        <p:cTn id="48" dur="500" fill="hold"/>
                                        <p:tgtEl>
                                          <p:spTgt spid="31"/>
                                        </p:tgtEl>
                                        <p:attrNameLst>
                                          <p:attrName>ppt_h</p:attrName>
                                        </p:attrNameLst>
                                      </p:cBhvr>
                                      <p:tavLst>
                                        <p:tav tm="0">
                                          <p:val>
                                            <p:fltVal val="0"/>
                                          </p:val>
                                        </p:tav>
                                        <p:tav tm="100000">
                                          <p:val>
                                            <p:strVal val="#ppt_h"/>
                                          </p:val>
                                        </p:tav>
                                      </p:tavLst>
                                    </p:anim>
                                    <p:animEffect transition="in" filter="fade">
                                      <p:cBhvr>
                                        <p:cTn id="49" dur="500"/>
                                        <p:tgtEl>
                                          <p:spTgt spid="3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500" fill="hold"/>
                                        <p:tgtEl>
                                          <p:spTgt spid="35"/>
                                        </p:tgtEl>
                                        <p:attrNameLst>
                                          <p:attrName>ppt_w</p:attrName>
                                        </p:attrNameLst>
                                      </p:cBhvr>
                                      <p:tavLst>
                                        <p:tav tm="0">
                                          <p:val>
                                            <p:fltVal val="0"/>
                                          </p:val>
                                        </p:tav>
                                        <p:tav tm="100000">
                                          <p:val>
                                            <p:strVal val="#ppt_w"/>
                                          </p:val>
                                        </p:tav>
                                      </p:tavLst>
                                    </p:anim>
                                    <p:anim calcmode="lin" valueType="num">
                                      <p:cBhvr>
                                        <p:cTn id="58" dur="500" fill="hold"/>
                                        <p:tgtEl>
                                          <p:spTgt spid="35"/>
                                        </p:tgtEl>
                                        <p:attrNameLst>
                                          <p:attrName>ppt_h</p:attrName>
                                        </p:attrNameLst>
                                      </p:cBhvr>
                                      <p:tavLst>
                                        <p:tav tm="0">
                                          <p:val>
                                            <p:fltVal val="0"/>
                                          </p:val>
                                        </p:tav>
                                        <p:tav tm="100000">
                                          <p:val>
                                            <p:strVal val="#ppt_h"/>
                                          </p:val>
                                        </p:tav>
                                      </p:tavLst>
                                    </p:anim>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p:cTn id="69" dur="500" fill="hold"/>
                                        <p:tgtEl>
                                          <p:spTgt spid="17"/>
                                        </p:tgtEl>
                                        <p:attrNameLst>
                                          <p:attrName>ppt_w</p:attrName>
                                        </p:attrNameLst>
                                      </p:cBhvr>
                                      <p:tavLst>
                                        <p:tav tm="0">
                                          <p:val>
                                            <p:fltVal val="0"/>
                                          </p:val>
                                        </p:tav>
                                        <p:tav tm="100000">
                                          <p:val>
                                            <p:strVal val="#ppt_w"/>
                                          </p:val>
                                        </p:tav>
                                      </p:tavLst>
                                    </p:anim>
                                    <p:anim calcmode="lin" valueType="num">
                                      <p:cBhvr>
                                        <p:cTn id="70" dur="500" fill="hold"/>
                                        <p:tgtEl>
                                          <p:spTgt spid="17"/>
                                        </p:tgtEl>
                                        <p:attrNameLst>
                                          <p:attrName>ppt_h</p:attrName>
                                        </p:attrNameLst>
                                      </p:cBhvr>
                                      <p:tavLst>
                                        <p:tav tm="0">
                                          <p:val>
                                            <p:fltVal val="0"/>
                                          </p:val>
                                        </p:tav>
                                        <p:tav tm="100000">
                                          <p:val>
                                            <p:strVal val="#ppt_h"/>
                                          </p:val>
                                        </p:tav>
                                      </p:tavLst>
                                    </p:anim>
                                    <p:animEffect transition="in" filter="fade">
                                      <p:cBhvr>
                                        <p:cTn id="7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8" grpId="0" animBg="1"/>
      <p:bldP spid="10" grpId="0" animBg="1"/>
      <p:bldP spid="12" grpId="0" animBg="1"/>
      <p:bldP spid="20" grpId="0" animBg="1"/>
      <p:bldP spid="24" grpId="0" animBg="1"/>
      <p:bldP spid="26" grpId="0" animBg="1"/>
      <p:bldP spid="28" grpId="0" animBg="1"/>
      <p:bldP spid="29" grpId="0" animBg="1"/>
      <p:bldP spid="31" grpId="0" animBg="1"/>
      <p:bldP spid="33"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C2CC00-1AC0-4620-A952-14C64E999EA4}"/>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sp>
        <p:nvSpPr>
          <p:cNvPr id="5" name="TextBox 4">
            <a:extLst>
              <a:ext uri="{FF2B5EF4-FFF2-40B4-BE49-F238E27FC236}">
                <a16:creationId xmlns:a16="http://schemas.microsoft.com/office/drawing/2014/main" id="{84922AE8-64FB-4D37-9800-4766134C0466}"/>
              </a:ext>
            </a:extLst>
          </p:cNvPr>
          <p:cNvSpPr txBox="1"/>
          <p:nvPr/>
        </p:nvSpPr>
        <p:spPr>
          <a:xfrm>
            <a:off x="4568706" y="616086"/>
            <a:ext cx="3400504" cy="477054"/>
          </a:xfrm>
          <a:prstGeom prst="rect">
            <a:avLst/>
          </a:prstGeom>
          <a:noFill/>
          <a:ln>
            <a:solidFill>
              <a:schemeClr val="accent6">
                <a:lumMod val="60000"/>
                <a:lumOff val="40000"/>
              </a:schemeClr>
            </a:solidFill>
            <a:prstDash val="sysDash"/>
          </a:ln>
        </p:spPr>
        <p:txBody>
          <a:bodyPr wrap="square" rtlCol="0">
            <a:spAutoFit/>
          </a:bodyPr>
          <a:lstStyle/>
          <a:p>
            <a:pPr algn="ctr"/>
            <a:r>
              <a:rPr lang="en-US" sz="2500" dirty="0">
                <a:solidFill>
                  <a:schemeClr val="accent6">
                    <a:lumMod val="60000"/>
                    <a:lumOff val="40000"/>
                  </a:schemeClr>
                </a:solidFill>
              </a:rPr>
              <a:t>Selective Search</a:t>
            </a:r>
            <a:endParaRPr lang="en-IN" sz="25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CE56E4B8-A9E6-4307-8B85-5A059ABE0D60}"/>
              </a:ext>
            </a:extLst>
          </p:cNvPr>
          <p:cNvSpPr txBox="1"/>
          <p:nvPr/>
        </p:nvSpPr>
        <p:spPr>
          <a:xfrm rot="20060108">
            <a:off x="4242827" y="431420"/>
            <a:ext cx="863600" cy="369332"/>
          </a:xfrm>
          <a:prstGeom prst="rect">
            <a:avLst/>
          </a:prstGeom>
          <a:noFill/>
        </p:spPr>
        <p:txBody>
          <a:bodyPr wrap="square">
            <a:spAutoFit/>
          </a:bodyPr>
          <a:lstStyle/>
          <a:p>
            <a:pPr algn="ctr"/>
            <a:r>
              <a:rPr lang="en-US" dirty="0"/>
              <a:t>Idea 4</a:t>
            </a:r>
            <a:endParaRPr lang="en-IN" dirty="0"/>
          </a:p>
        </p:txBody>
      </p:sp>
      <p:pic>
        <p:nvPicPr>
          <p:cNvPr id="8" name="Picture 7">
            <a:extLst>
              <a:ext uri="{FF2B5EF4-FFF2-40B4-BE49-F238E27FC236}">
                <a16:creationId xmlns:a16="http://schemas.microsoft.com/office/drawing/2014/main" id="{5874FC28-C2B1-4C1B-B057-34FB321A9DAE}"/>
              </a:ext>
            </a:extLst>
          </p:cNvPr>
          <p:cNvPicPr>
            <a:picLocks noChangeAspect="1"/>
          </p:cNvPicPr>
          <p:nvPr/>
        </p:nvPicPr>
        <p:blipFill>
          <a:blip r:embed="rId2"/>
          <a:stretch>
            <a:fillRect/>
          </a:stretch>
        </p:blipFill>
        <p:spPr>
          <a:xfrm>
            <a:off x="360040" y="2001133"/>
            <a:ext cx="2396386" cy="1807274"/>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AC39E84F-972D-4864-B2E4-C9C3BD289D22}"/>
              </a:ext>
            </a:extLst>
          </p:cNvPr>
          <p:cNvPicPr>
            <a:picLocks noChangeAspect="1"/>
          </p:cNvPicPr>
          <p:nvPr/>
        </p:nvPicPr>
        <p:blipFill rotWithShape="1">
          <a:blip r:embed="rId3"/>
          <a:srcRect l="870"/>
          <a:stretch/>
        </p:blipFill>
        <p:spPr>
          <a:xfrm>
            <a:off x="9548558" y="1996604"/>
            <a:ext cx="2396386" cy="1811803"/>
          </a:xfrm>
          <a:prstGeom prst="rect">
            <a:avLst/>
          </a:prstGeom>
          <a:ln>
            <a:solidFill>
              <a:schemeClr val="tx1">
                <a:lumMod val="75000"/>
              </a:schemeClr>
            </a:solidFill>
          </a:ln>
        </p:spPr>
      </p:pic>
      <p:pic>
        <p:nvPicPr>
          <p:cNvPr id="10" name="Picture 9">
            <a:extLst>
              <a:ext uri="{FF2B5EF4-FFF2-40B4-BE49-F238E27FC236}">
                <a16:creationId xmlns:a16="http://schemas.microsoft.com/office/drawing/2014/main" id="{D2449891-9A51-4F28-958D-10D5435371D0}"/>
              </a:ext>
            </a:extLst>
          </p:cNvPr>
          <p:cNvPicPr>
            <a:picLocks noChangeAspect="1"/>
          </p:cNvPicPr>
          <p:nvPr/>
        </p:nvPicPr>
        <p:blipFill>
          <a:blip r:embed="rId4"/>
          <a:stretch>
            <a:fillRect/>
          </a:stretch>
        </p:blipFill>
        <p:spPr>
          <a:xfrm>
            <a:off x="3285504" y="1992322"/>
            <a:ext cx="2724128" cy="1816085"/>
          </a:xfrm>
          <a:prstGeom prst="rect">
            <a:avLst/>
          </a:prstGeom>
          <a:ln>
            <a:solidFill>
              <a:schemeClr val="tx1">
                <a:lumMod val="75000"/>
              </a:schemeClr>
            </a:solidFill>
          </a:ln>
        </p:spPr>
      </p:pic>
      <p:pic>
        <p:nvPicPr>
          <p:cNvPr id="11" name="Picture 10">
            <a:extLst>
              <a:ext uri="{FF2B5EF4-FFF2-40B4-BE49-F238E27FC236}">
                <a16:creationId xmlns:a16="http://schemas.microsoft.com/office/drawing/2014/main" id="{64932473-2340-45B7-B745-8E39DD53CCEB}"/>
              </a:ext>
            </a:extLst>
          </p:cNvPr>
          <p:cNvPicPr>
            <a:picLocks noChangeAspect="1"/>
          </p:cNvPicPr>
          <p:nvPr/>
        </p:nvPicPr>
        <p:blipFill rotWithShape="1">
          <a:blip r:embed="rId5"/>
          <a:srcRect r="1031"/>
          <a:stretch/>
        </p:blipFill>
        <p:spPr>
          <a:xfrm>
            <a:off x="6538710" y="2001133"/>
            <a:ext cx="2396386" cy="1812077"/>
          </a:xfrm>
          <a:prstGeom prst="rect">
            <a:avLst/>
          </a:prstGeom>
          <a:ln>
            <a:solidFill>
              <a:schemeClr val="tx1">
                <a:lumMod val="75000"/>
              </a:schemeClr>
            </a:solidFill>
          </a:ln>
        </p:spPr>
      </p:pic>
      <p:sp>
        <p:nvSpPr>
          <p:cNvPr id="13" name="TextBox 12">
            <a:extLst>
              <a:ext uri="{FF2B5EF4-FFF2-40B4-BE49-F238E27FC236}">
                <a16:creationId xmlns:a16="http://schemas.microsoft.com/office/drawing/2014/main" id="{351C8C63-3117-4EDB-9EA7-6535F96714A1}"/>
              </a:ext>
            </a:extLst>
          </p:cNvPr>
          <p:cNvSpPr txBox="1"/>
          <p:nvPr/>
        </p:nvSpPr>
        <p:spPr>
          <a:xfrm>
            <a:off x="538776" y="4094710"/>
            <a:ext cx="2038913" cy="307777"/>
          </a:xfrm>
          <a:prstGeom prst="rect">
            <a:avLst/>
          </a:prstGeom>
          <a:noFill/>
          <a:ln>
            <a:solidFill>
              <a:schemeClr val="tx1">
                <a:lumMod val="75000"/>
              </a:schemeClr>
            </a:solidFill>
            <a:prstDash val="sysDash"/>
          </a:ln>
        </p:spPr>
        <p:txBody>
          <a:bodyPr wrap="square" rtlCol="0">
            <a:spAutoFit/>
          </a:bodyPr>
          <a:lstStyle/>
          <a:p>
            <a:pPr algn="ctr"/>
            <a:r>
              <a:rPr lang="en-US" sz="1400" dirty="0">
                <a:solidFill>
                  <a:schemeClr val="tx1">
                    <a:lumMod val="75000"/>
                  </a:schemeClr>
                </a:solidFill>
              </a:rPr>
              <a:t>Distinguished by </a:t>
            </a:r>
            <a:r>
              <a:rPr lang="en-US" sz="1400" dirty="0">
                <a:solidFill>
                  <a:schemeClr val="accent5">
                    <a:lumMod val="40000"/>
                    <a:lumOff val="60000"/>
                  </a:schemeClr>
                </a:solidFill>
              </a:rPr>
              <a:t>Color</a:t>
            </a:r>
            <a:endParaRPr lang="en-IN" sz="1400" dirty="0">
              <a:solidFill>
                <a:schemeClr val="accent5">
                  <a:lumMod val="40000"/>
                  <a:lumOff val="60000"/>
                </a:schemeClr>
              </a:solidFill>
            </a:endParaRPr>
          </a:p>
        </p:txBody>
      </p:sp>
      <p:sp>
        <p:nvSpPr>
          <p:cNvPr id="15" name="TextBox 14">
            <a:extLst>
              <a:ext uri="{FF2B5EF4-FFF2-40B4-BE49-F238E27FC236}">
                <a16:creationId xmlns:a16="http://schemas.microsoft.com/office/drawing/2014/main" id="{2D7334E4-077F-40F3-991E-61D1DF84FBE2}"/>
              </a:ext>
            </a:extLst>
          </p:cNvPr>
          <p:cNvSpPr txBox="1"/>
          <p:nvPr/>
        </p:nvSpPr>
        <p:spPr>
          <a:xfrm>
            <a:off x="3545542" y="4094710"/>
            <a:ext cx="2038913" cy="307777"/>
          </a:xfrm>
          <a:prstGeom prst="rect">
            <a:avLst/>
          </a:prstGeom>
          <a:noFill/>
          <a:ln>
            <a:solidFill>
              <a:schemeClr val="tx1">
                <a:lumMod val="75000"/>
              </a:schemeClr>
            </a:solidFill>
            <a:prstDash val="sysDash"/>
          </a:ln>
        </p:spPr>
        <p:txBody>
          <a:bodyPr wrap="square" rtlCol="0">
            <a:spAutoFit/>
          </a:bodyPr>
          <a:lstStyle/>
          <a:p>
            <a:pPr algn="ctr"/>
            <a:r>
              <a:rPr lang="en-US" sz="1400" dirty="0">
                <a:solidFill>
                  <a:schemeClr val="tx1">
                    <a:lumMod val="75000"/>
                  </a:schemeClr>
                </a:solidFill>
              </a:rPr>
              <a:t>Distinguished by </a:t>
            </a:r>
            <a:r>
              <a:rPr lang="en-US" sz="1400" dirty="0">
                <a:solidFill>
                  <a:schemeClr val="accent5">
                    <a:lumMod val="40000"/>
                    <a:lumOff val="60000"/>
                  </a:schemeClr>
                </a:solidFill>
              </a:rPr>
              <a:t>Texture</a:t>
            </a:r>
            <a:endParaRPr lang="en-IN" sz="1400" dirty="0">
              <a:solidFill>
                <a:schemeClr val="accent5">
                  <a:lumMod val="40000"/>
                  <a:lumOff val="60000"/>
                </a:schemeClr>
              </a:solidFill>
            </a:endParaRPr>
          </a:p>
        </p:txBody>
      </p:sp>
      <p:sp>
        <p:nvSpPr>
          <p:cNvPr id="17" name="TextBox 16">
            <a:extLst>
              <a:ext uri="{FF2B5EF4-FFF2-40B4-BE49-F238E27FC236}">
                <a16:creationId xmlns:a16="http://schemas.microsoft.com/office/drawing/2014/main" id="{97D4ECD3-162E-4D4A-8DB5-F5A0245BCA96}"/>
              </a:ext>
            </a:extLst>
          </p:cNvPr>
          <p:cNvSpPr txBox="1"/>
          <p:nvPr/>
        </p:nvSpPr>
        <p:spPr>
          <a:xfrm>
            <a:off x="6538710" y="4094709"/>
            <a:ext cx="2396386" cy="307777"/>
          </a:xfrm>
          <a:prstGeom prst="rect">
            <a:avLst/>
          </a:prstGeom>
          <a:noFill/>
          <a:ln>
            <a:solidFill>
              <a:schemeClr val="tx1">
                <a:lumMod val="75000"/>
              </a:schemeClr>
            </a:solidFill>
            <a:prstDash val="sysDash"/>
          </a:ln>
        </p:spPr>
        <p:txBody>
          <a:bodyPr wrap="square" rtlCol="0">
            <a:spAutoFit/>
          </a:bodyPr>
          <a:lstStyle/>
          <a:p>
            <a:pPr algn="ctr"/>
            <a:r>
              <a:rPr lang="en-US" sz="1400" dirty="0">
                <a:solidFill>
                  <a:schemeClr val="tx1">
                    <a:lumMod val="75000"/>
                  </a:schemeClr>
                </a:solidFill>
              </a:rPr>
              <a:t>Distinguished by </a:t>
            </a:r>
            <a:r>
              <a:rPr lang="en-US" sz="1400" dirty="0">
                <a:solidFill>
                  <a:schemeClr val="accent5">
                    <a:lumMod val="40000"/>
                    <a:lumOff val="60000"/>
                  </a:schemeClr>
                </a:solidFill>
              </a:rPr>
              <a:t>Composition</a:t>
            </a:r>
            <a:endParaRPr lang="en-IN" sz="1400" dirty="0">
              <a:solidFill>
                <a:schemeClr val="accent5">
                  <a:lumMod val="40000"/>
                  <a:lumOff val="60000"/>
                </a:schemeClr>
              </a:solidFill>
            </a:endParaRPr>
          </a:p>
        </p:txBody>
      </p:sp>
      <p:sp>
        <p:nvSpPr>
          <p:cNvPr id="19" name="TextBox 18">
            <a:extLst>
              <a:ext uri="{FF2B5EF4-FFF2-40B4-BE49-F238E27FC236}">
                <a16:creationId xmlns:a16="http://schemas.microsoft.com/office/drawing/2014/main" id="{A5826A9E-1619-4944-B9E5-5152ECAA3353}"/>
              </a:ext>
            </a:extLst>
          </p:cNvPr>
          <p:cNvSpPr txBox="1"/>
          <p:nvPr/>
        </p:nvSpPr>
        <p:spPr>
          <a:xfrm>
            <a:off x="9545476" y="4094709"/>
            <a:ext cx="2396386" cy="307777"/>
          </a:xfrm>
          <a:prstGeom prst="rect">
            <a:avLst/>
          </a:prstGeom>
          <a:noFill/>
          <a:ln>
            <a:solidFill>
              <a:schemeClr val="tx1">
                <a:lumMod val="75000"/>
              </a:schemeClr>
            </a:solidFill>
            <a:prstDash val="sysDash"/>
          </a:ln>
        </p:spPr>
        <p:txBody>
          <a:bodyPr wrap="square" rtlCol="0">
            <a:spAutoFit/>
          </a:bodyPr>
          <a:lstStyle/>
          <a:p>
            <a:pPr algn="ctr"/>
            <a:r>
              <a:rPr lang="en-US" sz="1400" dirty="0">
                <a:solidFill>
                  <a:schemeClr val="tx1">
                    <a:lumMod val="75000"/>
                  </a:schemeClr>
                </a:solidFill>
              </a:rPr>
              <a:t>Distinguished by </a:t>
            </a:r>
            <a:r>
              <a:rPr lang="en-US" sz="1400" dirty="0">
                <a:solidFill>
                  <a:schemeClr val="accent5">
                    <a:lumMod val="40000"/>
                    <a:lumOff val="60000"/>
                  </a:schemeClr>
                </a:solidFill>
              </a:rPr>
              <a:t>Hierarchy</a:t>
            </a:r>
            <a:endParaRPr lang="en-IN" sz="1400" dirty="0">
              <a:solidFill>
                <a:schemeClr val="accent5">
                  <a:lumMod val="40000"/>
                  <a:lumOff val="60000"/>
                </a:schemeClr>
              </a:solidFill>
            </a:endParaRPr>
          </a:p>
        </p:txBody>
      </p:sp>
      <p:sp>
        <p:nvSpPr>
          <p:cNvPr id="20" name="TextBox 19">
            <a:extLst>
              <a:ext uri="{FF2B5EF4-FFF2-40B4-BE49-F238E27FC236}">
                <a16:creationId xmlns:a16="http://schemas.microsoft.com/office/drawing/2014/main" id="{C0910F42-879F-4603-A6A3-7A5DE18A86ED}"/>
              </a:ext>
            </a:extLst>
          </p:cNvPr>
          <p:cNvSpPr txBox="1"/>
          <p:nvPr/>
        </p:nvSpPr>
        <p:spPr>
          <a:xfrm>
            <a:off x="1710633" y="5362575"/>
            <a:ext cx="9219575"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accent5">
                    <a:lumMod val="75000"/>
                  </a:schemeClr>
                </a:solidFill>
              </a:rPr>
              <a:t>There is no single scale or single way by which we propose a region or segment out a region.</a:t>
            </a:r>
            <a:endParaRPr lang="en-IN" dirty="0">
              <a:solidFill>
                <a:schemeClr val="accent5">
                  <a:lumMod val="75000"/>
                </a:schemeClr>
              </a:solidFill>
            </a:endParaRPr>
          </a:p>
        </p:txBody>
      </p:sp>
      <p:sp>
        <p:nvSpPr>
          <p:cNvPr id="22" name="TextBox 21">
            <a:extLst>
              <a:ext uri="{FF2B5EF4-FFF2-40B4-BE49-F238E27FC236}">
                <a16:creationId xmlns:a16="http://schemas.microsoft.com/office/drawing/2014/main" id="{F81DFD8F-AF8C-4220-AE59-2F52B16DB670}"/>
              </a:ext>
            </a:extLst>
          </p:cNvPr>
          <p:cNvSpPr txBox="1"/>
          <p:nvPr/>
        </p:nvSpPr>
        <p:spPr>
          <a:xfrm>
            <a:off x="360040" y="1358065"/>
            <a:ext cx="6096000" cy="369332"/>
          </a:xfrm>
          <a:prstGeom prst="rect">
            <a:avLst/>
          </a:prstGeom>
          <a:noFill/>
        </p:spPr>
        <p:txBody>
          <a:bodyPr wrap="square">
            <a:spAutoFit/>
          </a:bodyPr>
          <a:lstStyle/>
          <a:p>
            <a:r>
              <a:rPr lang="en-US" sz="1800" dirty="0">
                <a:solidFill>
                  <a:schemeClr val="accent3">
                    <a:lumMod val="60000"/>
                    <a:lumOff val="40000"/>
                  </a:schemeClr>
                </a:solidFill>
              </a:rPr>
              <a:t>Problems of merging superpixels</a:t>
            </a:r>
            <a:endParaRPr lang="en-IN" dirty="0"/>
          </a:p>
        </p:txBody>
      </p:sp>
      <p:pic>
        <p:nvPicPr>
          <p:cNvPr id="2" name="Picture 1">
            <a:extLst>
              <a:ext uri="{FF2B5EF4-FFF2-40B4-BE49-F238E27FC236}">
                <a16:creationId xmlns:a16="http://schemas.microsoft.com/office/drawing/2014/main" id="{F6998B90-51E7-4CE3-8746-CD692AF279BA}"/>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2734778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4CB190-4AF3-4512-86DF-C20306FA62FD}"/>
              </a:ext>
            </a:extLst>
          </p:cNvPr>
          <p:cNvPicPr>
            <a:picLocks noChangeAspect="1"/>
          </p:cNvPicPr>
          <p:nvPr/>
        </p:nvPicPr>
        <p:blipFill>
          <a:blip r:embed="rId2"/>
          <a:stretch>
            <a:fillRect/>
          </a:stretch>
        </p:blipFill>
        <p:spPr>
          <a:xfrm>
            <a:off x="7019877" y="1448663"/>
            <a:ext cx="2396386" cy="1807274"/>
          </a:xfrm>
          <a:prstGeom prst="rect">
            <a:avLst/>
          </a:prstGeom>
          <a:ln>
            <a:solidFill>
              <a:schemeClr val="tx1">
                <a:lumMod val="75000"/>
              </a:schemeClr>
            </a:solidFill>
          </a:ln>
        </p:spPr>
      </p:pic>
      <p:pic>
        <p:nvPicPr>
          <p:cNvPr id="5" name="Picture 4">
            <a:extLst>
              <a:ext uri="{FF2B5EF4-FFF2-40B4-BE49-F238E27FC236}">
                <a16:creationId xmlns:a16="http://schemas.microsoft.com/office/drawing/2014/main" id="{EE97F4E5-8B34-46BE-BB1A-B0790F644A1F}"/>
              </a:ext>
            </a:extLst>
          </p:cNvPr>
          <p:cNvPicPr>
            <a:picLocks noChangeAspect="1"/>
          </p:cNvPicPr>
          <p:nvPr/>
        </p:nvPicPr>
        <p:blipFill rotWithShape="1">
          <a:blip r:embed="rId3"/>
          <a:srcRect l="870"/>
          <a:stretch/>
        </p:blipFill>
        <p:spPr>
          <a:xfrm>
            <a:off x="9602441" y="3819208"/>
            <a:ext cx="2396386" cy="1811803"/>
          </a:xfrm>
          <a:prstGeom prst="rect">
            <a:avLst/>
          </a:prstGeom>
          <a:ln>
            <a:solidFill>
              <a:schemeClr val="tx1">
                <a:lumMod val="75000"/>
              </a:schemeClr>
            </a:solidFill>
          </a:ln>
        </p:spPr>
      </p:pic>
      <p:pic>
        <p:nvPicPr>
          <p:cNvPr id="7" name="Picture 6">
            <a:extLst>
              <a:ext uri="{FF2B5EF4-FFF2-40B4-BE49-F238E27FC236}">
                <a16:creationId xmlns:a16="http://schemas.microsoft.com/office/drawing/2014/main" id="{EEB90421-39CB-40E8-AED8-ED8207BB1F2F}"/>
              </a:ext>
            </a:extLst>
          </p:cNvPr>
          <p:cNvPicPr>
            <a:picLocks noChangeAspect="1"/>
          </p:cNvPicPr>
          <p:nvPr/>
        </p:nvPicPr>
        <p:blipFill>
          <a:blip r:embed="rId4"/>
          <a:stretch>
            <a:fillRect/>
          </a:stretch>
        </p:blipFill>
        <p:spPr>
          <a:xfrm>
            <a:off x="9602441" y="1435049"/>
            <a:ext cx="2298951" cy="1807274"/>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0C3C4AB5-C5CE-42D9-8AF3-219A2DC5F5D2}"/>
              </a:ext>
            </a:extLst>
          </p:cNvPr>
          <p:cNvPicPr>
            <a:picLocks noChangeAspect="1"/>
          </p:cNvPicPr>
          <p:nvPr/>
        </p:nvPicPr>
        <p:blipFill rotWithShape="1">
          <a:blip r:embed="rId5"/>
          <a:srcRect r="1031"/>
          <a:stretch/>
        </p:blipFill>
        <p:spPr>
          <a:xfrm>
            <a:off x="7019877" y="3818934"/>
            <a:ext cx="2396386" cy="1812077"/>
          </a:xfrm>
          <a:prstGeom prst="rect">
            <a:avLst/>
          </a:prstGeom>
          <a:ln>
            <a:solidFill>
              <a:schemeClr val="tx1">
                <a:lumMod val="75000"/>
              </a:schemeClr>
            </a:solidFill>
          </a:ln>
        </p:spPr>
      </p:pic>
      <p:sp>
        <p:nvSpPr>
          <p:cNvPr id="11" name="TextBox 10">
            <a:extLst>
              <a:ext uri="{FF2B5EF4-FFF2-40B4-BE49-F238E27FC236}">
                <a16:creationId xmlns:a16="http://schemas.microsoft.com/office/drawing/2014/main" id="{FA3BD155-FC1D-4AC3-8522-29FFCE9F2368}"/>
              </a:ext>
            </a:extLst>
          </p:cNvPr>
          <p:cNvSpPr txBox="1"/>
          <p:nvPr/>
        </p:nvSpPr>
        <p:spPr>
          <a:xfrm>
            <a:off x="7198613" y="3383547"/>
            <a:ext cx="2038913" cy="307777"/>
          </a:xfrm>
          <a:prstGeom prst="rect">
            <a:avLst/>
          </a:prstGeom>
          <a:noFill/>
          <a:ln>
            <a:solidFill>
              <a:schemeClr val="tx1">
                <a:lumMod val="75000"/>
              </a:schemeClr>
            </a:solidFill>
            <a:prstDash val="sysDash"/>
          </a:ln>
        </p:spPr>
        <p:txBody>
          <a:bodyPr wrap="square" rtlCol="0">
            <a:spAutoFit/>
          </a:bodyPr>
          <a:lstStyle/>
          <a:p>
            <a:pPr algn="ctr"/>
            <a:r>
              <a:rPr lang="en-US" sz="1400" dirty="0">
                <a:solidFill>
                  <a:schemeClr val="tx1">
                    <a:lumMod val="75000"/>
                  </a:schemeClr>
                </a:solidFill>
              </a:rPr>
              <a:t>Distinguished by </a:t>
            </a:r>
            <a:r>
              <a:rPr lang="en-US" sz="1400" dirty="0">
                <a:solidFill>
                  <a:schemeClr val="accent5">
                    <a:lumMod val="40000"/>
                    <a:lumOff val="60000"/>
                  </a:schemeClr>
                </a:solidFill>
              </a:rPr>
              <a:t>Color</a:t>
            </a:r>
            <a:endParaRPr lang="en-IN" sz="1400" dirty="0">
              <a:solidFill>
                <a:schemeClr val="accent5">
                  <a:lumMod val="40000"/>
                  <a:lumOff val="60000"/>
                </a:schemeClr>
              </a:solidFill>
            </a:endParaRPr>
          </a:p>
        </p:txBody>
      </p:sp>
      <p:sp>
        <p:nvSpPr>
          <p:cNvPr id="13" name="TextBox 12">
            <a:extLst>
              <a:ext uri="{FF2B5EF4-FFF2-40B4-BE49-F238E27FC236}">
                <a16:creationId xmlns:a16="http://schemas.microsoft.com/office/drawing/2014/main" id="{33D6C13F-3A32-4F27-A190-115AFD41F3A0}"/>
              </a:ext>
            </a:extLst>
          </p:cNvPr>
          <p:cNvSpPr txBox="1"/>
          <p:nvPr/>
        </p:nvSpPr>
        <p:spPr>
          <a:xfrm>
            <a:off x="9732459" y="3383547"/>
            <a:ext cx="2038913" cy="307777"/>
          </a:xfrm>
          <a:prstGeom prst="rect">
            <a:avLst/>
          </a:prstGeom>
          <a:noFill/>
          <a:ln>
            <a:solidFill>
              <a:schemeClr val="tx1">
                <a:lumMod val="75000"/>
              </a:schemeClr>
            </a:solidFill>
            <a:prstDash val="sysDash"/>
          </a:ln>
        </p:spPr>
        <p:txBody>
          <a:bodyPr wrap="square" rtlCol="0">
            <a:spAutoFit/>
          </a:bodyPr>
          <a:lstStyle/>
          <a:p>
            <a:pPr algn="ctr"/>
            <a:r>
              <a:rPr lang="en-US" sz="1400" dirty="0">
                <a:solidFill>
                  <a:schemeClr val="tx1">
                    <a:lumMod val="75000"/>
                  </a:schemeClr>
                </a:solidFill>
              </a:rPr>
              <a:t>Distinguished by </a:t>
            </a:r>
            <a:r>
              <a:rPr lang="en-US" sz="1400" dirty="0">
                <a:solidFill>
                  <a:schemeClr val="accent5">
                    <a:lumMod val="40000"/>
                    <a:lumOff val="60000"/>
                  </a:schemeClr>
                </a:solidFill>
              </a:rPr>
              <a:t>Texture</a:t>
            </a:r>
            <a:endParaRPr lang="en-IN" sz="1400" dirty="0">
              <a:solidFill>
                <a:schemeClr val="accent5">
                  <a:lumMod val="40000"/>
                  <a:lumOff val="60000"/>
                </a:schemeClr>
              </a:solidFill>
            </a:endParaRPr>
          </a:p>
        </p:txBody>
      </p:sp>
      <p:sp>
        <p:nvSpPr>
          <p:cNvPr id="15" name="TextBox 14">
            <a:extLst>
              <a:ext uri="{FF2B5EF4-FFF2-40B4-BE49-F238E27FC236}">
                <a16:creationId xmlns:a16="http://schemas.microsoft.com/office/drawing/2014/main" id="{41504C76-1D73-46D8-9B3B-83C314A5E48A}"/>
              </a:ext>
            </a:extLst>
          </p:cNvPr>
          <p:cNvSpPr txBox="1"/>
          <p:nvPr/>
        </p:nvSpPr>
        <p:spPr>
          <a:xfrm>
            <a:off x="7019876" y="5786464"/>
            <a:ext cx="2396386" cy="307777"/>
          </a:xfrm>
          <a:prstGeom prst="rect">
            <a:avLst/>
          </a:prstGeom>
          <a:noFill/>
          <a:ln>
            <a:solidFill>
              <a:schemeClr val="tx1">
                <a:lumMod val="75000"/>
              </a:schemeClr>
            </a:solidFill>
            <a:prstDash val="sysDash"/>
          </a:ln>
        </p:spPr>
        <p:txBody>
          <a:bodyPr wrap="square" rtlCol="0">
            <a:spAutoFit/>
          </a:bodyPr>
          <a:lstStyle/>
          <a:p>
            <a:pPr algn="ctr"/>
            <a:r>
              <a:rPr lang="en-US" sz="1400" dirty="0">
                <a:solidFill>
                  <a:schemeClr val="tx1">
                    <a:lumMod val="75000"/>
                  </a:schemeClr>
                </a:solidFill>
              </a:rPr>
              <a:t>Distinguished by </a:t>
            </a:r>
            <a:r>
              <a:rPr lang="en-US" sz="1400" dirty="0">
                <a:solidFill>
                  <a:schemeClr val="accent5">
                    <a:lumMod val="40000"/>
                    <a:lumOff val="60000"/>
                  </a:schemeClr>
                </a:solidFill>
              </a:rPr>
              <a:t>Composition</a:t>
            </a:r>
            <a:endParaRPr lang="en-IN" sz="1400" dirty="0">
              <a:solidFill>
                <a:schemeClr val="accent5">
                  <a:lumMod val="40000"/>
                  <a:lumOff val="60000"/>
                </a:schemeClr>
              </a:solidFill>
            </a:endParaRPr>
          </a:p>
        </p:txBody>
      </p:sp>
      <p:sp>
        <p:nvSpPr>
          <p:cNvPr id="17" name="TextBox 16">
            <a:extLst>
              <a:ext uri="{FF2B5EF4-FFF2-40B4-BE49-F238E27FC236}">
                <a16:creationId xmlns:a16="http://schemas.microsoft.com/office/drawing/2014/main" id="{34AD1CB0-55DF-4CC6-A332-4FB25CCCBBE3}"/>
              </a:ext>
            </a:extLst>
          </p:cNvPr>
          <p:cNvSpPr txBox="1"/>
          <p:nvPr/>
        </p:nvSpPr>
        <p:spPr>
          <a:xfrm>
            <a:off x="9602441" y="5758895"/>
            <a:ext cx="2396386" cy="307777"/>
          </a:xfrm>
          <a:prstGeom prst="rect">
            <a:avLst/>
          </a:prstGeom>
          <a:noFill/>
          <a:ln>
            <a:solidFill>
              <a:schemeClr val="tx1">
                <a:lumMod val="75000"/>
              </a:schemeClr>
            </a:solidFill>
            <a:prstDash val="sysDash"/>
          </a:ln>
        </p:spPr>
        <p:txBody>
          <a:bodyPr wrap="square" rtlCol="0">
            <a:spAutoFit/>
          </a:bodyPr>
          <a:lstStyle/>
          <a:p>
            <a:pPr algn="ctr"/>
            <a:r>
              <a:rPr lang="en-US" sz="1400" dirty="0">
                <a:solidFill>
                  <a:schemeClr val="tx1">
                    <a:lumMod val="75000"/>
                  </a:schemeClr>
                </a:solidFill>
              </a:rPr>
              <a:t>Distinguished by </a:t>
            </a:r>
            <a:r>
              <a:rPr lang="en-US" sz="1400" dirty="0">
                <a:solidFill>
                  <a:schemeClr val="accent5">
                    <a:lumMod val="40000"/>
                    <a:lumOff val="60000"/>
                  </a:schemeClr>
                </a:solidFill>
              </a:rPr>
              <a:t>Hierarchy</a:t>
            </a:r>
            <a:endParaRPr lang="en-IN" sz="1400" dirty="0">
              <a:solidFill>
                <a:schemeClr val="accent5">
                  <a:lumMod val="40000"/>
                  <a:lumOff val="60000"/>
                </a:schemeClr>
              </a:solidFill>
            </a:endParaRPr>
          </a:p>
        </p:txBody>
      </p:sp>
      <p:sp>
        <p:nvSpPr>
          <p:cNvPr id="19" name="TextBox 18">
            <a:extLst>
              <a:ext uri="{FF2B5EF4-FFF2-40B4-BE49-F238E27FC236}">
                <a16:creationId xmlns:a16="http://schemas.microsoft.com/office/drawing/2014/main" id="{3A314848-0F2B-4AF1-9B11-7B1EA82F7B24}"/>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sp>
        <p:nvSpPr>
          <p:cNvPr id="21" name="TextBox 20">
            <a:extLst>
              <a:ext uri="{FF2B5EF4-FFF2-40B4-BE49-F238E27FC236}">
                <a16:creationId xmlns:a16="http://schemas.microsoft.com/office/drawing/2014/main" id="{6EEAE1FE-C038-481D-B263-26B26A9B0D75}"/>
              </a:ext>
            </a:extLst>
          </p:cNvPr>
          <p:cNvSpPr txBox="1"/>
          <p:nvPr/>
        </p:nvSpPr>
        <p:spPr>
          <a:xfrm>
            <a:off x="4568706" y="616086"/>
            <a:ext cx="3400504" cy="477054"/>
          </a:xfrm>
          <a:prstGeom prst="rect">
            <a:avLst/>
          </a:prstGeom>
          <a:noFill/>
          <a:ln>
            <a:solidFill>
              <a:schemeClr val="accent6">
                <a:lumMod val="60000"/>
                <a:lumOff val="40000"/>
              </a:schemeClr>
            </a:solidFill>
            <a:prstDash val="sysDash"/>
          </a:ln>
        </p:spPr>
        <p:txBody>
          <a:bodyPr wrap="square" rtlCol="0">
            <a:spAutoFit/>
          </a:bodyPr>
          <a:lstStyle/>
          <a:p>
            <a:pPr algn="ctr"/>
            <a:r>
              <a:rPr lang="en-US" sz="2500" dirty="0">
                <a:solidFill>
                  <a:schemeClr val="accent6">
                    <a:lumMod val="60000"/>
                    <a:lumOff val="40000"/>
                  </a:schemeClr>
                </a:solidFill>
              </a:rPr>
              <a:t>Selective Search</a:t>
            </a:r>
            <a:endParaRPr lang="en-IN" sz="2500" dirty="0">
              <a:solidFill>
                <a:schemeClr val="accent6">
                  <a:lumMod val="60000"/>
                  <a:lumOff val="40000"/>
                </a:schemeClr>
              </a:solidFill>
            </a:endParaRPr>
          </a:p>
        </p:txBody>
      </p:sp>
      <p:sp>
        <p:nvSpPr>
          <p:cNvPr id="23" name="TextBox 22">
            <a:extLst>
              <a:ext uri="{FF2B5EF4-FFF2-40B4-BE49-F238E27FC236}">
                <a16:creationId xmlns:a16="http://schemas.microsoft.com/office/drawing/2014/main" id="{9CF990F2-B9C1-4877-B52D-CDF5C3642280}"/>
              </a:ext>
            </a:extLst>
          </p:cNvPr>
          <p:cNvSpPr txBox="1"/>
          <p:nvPr/>
        </p:nvSpPr>
        <p:spPr>
          <a:xfrm rot="20060108">
            <a:off x="4242827" y="431420"/>
            <a:ext cx="863600" cy="369332"/>
          </a:xfrm>
          <a:prstGeom prst="rect">
            <a:avLst/>
          </a:prstGeom>
          <a:noFill/>
        </p:spPr>
        <p:txBody>
          <a:bodyPr wrap="square">
            <a:spAutoFit/>
          </a:bodyPr>
          <a:lstStyle/>
          <a:p>
            <a:pPr algn="ctr"/>
            <a:r>
              <a:rPr lang="en-US" dirty="0"/>
              <a:t>Idea 4</a:t>
            </a:r>
            <a:endParaRPr lang="en-IN" dirty="0"/>
          </a:p>
        </p:txBody>
      </p:sp>
      <p:sp>
        <p:nvSpPr>
          <p:cNvPr id="27" name="TextBox 26">
            <a:extLst>
              <a:ext uri="{FF2B5EF4-FFF2-40B4-BE49-F238E27FC236}">
                <a16:creationId xmlns:a16="http://schemas.microsoft.com/office/drawing/2014/main" id="{612F023C-A0A8-4129-A553-ACFDA38F3301}"/>
              </a:ext>
            </a:extLst>
          </p:cNvPr>
          <p:cNvSpPr txBox="1"/>
          <p:nvPr/>
        </p:nvSpPr>
        <p:spPr>
          <a:xfrm>
            <a:off x="923877" y="2192927"/>
            <a:ext cx="5601067" cy="3293209"/>
          </a:xfrm>
          <a:prstGeom prst="rect">
            <a:avLst/>
          </a:prstGeom>
          <a:noFill/>
        </p:spPr>
        <p:txBody>
          <a:bodyPr wrap="square">
            <a:spAutoFit/>
          </a:bodyPr>
          <a:lstStyle/>
          <a:p>
            <a:pPr marL="342900" indent="-342900">
              <a:buFont typeface="+mj-lt"/>
              <a:buAutoNum type="arabicPeriod"/>
            </a:pPr>
            <a:r>
              <a:rPr lang="en-IN" sz="1600" dirty="0">
                <a:solidFill>
                  <a:schemeClr val="accent5">
                    <a:lumMod val="40000"/>
                    <a:lumOff val="60000"/>
                  </a:schemeClr>
                </a:solidFill>
              </a:rPr>
              <a:t>Color similarity </a:t>
            </a:r>
            <a:r>
              <a:rPr lang="en-IN" sz="1600" dirty="0"/>
              <a:t>– Merging  regions based on similar color intensity</a:t>
            </a:r>
          </a:p>
          <a:p>
            <a:pPr marL="342900" indent="-342900">
              <a:buFont typeface="+mj-lt"/>
              <a:buAutoNum type="arabicPeriod"/>
            </a:pPr>
            <a:endParaRPr lang="en-IN" sz="1600" dirty="0"/>
          </a:p>
          <a:p>
            <a:pPr marL="342900" indent="-342900">
              <a:buFont typeface="+mj-lt"/>
              <a:buAutoNum type="arabicPeriod"/>
            </a:pPr>
            <a:r>
              <a:rPr lang="en-IN" sz="1600" dirty="0">
                <a:solidFill>
                  <a:schemeClr val="accent5">
                    <a:lumMod val="40000"/>
                    <a:lumOff val="60000"/>
                  </a:schemeClr>
                </a:solidFill>
              </a:rPr>
              <a:t>Texture similarity </a:t>
            </a:r>
            <a:r>
              <a:rPr lang="en-IN" sz="1600" dirty="0"/>
              <a:t>– Merging regions based on similar texture</a:t>
            </a:r>
          </a:p>
          <a:p>
            <a:pPr marL="342900" indent="-342900">
              <a:buFont typeface="+mj-lt"/>
              <a:buAutoNum type="arabicPeriod"/>
            </a:pPr>
            <a:endParaRPr lang="en-IN" sz="1600" dirty="0"/>
          </a:p>
          <a:p>
            <a:pPr marL="342900" indent="-342900">
              <a:buFont typeface="+mj-lt"/>
              <a:buAutoNum type="arabicPeriod"/>
            </a:pPr>
            <a:r>
              <a:rPr lang="en-IN" sz="1600" dirty="0">
                <a:solidFill>
                  <a:schemeClr val="accent5">
                    <a:lumMod val="40000"/>
                    <a:lumOff val="60000"/>
                  </a:schemeClr>
                </a:solidFill>
              </a:rPr>
              <a:t>Size similarity </a:t>
            </a:r>
            <a:r>
              <a:rPr lang="en-IN" sz="1600" dirty="0"/>
              <a:t>– Smaller</a:t>
            </a:r>
            <a:r>
              <a:rPr lang="en-US" sz="1600" dirty="0"/>
              <a:t> regions be grouped earlier rather than later.</a:t>
            </a:r>
          </a:p>
          <a:p>
            <a:pPr marL="342900" indent="-342900">
              <a:buFont typeface="+mj-lt"/>
              <a:buAutoNum type="arabicPeriod"/>
            </a:pPr>
            <a:endParaRPr lang="en-IN" sz="1600" dirty="0">
              <a:solidFill>
                <a:schemeClr val="accent5">
                  <a:lumMod val="40000"/>
                  <a:lumOff val="60000"/>
                </a:schemeClr>
              </a:solidFill>
            </a:endParaRPr>
          </a:p>
          <a:p>
            <a:pPr marL="342900" indent="-342900">
              <a:buFont typeface="+mj-lt"/>
              <a:buAutoNum type="arabicPeriod"/>
            </a:pPr>
            <a:r>
              <a:rPr lang="en-IN" sz="1600" dirty="0">
                <a:solidFill>
                  <a:schemeClr val="accent5">
                    <a:lumMod val="40000"/>
                    <a:lumOff val="60000"/>
                  </a:schemeClr>
                </a:solidFill>
              </a:rPr>
              <a:t>Shape similarity/compatibility </a:t>
            </a:r>
            <a:r>
              <a:rPr lang="en-IN" sz="1600" dirty="0"/>
              <a:t>– Combine composite regions. </a:t>
            </a:r>
          </a:p>
          <a:p>
            <a:pPr marL="342900" indent="-342900">
              <a:buFont typeface="+mj-lt"/>
              <a:buAutoNum type="arabicPeriod"/>
            </a:pPr>
            <a:endParaRPr lang="en-IN" sz="1600" dirty="0">
              <a:solidFill>
                <a:schemeClr val="accent5">
                  <a:lumMod val="40000"/>
                  <a:lumOff val="60000"/>
                </a:schemeClr>
              </a:solidFill>
            </a:endParaRPr>
          </a:p>
          <a:p>
            <a:pPr marL="342900" indent="-342900">
              <a:buFont typeface="+mj-lt"/>
              <a:buAutoNum type="arabicPeriod"/>
            </a:pPr>
            <a:r>
              <a:rPr lang="en-IN" sz="1600" dirty="0">
                <a:solidFill>
                  <a:schemeClr val="accent5">
                    <a:lumMod val="40000"/>
                    <a:lumOff val="60000"/>
                  </a:schemeClr>
                </a:solidFill>
              </a:rPr>
              <a:t>A final meta-similarity measure </a:t>
            </a:r>
            <a:r>
              <a:rPr lang="en-IN" sz="1600" dirty="0"/>
              <a:t>- </a:t>
            </a:r>
            <a:r>
              <a:rPr lang="en-US" sz="1600" dirty="0"/>
              <a:t>A final meta-similarity acts as a linear combination of the color similarity, texture similarity, size similarity, and shape similarity/compatibility.</a:t>
            </a:r>
            <a:endParaRPr lang="en-IN" sz="1600" dirty="0"/>
          </a:p>
        </p:txBody>
      </p:sp>
      <p:sp>
        <p:nvSpPr>
          <p:cNvPr id="31" name="TextBox 30">
            <a:extLst>
              <a:ext uri="{FF2B5EF4-FFF2-40B4-BE49-F238E27FC236}">
                <a16:creationId xmlns:a16="http://schemas.microsoft.com/office/drawing/2014/main" id="{EE2D8480-E0DE-477B-A034-9F778398F42A}"/>
              </a:ext>
            </a:extLst>
          </p:cNvPr>
          <p:cNvSpPr txBox="1"/>
          <p:nvPr/>
        </p:nvSpPr>
        <p:spPr>
          <a:xfrm>
            <a:off x="198049" y="1285366"/>
            <a:ext cx="6096000" cy="677108"/>
          </a:xfrm>
          <a:prstGeom prst="rect">
            <a:avLst/>
          </a:prstGeom>
          <a:noFill/>
        </p:spPr>
        <p:txBody>
          <a:bodyPr wrap="square">
            <a:spAutoFit/>
          </a:bodyPr>
          <a:lstStyle/>
          <a:p>
            <a:pPr marL="342900" indent="-342900">
              <a:buFont typeface="Arial" panose="020B0604020202020204" pitchFamily="34" charset="0"/>
              <a:buChar char="•"/>
            </a:pPr>
            <a:r>
              <a:rPr lang="en-US" sz="1900" dirty="0">
                <a:solidFill>
                  <a:schemeClr val="accent3">
                    <a:lumMod val="60000"/>
                    <a:lumOff val="40000"/>
                  </a:schemeClr>
                </a:solidFill>
              </a:rPr>
              <a:t>Selective Search merges superpixels in a hierarchical fashion based on five key similarity measures:</a:t>
            </a:r>
            <a:endParaRPr lang="en-IN" sz="1900" dirty="0">
              <a:solidFill>
                <a:schemeClr val="accent3">
                  <a:lumMod val="60000"/>
                  <a:lumOff val="40000"/>
                </a:schemeClr>
              </a:solidFill>
            </a:endParaRPr>
          </a:p>
        </p:txBody>
      </p:sp>
      <p:sp>
        <p:nvSpPr>
          <p:cNvPr id="35" name="TextBox 34">
            <a:extLst>
              <a:ext uri="{FF2B5EF4-FFF2-40B4-BE49-F238E27FC236}">
                <a16:creationId xmlns:a16="http://schemas.microsoft.com/office/drawing/2014/main" id="{7BCCAB12-52E3-496B-BEB6-A3F0673BD7C3}"/>
              </a:ext>
            </a:extLst>
          </p:cNvPr>
          <p:cNvSpPr txBox="1"/>
          <p:nvPr/>
        </p:nvSpPr>
        <p:spPr>
          <a:xfrm>
            <a:off x="3220958" y="6627168"/>
            <a:ext cx="6096000" cy="230832"/>
          </a:xfrm>
          <a:prstGeom prst="rect">
            <a:avLst/>
          </a:prstGeom>
          <a:noFill/>
        </p:spPr>
        <p:txBody>
          <a:bodyPr wrap="square">
            <a:spAutoFit/>
          </a:bodyPr>
          <a:lstStyle/>
          <a:p>
            <a:pPr algn="ctr"/>
            <a:r>
              <a:rPr lang="en-IN" sz="900" dirty="0"/>
              <a:t>Credit: https://www.pyimagesearch.com/2020/06/29/opencv-selective-search-for-object-detection/</a:t>
            </a:r>
          </a:p>
        </p:txBody>
      </p:sp>
      <p:pic>
        <p:nvPicPr>
          <p:cNvPr id="2" name="Picture 1">
            <a:extLst>
              <a:ext uri="{FF2B5EF4-FFF2-40B4-BE49-F238E27FC236}">
                <a16:creationId xmlns:a16="http://schemas.microsoft.com/office/drawing/2014/main" id="{EA4FBD41-95C7-4181-A872-EC7135B8949E}"/>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2386469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BF668B-8007-46AA-973B-E2FFE4D91CF9}"/>
              </a:ext>
            </a:extLst>
          </p:cNvPr>
          <p:cNvPicPr>
            <a:picLocks noChangeAspect="1"/>
          </p:cNvPicPr>
          <p:nvPr/>
        </p:nvPicPr>
        <p:blipFill rotWithShape="1">
          <a:blip r:embed="rId2"/>
          <a:srcRect l="1650" t="1692" b="-1"/>
          <a:stretch/>
        </p:blipFill>
        <p:spPr>
          <a:xfrm>
            <a:off x="595311" y="1420342"/>
            <a:ext cx="1490663" cy="1421822"/>
          </a:xfrm>
          <a:prstGeom prst="rect">
            <a:avLst/>
          </a:prstGeom>
          <a:ln>
            <a:solidFill>
              <a:schemeClr val="tx1">
                <a:lumMod val="75000"/>
              </a:schemeClr>
            </a:solidFill>
          </a:ln>
        </p:spPr>
      </p:pic>
      <p:pic>
        <p:nvPicPr>
          <p:cNvPr id="3" name="Picture 2">
            <a:extLst>
              <a:ext uri="{FF2B5EF4-FFF2-40B4-BE49-F238E27FC236}">
                <a16:creationId xmlns:a16="http://schemas.microsoft.com/office/drawing/2014/main" id="{5EF6AC4B-43BF-49AB-BC40-1D165E8AC489}"/>
              </a:ext>
            </a:extLst>
          </p:cNvPr>
          <p:cNvPicPr>
            <a:picLocks noChangeAspect="1"/>
          </p:cNvPicPr>
          <p:nvPr/>
        </p:nvPicPr>
        <p:blipFill rotWithShape="1">
          <a:blip r:embed="rId3"/>
          <a:srcRect l="339" r="302"/>
          <a:stretch/>
        </p:blipFill>
        <p:spPr>
          <a:xfrm>
            <a:off x="595311" y="3019670"/>
            <a:ext cx="4329113" cy="2757825"/>
          </a:xfrm>
          <a:prstGeom prst="rect">
            <a:avLst/>
          </a:prstGeom>
        </p:spPr>
      </p:pic>
      <p:sp>
        <p:nvSpPr>
          <p:cNvPr id="4" name="TextBox 3">
            <a:extLst>
              <a:ext uri="{FF2B5EF4-FFF2-40B4-BE49-F238E27FC236}">
                <a16:creationId xmlns:a16="http://schemas.microsoft.com/office/drawing/2014/main" id="{671BEAB6-4FC5-4CD2-8C1D-D093B10854B8}"/>
              </a:ext>
            </a:extLst>
          </p:cNvPr>
          <p:cNvSpPr txBox="1"/>
          <p:nvPr/>
        </p:nvSpPr>
        <p:spPr>
          <a:xfrm>
            <a:off x="813831" y="5777491"/>
            <a:ext cx="1053622" cy="461665"/>
          </a:xfrm>
          <a:prstGeom prst="rect">
            <a:avLst/>
          </a:prstGeom>
          <a:noFill/>
        </p:spPr>
        <p:txBody>
          <a:bodyPr wrap="none" rtlCol="0">
            <a:spAutoFit/>
          </a:bodyPr>
          <a:lstStyle/>
          <a:p>
            <a:pPr algn="ctr"/>
            <a:r>
              <a:rPr lang="en-US" sz="1200" dirty="0"/>
              <a:t>After Initial </a:t>
            </a:r>
          </a:p>
          <a:p>
            <a:pPr algn="ctr"/>
            <a:r>
              <a:rPr lang="en-US" sz="1200" dirty="0"/>
              <a:t>Segmentation</a:t>
            </a:r>
            <a:endParaRPr lang="en-IN" sz="1200" dirty="0"/>
          </a:p>
        </p:txBody>
      </p:sp>
      <p:sp>
        <p:nvSpPr>
          <p:cNvPr id="6" name="TextBox 5">
            <a:extLst>
              <a:ext uri="{FF2B5EF4-FFF2-40B4-BE49-F238E27FC236}">
                <a16:creationId xmlns:a16="http://schemas.microsoft.com/office/drawing/2014/main" id="{2A079277-D5EE-4EF4-BEDD-EA96F170370E}"/>
              </a:ext>
            </a:extLst>
          </p:cNvPr>
          <p:cNvSpPr txBox="1"/>
          <p:nvPr/>
        </p:nvSpPr>
        <p:spPr>
          <a:xfrm>
            <a:off x="2233056" y="5777493"/>
            <a:ext cx="1053622" cy="461665"/>
          </a:xfrm>
          <a:prstGeom prst="rect">
            <a:avLst/>
          </a:prstGeom>
          <a:noFill/>
        </p:spPr>
        <p:txBody>
          <a:bodyPr wrap="square" rtlCol="0">
            <a:spAutoFit/>
          </a:bodyPr>
          <a:lstStyle/>
          <a:p>
            <a:pPr algn="ctr"/>
            <a:r>
              <a:rPr lang="en-US" sz="1200" dirty="0"/>
              <a:t>After Few Iteration</a:t>
            </a:r>
            <a:endParaRPr lang="en-IN" sz="1200" dirty="0"/>
          </a:p>
        </p:txBody>
      </p:sp>
      <p:sp>
        <p:nvSpPr>
          <p:cNvPr id="8" name="TextBox 7">
            <a:extLst>
              <a:ext uri="{FF2B5EF4-FFF2-40B4-BE49-F238E27FC236}">
                <a16:creationId xmlns:a16="http://schemas.microsoft.com/office/drawing/2014/main" id="{B52CB4CD-DAC8-48C2-9910-AC241E422FF9}"/>
              </a:ext>
            </a:extLst>
          </p:cNvPr>
          <p:cNvSpPr txBox="1"/>
          <p:nvPr/>
        </p:nvSpPr>
        <p:spPr>
          <a:xfrm>
            <a:off x="3611961" y="5773307"/>
            <a:ext cx="1186971" cy="461665"/>
          </a:xfrm>
          <a:prstGeom prst="rect">
            <a:avLst/>
          </a:prstGeom>
          <a:noFill/>
        </p:spPr>
        <p:txBody>
          <a:bodyPr wrap="square" rtlCol="0">
            <a:spAutoFit/>
          </a:bodyPr>
          <a:lstStyle/>
          <a:p>
            <a:pPr algn="ctr"/>
            <a:r>
              <a:rPr lang="en-US" sz="1200" dirty="0"/>
              <a:t>After many Iteration</a:t>
            </a:r>
            <a:endParaRPr lang="en-IN" sz="1200" dirty="0"/>
          </a:p>
        </p:txBody>
      </p:sp>
      <p:pic>
        <p:nvPicPr>
          <p:cNvPr id="9" name="Picture 8">
            <a:extLst>
              <a:ext uri="{FF2B5EF4-FFF2-40B4-BE49-F238E27FC236}">
                <a16:creationId xmlns:a16="http://schemas.microsoft.com/office/drawing/2014/main" id="{C5E71609-B012-40D0-B477-86C669E5C7D9}"/>
              </a:ext>
            </a:extLst>
          </p:cNvPr>
          <p:cNvPicPr>
            <a:picLocks noChangeAspect="1"/>
          </p:cNvPicPr>
          <p:nvPr/>
        </p:nvPicPr>
        <p:blipFill>
          <a:blip r:embed="rId4"/>
          <a:stretch>
            <a:fillRect/>
          </a:stretch>
        </p:blipFill>
        <p:spPr>
          <a:xfrm>
            <a:off x="7127875" y="3019670"/>
            <a:ext cx="4329112" cy="2757824"/>
          </a:xfrm>
          <a:prstGeom prst="rect">
            <a:avLst/>
          </a:prstGeom>
        </p:spPr>
      </p:pic>
      <p:pic>
        <p:nvPicPr>
          <p:cNvPr id="11" name="Picture 10">
            <a:extLst>
              <a:ext uri="{FF2B5EF4-FFF2-40B4-BE49-F238E27FC236}">
                <a16:creationId xmlns:a16="http://schemas.microsoft.com/office/drawing/2014/main" id="{AB55FD66-32BB-4F34-BBE0-3287F7663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2526" y="969549"/>
            <a:ext cx="1404461" cy="1872615"/>
          </a:xfrm>
          <a:prstGeom prst="rect">
            <a:avLst/>
          </a:prstGeom>
          <a:ln>
            <a:solidFill>
              <a:schemeClr val="tx1">
                <a:lumMod val="75000"/>
              </a:schemeClr>
            </a:solidFill>
          </a:ln>
        </p:spPr>
      </p:pic>
      <p:sp>
        <p:nvSpPr>
          <p:cNvPr id="13" name="TextBox 12">
            <a:extLst>
              <a:ext uri="{FF2B5EF4-FFF2-40B4-BE49-F238E27FC236}">
                <a16:creationId xmlns:a16="http://schemas.microsoft.com/office/drawing/2014/main" id="{D9D4B97A-B0A9-4F8D-B1EB-121855299280}"/>
              </a:ext>
            </a:extLst>
          </p:cNvPr>
          <p:cNvSpPr txBox="1"/>
          <p:nvPr/>
        </p:nvSpPr>
        <p:spPr>
          <a:xfrm>
            <a:off x="7157047" y="5823356"/>
            <a:ext cx="1053622" cy="461665"/>
          </a:xfrm>
          <a:prstGeom prst="rect">
            <a:avLst/>
          </a:prstGeom>
          <a:noFill/>
        </p:spPr>
        <p:txBody>
          <a:bodyPr wrap="none" rtlCol="0">
            <a:spAutoFit/>
          </a:bodyPr>
          <a:lstStyle/>
          <a:p>
            <a:pPr algn="ctr"/>
            <a:r>
              <a:rPr lang="en-US" sz="1200" dirty="0"/>
              <a:t>After Initial </a:t>
            </a:r>
          </a:p>
          <a:p>
            <a:pPr algn="ctr"/>
            <a:r>
              <a:rPr lang="en-US" sz="1200" dirty="0"/>
              <a:t>Segmentation</a:t>
            </a:r>
            <a:endParaRPr lang="en-IN" sz="1200" dirty="0"/>
          </a:p>
        </p:txBody>
      </p:sp>
      <p:sp>
        <p:nvSpPr>
          <p:cNvPr id="15" name="TextBox 14">
            <a:extLst>
              <a:ext uri="{FF2B5EF4-FFF2-40B4-BE49-F238E27FC236}">
                <a16:creationId xmlns:a16="http://schemas.microsoft.com/office/drawing/2014/main" id="{40210D8C-3DF9-4603-A19C-378DEC105B5B}"/>
              </a:ext>
            </a:extLst>
          </p:cNvPr>
          <p:cNvSpPr txBox="1"/>
          <p:nvPr/>
        </p:nvSpPr>
        <p:spPr>
          <a:xfrm>
            <a:off x="8242459" y="5820990"/>
            <a:ext cx="1053622" cy="461665"/>
          </a:xfrm>
          <a:prstGeom prst="rect">
            <a:avLst/>
          </a:prstGeom>
          <a:noFill/>
        </p:spPr>
        <p:txBody>
          <a:bodyPr wrap="square" rtlCol="0">
            <a:spAutoFit/>
          </a:bodyPr>
          <a:lstStyle/>
          <a:p>
            <a:pPr algn="ctr"/>
            <a:r>
              <a:rPr lang="en-US" sz="1200" dirty="0"/>
              <a:t>After Few Iteration</a:t>
            </a:r>
            <a:endParaRPr lang="en-IN" sz="1200" dirty="0"/>
          </a:p>
        </p:txBody>
      </p:sp>
      <p:sp>
        <p:nvSpPr>
          <p:cNvPr id="17" name="TextBox 16">
            <a:extLst>
              <a:ext uri="{FF2B5EF4-FFF2-40B4-BE49-F238E27FC236}">
                <a16:creationId xmlns:a16="http://schemas.microsoft.com/office/drawing/2014/main" id="{B6D0968B-205E-4D1C-8834-716E3AF3EDFE}"/>
              </a:ext>
            </a:extLst>
          </p:cNvPr>
          <p:cNvSpPr txBox="1"/>
          <p:nvPr/>
        </p:nvSpPr>
        <p:spPr>
          <a:xfrm>
            <a:off x="9254180" y="5816803"/>
            <a:ext cx="1186971" cy="461665"/>
          </a:xfrm>
          <a:prstGeom prst="rect">
            <a:avLst/>
          </a:prstGeom>
          <a:noFill/>
        </p:spPr>
        <p:txBody>
          <a:bodyPr wrap="square" rtlCol="0">
            <a:spAutoFit/>
          </a:bodyPr>
          <a:lstStyle/>
          <a:p>
            <a:pPr algn="ctr"/>
            <a:r>
              <a:rPr lang="en-US" sz="1200" dirty="0"/>
              <a:t>After Few More Iteration</a:t>
            </a:r>
            <a:endParaRPr lang="en-IN" sz="1200" dirty="0"/>
          </a:p>
        </p:txBody>
      </p:sp>
      <p:sp>
        <p:nvSpPr>
          <p:cNvPr id="21" name="TextBox 20">
            <a:extLst>
              <a:ext uri="{FF2B5EF4-FFF2-40B4-BE49-F238E27FC236}">
                <a16:creationId xmlns:a16="http://schemas.microsoft.com/office/drawing/2014/main" id="{8785C0C5-D9B9-4060-9F26-9B33E966F867}"/>
              </a:ext>
            </a:extLst>
          </p:cNvPr>
          <p:cNvSpPr txBox="1"/>
          <p:nvPr/>
        </p:nvSpPr>
        <p:spPr>
          <a:xfrm>
            <a:off x="10307802" y="5820990"/>
            <a:ext cx="1186971" cy="461665"/>
          </a:xfrm>
          <a:prstGeom prst="rect">
            <a:avLst/>
          </a:prstGeom>
          <a:noFill/>
        </p:spPr>
        <p:txBody>
          <a:bodyPr wrap="square" rtlCol="0">
            <a:spAutoFit/>
          </a:bodyPr>
          <a:lstStyle/>
          <a:p>
            <a:pPr algn="ctr"/>
            <a:r>
              <a:rPr lang="en-US" sz="1200" dirty="0"/>
              <a:t>After many Iteration</a:t>
            </a:r>
            <a:endParaRPr lang="en-IN" sz="1200" dirty="0"/>
          </a:p>
        </p:txBody>
      </p:sp>
      <p:sp>
        <p:nvSpPr>
          <p:cNvPr id="23" name="TextBox 22">
            <a:extLst>
              <a:ext uri="{FF2B5EF4-FFF2-40B4-BE49-F238E27FC236}">
                <a16:creationId xmlns:a16="http://schemas.microsoft.com/office/drawing/2014/main" id="{DAA37040-49D6-419D-B1CC-7EC9D9C6797B}"/>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sp>
        <p:nvSpPr>
          <p:cNvPr id="25" name="TextBox 24">
            <a:extLst>
              <a:ext uri="{FF2B5EF4-FFF2-40B4-BE49-F238E27FC236}">
                <a16:creationId xmlns:a16="http://schemas.microsoft.com/office/drawing/2014/main" id="{FDD9E5D0-6D06-45F0-B5ED-F0881EFFC4FA}"/>
              </a:ext>
            </a:extLst>
          </p:cNvPr>
          <p:cNvSpPr txBox="1"/>
          <p:nvPr/>
        </p:nvSpPr>
        <p:spPr>
          <a:xfrm>
            <a:off x="4568706" y="616086"/>
            <a:ext cx="3400504" cy="477054"/>
          </a:xfrm>
          <a:prstGeom prst="rect">
            <a:avLst/>
          </a:prstGeom>
          <a:noFill/>
          <a:ln>
            <a:solidFill>
              <a:schemeClr val="accent6">
                <a:lumMod val="60000"/>
                <a:lumOff val="40000"/>
              </a:schemeClr>
            </a:solidFill>
            <a:prstDash val="sysDash"/>
          </a:ln>
        </p:spPr>
        <p:txBody>
          <a:bodyPr wrap="square" rtlCol="0">
            <a:spAutoFit/>
          </a:bodyPr>
          <a:lstStyle/>
          <a:p>
            <a:pPr algn="ctr"/>
            <a:r>
              <a:rPr lang="en-US" sz="2500" dirty="0">
                <a:solidFill>
                  <a:schemeClr val="accent6">
                    <a:lumMod val="60000"/>
                    <a:lumOff val="40000"/>
                  </a:schemeClr>
                </a:solidFill>
              </a:rPr>
              <a:t>Selective Search</a:t>
            </a:r>
            <a:endParaRPr lang="en-IN" sz="2500" dirty="0">
              <a:solidFill>
                <a:schemeClr val="accent6">
                  <a:lumMod val="60000"/>
                  <a:lumOff val="40000"/>
                </a:schemeClr>
              </a:solidFill>
            </a:endParaRPr>
          </a:p>
        </p:txBody>
      </p:sp>
      <p:sp>
        <p:nvSpPr>
          <p:cNvPr id="27" name="TextBox 26">
            <a:extLst>
              <a:ext uri="{FF2B5EF4-FFF2-40B4-BE49-F238E27FC236}">
                <a16:creationId xmlns:a16="http://schemas.microsoft.com/office/drawing/2014/main" id="{B6622B0A-6B09-48D3-AE09-06419FE8A479}"/>
              </a:ext>
            </a:extLst>
          </p:cNvPr>
          <p:cNvSpPr txBox="1"/>
          <p:nvPr/>
        </p:nvSpPr>
        <p:spPr>
          <a:xfrm rot="20060108">
            <a:off x="4242827" y="431420"/>
            <a:ext cx="863600" cy="369332"/>
          </a:xfrm>
          <a:prstGeom prst="rect">
            <a:avLst/>
          </a:prstGeom>
          <a:noFill/>
        </p:spPr>
        <p:txBody>
          <a:bodyPr wrap="square">
            <a:spAutoFit/>
          </a:bodyPr>
          <a:lstStyle/>
          <a:p>
            <a:pPr algn="ctr"/>
            <a:r>
              <a:rPr lang="en-US" dirty="0"/>
              <a:t>Idea 4</a:t>
            </a:r>
            <a:endParaRPr lang="en-IN" dirty="0"/>
          </a:p>
        </p:txBody>
      </p:sp>
      <p:sp>
        <p:nvSpPr>
          <p:cNvPr id="29" name="TextBox 28">
            <a:extLst>
              <a:ext uri="{FF2B5EF4-FFF2-40B4-BE49-F238E27FC236}">
                <a16:creationId xmlns:a16="http://schemas.microsoft.com/office/drawing/2014/main" id="{1ED68649-B072-466C-A343-E9DBFB4427D8}"/>
              </a:ext>
            </a:extLst>
          </p:cNvPr>
          <p:cNvSpPr txBox="1"/>
          <p:nvPr/>
        </p:nvSpPr>
        <p:spPr>
          <a:xfrm>
            <a:off x="2085974" y="1917906"/>
            <a:ext cx="1053622" cy="276999"/>
          </a:xfrm>
          <a:prstGeom prst="rect">
            <a:avLst/>
          </a:prstGeom>
          <a:noFill/>
        </p:spPr>
        <p:txBody>
          <a:bodyPr wrap="square" rtlCol="0">
            <a:spAutoFit/>
          </a:bodyPr>
          <a:lstStyle/>
          <a:p>
            <a:pPr algn="ctr"/>
            <a:r>
              <a:rPr lang="en-US" sz="1200" dirty="0"/>
              <a:t>Example 1</a:t>
            </a:r>
            <a:endParaRPr lang="en-IN" sz="1200" dirty="0"/>
          </a:p>
        </p:txBody>
      </p:sp>
      <p:sp>
        <p:nvSpPr>
          <p:cNvPr id="31" name="TextBox 30">
            <a:extLst>
              <a:ext uri="{FF2B5EF4-FFF2-40B4-BE49-F238E27FC236}">
                <a16:creationId xmlns:a16="http://schemas.microsoft.com/office/drawing/2014/main" id="{A879D875-9BAD-4200-934E-174869EA3043}"/>
              </a:ext>
            </a:extLst>
          </p:cNvPr>
          <p:cNvSpPr txBox="1"/>
          <p:nvPr/>
        </p:nvSpPr>
        <p:spPr>
          <a:xfrm>
            <a:off x="8995250" y="1917906"/>
            <a:ext cx="1053622" cy="276999"/>
          </a:xfrm>
          <a:prstGeom prst="rect">
            <a:avLst/>
          </a:prstGeom>
          <a:noFill/>
        </p:spPr>
        <p:txBody>
          <a:bodyPr wrap="square" rtlCol="0">
            <a:spAutoFit/>
          </a:bodyPr>
          <a:lstStyle/>
          <a:p>
            <a:pPr algn="ctr"/>
            <a:r>
              <a:rPr lang="en-US" sz="1200" dirty="0"/>
              <a:t>Example 2</a:t>
            </a:r>
            <a:endParaRPr lang="en-IN" sz="1200" dirty="0"/>
          </a:p>
        </p:txBody>
      </p:sp>
      <p:sp>
        <p:nvSpPr>
          <p:cNvPr id="35" name="TextBox 34">
            <a:extLst>
              <a:ext uri="{FF2B5EF4-FFF2-40B4-BE49-F238E27FC236}">
                <a16:creationId xmlns:a16="http://schemas.microsoft.com/office/drawing/2014/main" id="{7C38FE2C-195B-4288-A9D0-2867DA60B7EC}"/>
              </a:ext>
            </a:extLst>
          </p:cNvPr>
          <p:cNvSpPr txBox="1"/>
          <p:nvPr/>
        </p:nvSpPr>
        <p:spPr>
          <a:xfrm>
            <a:off x="3222002" y="6595377"/>
            <a:ext cx="6093912" cy="230832"/>
          </a:xfrm>
          <a:prstGeom prst="rect">
            <a:avLst/>
          </a:prstGeom>
          <a:noFill/>
        </p:spPr>
        <p:txBody>
          <a:bodyPr wrap="square">
            <a:spAutoFit/>
          </a:bodyPr>
          <a:lstStyle/>
          <a:p>
            <a:pPr algn="ctr"/>
            <a:r>
              <a:rPr lang="en-IN" sz="900" dirty="0"/>
              <a:t>Source: https://www.koen.me/research/pub/vandesande-iccv2011.pdf</a:t>
            </a:r>
          </a:p>
        </p:txBody>
      </p:sp>
      <p:pic>
        <p:nvPicPr>
          <p:cNvPr id="5" name="Picture 4">
            <a:extLst>
              <a:ext uri="{FF2B5EF4-FFF2-40B4-BE49-F238E27FC236}">
                <a16:creationId xmlns:a16="http://schemas.microsoft.com/office/drawing/2014/main" id="{FF5606E9-54D2-454B-9CBE-C0785563003B}"/>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1405104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95FA5B-1E9E-4B66-8979-424A6B49D0DD}"/>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sp>
        <p:nvSpPr>
          <p:cNvPr id="5" name="TextBox 4">
            <a:extLst>
              <a:ext uri="{FF2B5EF4-FFF2-40B4-BE49-F238E27FC236}">
                <a16:creationId xmlns:a16="http://schemas.microsoft.com/office/drawing/2014/main" id="{311B994C-889A-434C-87BC-D305870B06D5}"/>
              </a:ext>
            </a:extLst>
          </p:cNvPr>
          <p:cNvSpPr txBox="1"/>
          <p:nvPr/>
        </p:nvSpPr>
        <p:spPr>
          <a:xfrm>
            <a:off x="4568706" y="616086"/>
            <a:ext cx="3400504" cy="477054"/>
          </a:xfrm>
          <a:prstGeom prst="rect">
            <a:avLst/>
          </a:prstGeom>
          <a:noFill/>
          <a:ln>
            <a:solidFill>
              <a:schemeClr val="accent6">
                <a:lumMod val="60000"/>
                <a:lumOff val="40000"/>
              </a:schemeClr>
            </a:solidFill>
            <a:prstDash val="sysDash"/>
          </a:ln>
        </p:spPr>
        <p:txBody>
          <a:bodyPr wrap="square" rtlCol="0">
            <a:spAutoFit/>
          </a:bodyPr>
          <a:lstStyle/>
          <a:p>
            <a:pPr algn="ctr"/>
            <a:r>
              <a:rPr lang="en-US" sz="2500" dirty="0">
                <a:solidFill>
                  <a:schemeClr val="accent6">
                    <a:lumMod val="60000"/>
                    <a:lumOff val="40000"/>
                  </a:schemeClr>
                </a:solidFill>
              </a:rPr>
              <a:t>Selective Search</a:t>
            </a:r>
            <a:endParaRPr lang="en-IN" sz="25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FCCBC16D-C607-41D5-81E4-E5BD3DD5B873}"/>
              </a:ext>
            </a:extLst>
          </p:cNvPr>
          <p:cNvSpPr txBox="1"/>
          <p:nvPr/>
        </p:nvSpPr>
        <p:spPr>
          <a:xfrm rot="20060108">
            <a:off x="4242827" y="431420"/>
            <a:ext cx="863600" cy="369332"/>
          </a:xfrm>
          <a:prstGeom prst="rect">
            <a:avLst/>
          </a:prstGeom>
          <a:noFill/>
        </p:spPr>
        <p:txBody>
          <a:bodyPr wrap="square">
            <a:spAutoFit/>
          </a:bodyPr>
          <a:lstStyle/>
          <a:p>
            <a:pPr algn="ctr"/>
            <a:r>
              <a:rPr lang="en-US" dirty="0"/>
              <a:t>Idea 4</a:t>
            </a:r>
            <a:endParaRPr lang="en-IN" dirty="0"/>
          </a:p>
        </p:txBody>
      </p:sp>
      <p:pic>
        <p:nvPicPr>
          <p:cNvPr id="11" name="Picture 10">
            <a:extLst>
              <a:ext uri="{FF2B5EF4-FFF2-40B4-BE49-F238E27FC236}">
                <a16:creationId xmlns:a16="http://schemas.microsoft.com/office/drawing/2014/main" id="{189BF93C-FA0B-4782-981A-0C2E80218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448" y="1764400"/>
            <a:ext cx="3640393" cy="2624350"/>
          </a:xfrm>
          <a:prstGeom prst="rect">
            <a:avLst/>
          </a:prstGeom>
        </p:spPr>
      </p:pic>
      <p:pic>
        <p:nvPicPr>
          <p:cNvPr id="12" name="Picture 11">
            <a:extLst>
              <a:ext uri="{FF2B5EF4-FFF2-40B4-BE49-F238E27FC236}">
                <a16:creationId xmlns:a16="http://schemas.microsoft.com/office/drawing/2014/main" id="{5162C3AB-021F-4805-AC35-CAA4DF3A0E29}"/>
              </a:ext>
            </a:extLst>
          </p:cNvPr>
          <p:cNvPicPr>
            <a:picLocks noChangeAspect="1"/>
          </p:cNvPicPr>
          <p:nvPr/>
        </p:nvPicPr>
        <p:blipFill rotWithShape="1">
          <a:blip r:embed="rId3"/>
          <a:srcRect l="463" t="1840" r="1396"/>
          <a:stretch/>
        </p:blipFill>
        <p:spPr>
          <a:xfrm>
            <a:off x="6234694" y="1764400"/>
            <a:ext cx="3640393" cy="2414766"/>
          </a:xfrm>
          <a:prstGeom prst="rect">
            <a:avLst/>
          </a:prstGeom>
          <a:ln>
            <a:solidFill>
              <a:schemeClr val="accent3">
                <a:lumMod val="60000"/>
                <a:lumOff val="40000"/>
              </a:schemeClr>
            </a:solidFill>
          </a:ln>
        </p:spPr>
      </p:pic>
      <p:sp>
        <p:nvSpPr>
          <p:cNvPr id="13" name="Rectangle 12">
            <a:extLst>
              <a:ext uri="{FF2B5EF4-FFF2-40B4-BE49-F238E27FC236}">
                <a16:creationId xmlns:a16="http://schemas.microsoft.com/office/drawing/2014/main" id="{0E1947BD-5F70-468A-83D8-99CC5C8E1A82}"/>
              </a:ext>
            </a:extLst>
          </p:cNvPr>
          <p:cNvSpPr/>
          <p:nvPr/>
        </p:nvSpPr>
        <p:spPr>
          <a:xfrm>
            <a:off x="1495424" y="1507109"/>
            <a:ext cx="8940801" cy="3138932"/>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02008F09-D9FA-4D03-8ED5-3BCBBBA002CF}"/>
              </a:ext>
            </a:extLst>
          </p:cNvPr>
          <p:cNvSpPr txBox="1"/>
          <p:nvPr/>
        </p:nvSpPr>
        <p:spPr>
          <a:xfrm>
            <a:off x="1955448" y="5041585"/>
            <a:ext cx="874112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Given a image perform </a:t>
            </a:r>
            <a:r>
              <a:rPr lang="en-US" dirty="0">
                <a:solidFill>
                  <a:schemeClr val="accent3">
                    <a:lumMod val="60000"/>
                    <a:lumOff val="40000"/>
                  </a:schemeClr>
                </a:solidFill>
              </a:rPr>
              <a:t>Selective Search Segmentation </a:t>
            </a:r>
            <a:r>
              <a:rPr lang="en-US" dirty="0"/>
              <a:t>based on 5 similarity measures.</a:t>
            </a:r>
          </a:p>
          <a:p>
            <a:pPr marL="285750" indent="-285750">
              <a:buFont typeface="Arial" panose="020B0604020202020204" pitchFamily="34" charset="0"/>
              <a:buChar char="•"/>
            </a:pPr>
            <a:r>
              <a:rPr lang="en-IN" dirty="0"/>
              <a:t>Propose multiple Region Proposals.</a:t>
            </a:r>
          </a:p>
          <a:p>
            <a:pPr marL="285750" indent="-285750">
              <a:buFont typeface="Arial" panose="020B0604020202020204" pitchFamily="34" charset="0"/>
              <a:buChar char="•"/>
            </a:pPr>
            <a:r>
              <a:rPr lang="en-IN" dirty="0"/>
              <a:t>Small scale proposals help to find smaller objects. </a:t>
            </a:r>
            <a:r>
              <a:rPr lang="en-IN" dirty="0">
                <a:solidFill>
                  <a:schemeClr val="accent2">
                    <a:lumMod val="40000"/>
                    <a:lumOff val="60000"/>
                  </a:schemeClr>
                </a:solidFill>
              </a:rPr>
              <a:t>(Bottom Layer)</a:t>
            </a:r>
          </a:p>
          <a:p>
            <a:pPr marL="285750" indent="-285750">
              <a:buFont typeface="Arial" panose="020B0604020202020204" pitchFamily="34" charset="0"/>
              <a:buChar char="•"/>
            </a:pPr>
            <a:r>
              <a:rPr lang="en-IN" dirty="0"/>
              <a:t>Large scale proposals might help to recognize larger object. </a:t>
            </a:r>
            <a:r>
              <a:rPr lang="en-IN" dirty="0">
                <a:solidFill>
                  <a:schemeClr val="accent2">
                    <a:lumMod val="40000"/>
                    <a:lumOff val="60000"/>
                  </a:schemeClr>
                </a:solidFill>
              </a:rPr>
              <a:t>(Top Layer)</a:t>
            </a:r>
          </a:p>
          <a:p>
            <a:pPr marL="285750" indent="-285750">
              <a:buFont typeface="Arial" panose="020B0604020202020204" pitchFamily="34" charset="0"/>
              <a:buChar char="•"/>
            </a:pPr>
            <a:endParaRPr lang="en-IN" dirty="0"/>
          </a:p>
        </p:txBody>
      </p:sp>
      <p:sp>
        <p:nvSpPr>
          <p:cNvPr id="18" name="TextBox 17">
            <a:extLst>
              <a:ext uri="{FF2B5EF4-FFF2-40B4-BE49-F238E27FC236}">
                <a16:creationId xmlns:a16="http://schemas.microsoft.com/office/drawing/2014/main" id="{B56BC578-D1D9-4F0E-BF63-690F3F6845AD}"/>
              </a:ext>
            </a:extLst>
          </p:cNvPr>
          <p:cNvSpPr txBox="1"/>
          <p:nvPr/>
        </p:nvSpPr>
        <p:spPr>
          <a:xfrm>
            <a:off x="3222002" y="6595377"/>
            <a:ext cx="6093912" cy="230832"/>
          </a:xfrm>
          <a:prstGeom prst="rect">
            <a:avLst/>
          </a:prstGeom>
          <a:noFill/>
        </p:spPr>
        <p:txBody>
          <a:bodyPr wrap="square">
            <a:spAutoFit/>
          </a:bodyPr>
          <a:lstStyle/>
          <a:p>
            <a:pPr algn="ctr"/>
            <a:r>
              <a:rPr lang="en-IN" sz="900" dirty="0"/>
              <a:t>Source: https://www.koen.me/research/pub/vandesande-iccv2011.pdf</a:t>
            </a:r>
          </a:p>
        </p:txBody>
      </p:sp>
      <p:pic>
        <p:nvPicPr>
          <p:cNvPr id="2" name="Picture 1">
            <a:extLst>
              <a:ext uri="{FF2B5EF4-FFF2-40B4-BE49-F238E27FC236}">
                <a16:creationId xmlns:a16="http://schemas.microsoft.com/office/drawing/2014/main" id="{2F6CD334-24E2-48C6-B504-01CB71478E30}"/>
              </a:ext>
            </a:extLst>
          </p:cNvPr>
          <p:cNvPicPr>
            <a:picLocks noChangeAspect="1"/>
          </p:cNvPicPr>
          <p:nvPr/>
        </p:nvPicPr>
        <p:blipFill>
          <a:blip r:embed="rId4"/>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3044999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5489D0-B8BC-46D7-9B64-FD9F38A54678}"/>
              </a:ext>
            </a:extLst>
          </p:cNvPr>
          <p:cNvPicPr>
            <a:picLocks noChangeAspect="1"/>
          </p:cNvPicPr>
          <p:nvPr/>
        </p:nvPicPr>
        <p:blipFill rotWithShape="1">
          <a:blip r:embed="rId2">
            <a:extLst>
              <a:ext uri="{28A0092B-C50C-407E-A947-70E740481C1C}">
                <a14:useLocalDpi xmlns:a14="http://schemas.microsoft.com/office/drawing/2010/main" val="0"/>
              </a:ext>
            </a:extLst>
          </a:blip>
          <a:srcRect l="7588" t="2587" r="2186" b="5882"/>
          <a:stretch/>
        </p:blipFill>
        <p:spPr>
          <a:xfrm>
            <a:off x="1293223" y="1737359"/>
            <a:ext cx="3252651" cy="3265715"/>
          </a:xfrm>
          <a:prstGeom prst="rect">
            <a:avLst/>
          </a:prstGeom>
          <a:ln>
            <a:solidFill>
              <a:schemeClr val="tx1">
                <a:lumMod val="95000"/>
              </a:schemeClr>
            </a:solidFill>
          </a:ln>
        </p:spPr>
      </p:pic>
      <p:pic>
        <p:nvPicPr>
          <p:cNvPr id="13" name="Picture 12">
            <a:extLst>
              <a:ext uri="{FF2B5EF4-FFF2-40B4-BE49-F238E27FC236}">
                <a16:creationId xmlns:a16="http://schemas.microsoft.com/office/drawing/2014/main" id="{0E52D11C-11D4-4F8C-B5CA-5FC1D817D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637" y="1645062"/>
            <a:ext cx="3604963" cy="3567875"/>
          </a:xfrm>
          <a:prstGeom prst="rect">
            <a:avLst/>
          </a:prstGeom>
        </p:spPr>
      </p:pic>
      <p:pic>
        <p:nvPicPr>
          <p:cNvPr id="27" name="Picture 26">
            <a:extLst>
              <a:ext uri="{FF2B5EF4-FFF2-40B4-BE49-F238E27FC236}">
                <a16:creationId xmlns:a16="http://schemas.microsoft.com/office/drawing/2014/main" id="{BD5BE241-B4F8-4714-9BD0-6D4C5569C4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637" y="1645062"/>
            <a:ext cx="3604963" cy="3567875"/>
          </a:xfrm>
          <a:prstGeom prst="rect">
            <a:avLst/>
          </a:prstGeom>
        </p:spPr>
      </p:pic>
      <p:pic>
        <p:nvPicPr>
          <p:cNvPr id="29" name="Picture 28">
            <a:extLst>
              <a:ext uri="{FF2B5EF4-FFF2-40B4-BE49-F238E27FC236}">
                <a16:creationId xmlns:a16="http://schemas.microsoft.com/office/drawing/2014/main" id="{E0AB15C7-80FC-41F9-B21E-3D066B314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0637" y="1645062"/>
            <a:ext cx="3604963" cy="3567875"/>
          </a:xfrm>
          <a:prstGeom prst="rect">
            <a:avLst/>
          </a:prstGeom>
        </p:spPr>
      </p:pic>
      <p:pic>
        <p:nvPicPr>
          <p:cNvPr id="31" name="Picture 30">
            <a:extLst>
              <a:ext uri="{FF2B5EF4-FFF2-40B4-BE49-F238E27FC236}">
                <a16:creationId xmlns:a16="http://schemas.microsoft.com/office/drawing/2014/main" id="{945F123B-0CBF-4A09-8089-D69B37FE99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0637" y="1645062"/>
            <a:ext cx="3604963" cy="3567875"/>
          </a:xfrm>
          <a:prstGeom prst="rect">
            <a:avLst/>
          </a:prstGeom>
        </p:spPr>
      </p:pic>
      <p:pic>
        <p:nvPicPr>
          <p:cNvPr id="33" name="Picture 32">
            <a:extLst>
              <a:ext uri="{FF2B5EF4-FFF2-40B4-BE49-F238E27FC236}">
                <a16:creationId xmlns:a16="http://schemas.microsoft.com/office/drawing/2014/main" id="{8D7B7390-A75E-4D91-BB9A-253203B803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0637" y="1645062"/>
            <a:ext cx="3604963" cy="3567875"/>
          </a:xfrm>
          <a:prstGeom prst="rect">
            <a:avLst/>
          </a:prstGeom>
        </p:spPr>
      </p:pic>
      <p:pic>
        <p:nvPicPr>
          <p:cNvPr id="35" name="Picture 34">
            <a:extLst>
              <a:ext uri="{FF2B5EF4-FFF2-40B4-BE49-F238E27FC236}">
                <a16:creationId xmlns:a16="http://schemas.microsoft.com/office/drawing/2014/main" id="{A17F362E-3569-4A30-95D4-E673B34CB4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0637" y="1645062"/>
            <a:ext cx="3604963" cy="3567875"/>
          </a:xfrm>
          <a:prstGeom prst="rect">
            <a:avLst/>
          </a:prstGeom>
        </p:spPr>
      </p:pic>
      <p:pic>
        <p:nvPicPr>
          <p:cNvPr id="37" name="Picture 36">
            <a:extLst>
              <a:ext uri="{FF2B5EF4-FFF2-40B4-BE49-F238E27FC236}">
                <a16:creationId xmlns:a16="http://schemas.microsoft.com/office/drawing/2014/main" id="{D4B14DE1-55CF-412B-810D-BA98EA98C8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10637" y="1645062"/>
            <a:ext cx="3604963" cy="3567875"/>
          </a:xfrm>
          <a:prstGeom prst="rect">
            <a:avLst/>
          </a:prstGeom>
        </p:spPr>
      </p:pic>
      <p:sp>
        <p:nvSpPr>
          <p:cNvPr id="5" name="TextBox 4">
            <a:extLst>
              <a:ext uri="{FF2B5EF4-FFF2-40B4-BE49-F238E27FC236}">
                <a16:creationId xmlns:a16="http://schemas.microsoft.com/office/drawing/2014/main" id="{D6D24803-45B2-4466-AEC1-182BFD65831A}"/>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sp>
        <p:nvSpPr>
          <p:cNvPr id="6" name="TextBox 5">
            <a:extLst>
              <a:ext uri="{FF2B5EF4-FFF2-40B4-BE49-F238E27FC236}">
                <a16:creationId xmlns:a16="http://schemas.microsoft.com/office/drawing/2014/main" id="{08C1D868-86DB-4AA3-B4E5-2C09D054E7DA}"/>
              </a:ext>
            </a:extLst>
          </p:cNvPr>
          <p:cNvSpPr txBox="1"/>
          <p:nvPr/>
        </p:nvSpPr>
        <p:spPr>
          <a:xfrm>
            <a:off x="4568706" y="616086"/>
            <a:ext cx="3400504" cy="477054"/>
          </a:xfrm>
          <a:prstGeom prst="rect">
            <a:avLst/>
          </a:prstGeom>
          <a:noFill/>
          <a:ln>
            <a:solidFill>
              <a:schemeClr val="accent6">
                <a:lumMod val="60000"/>
                <a:lumOff val="40000"/>
              </a:schemeClr>
            </a:solidFill>
            <a:prstDash val="sysDash"/>
          </a:ln>
        </p:spPr>
        <p:txBody>
          <a:bodyPr wrap="square" rtlCol="0">
            <a:spAutoFit/>
          </a:bodyPr>
          <a:lstStyle/>
          <a:p>
            <a:pPr algn="ctr"/>
            <a:r>
              <a:rPr lang="en-US" sz="2500" dirty="0">
                <a:solidFill>
                  <a:schemeClr val="accent6">
                    <a:lumMod val="60000"/>
                    <a:lumOff val="40000"/>
                  </a:schemeClr>
                </a:solidFill>
              </a:rPr>
              <a:t>Selective Search</a:t>
            </a:r>
            <a:endParaRPr lang="en-IN" sz="25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4794A15C-3F56-4E31-B88A-E150A14CF9F3}"/>
              </a:ext>
            </a:extLst>
          </p:cNvPr>
          <p:cNvSpPr txBox="1"/>
          <p:nvPr/>
        </p:nvSpPr>
        <p:spPr>
          <a:xfrm rot="20060108">
            <a:off x="4242827" y="431420"/>
            <a:ext cx="863600" cy="369332"/>
          </a:xfrm>
          <a:prstGeom prst="rect">
            <a:avLst/>
          </a:prstGeom>
          <a:noFill/>
        </p:spPr>
        <p:txBody>
          <a:bodyPr wrap="square">
            <a:spAutoFit/>
          </a:bodyPr>
          <a:lstStyle/>
          <a:p>
            <a:pPr algn="ctr"/>
            <a:r>
              <a:rPr lang="en-US" dirty="0"/>
              <a:t>Idea 4</a:t>
            </a:r>
            <a:endParaRPr lang="en-IN" dirty="0"/>
          </a:p>
        </p:txBody>
      </p:sp>
      <p:sp>
        <p:nvSpPr>
          <p:cNvPr id="8" name="Arrow: Right 7">
            <a:extLst>
              <a:ext uri="{FF2B5EF4-FFF2-40B4-BE49-F238E27FC236}">
                <a16:creationId xmlns:a16="http://schemas.microsoft.com/office/drawing/2014/main" id="{F5D89B1F-9111-465E-8C99-A411ED547E9F}"/>
              </a:ext>
            </a:extLst>
          </p:cNvPr>
          <p:cNvSpPr/>
          <p:nvPr/>
        </p:nvSpPr>
        <p:spPr>
          <a:xfrm>
            <a:off x="5143807" y="3238500"/>
            <a:ext cx="1399868" cy="190500"/>
          </a:xfrm>
          <a:prstGeom prst="rightArrow">
            <a:avLst/>
          </a:prstGeom>
          <a:solidFill>
            <a:schemeClr val="accent1">
              <a:alpha val="8000"/>
            </a:schemeClr>
          </a:solidFill>
          <a:ln>
            <a:solidFill>
              <a:schemeClr val="accent1">
                <a:shade val="50000"/>
                <a:alpha val="5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CE371649-3864-46CE-A17D-0CDA3FF81A96}"/>
              </a:ext>
            </a:extLst>
          </p:cNvPr>
          <p:cNvSpPr txBox="1"/>
          <p:nvPr/>
        </p:nvSpPr>
        <p:spPr>
          <a:xfrm>
            <a:off x="3222002" y="6633000"/>
            <a:ext cx="6093912" cy="230832"/>
          </a:xfrm>
          <a:prstGeom prst="rect">
            <a:avLst/>
          </a:prstGeom>
          <a:noFill/>
        </p:spPr>
        <p:txBody>
          <a:bodyPr wrap="square">
            <a:spAutoFit/>
          </a:bodyPr>
          <a:lstStyle/>
          <a:p>
            <a:pPr algn="ctr"/>
            <a:r>
              <a:rPr lang="en-IN" sz="900" dirty="0"/>
              <a:t>Code: https://www.pyimagesearch.com/2020/06/29/opencv-selective-search-for-object-detection/</a:t>
            </a:r>
          </a:p>
        </p:txBody>
      </p:sp>
      <p:pic>
        <p:nvPicPr>
          <p:cNvPr id="2" name="Picture 1">
            <a:extLst>
              <a:ext uri="{FF2B5EF4-FFF2-40B4-BE49-F238E27FC236}">
                <a16:creationId xmlns:a16="http://schemas.microsoft.com/office/drawing/2014/main" id="{FF1D41E8-C58C-4E78-B453-FC846C549D54}"/>
              </a:ext>
            </a:extLst>
          </p:cNvPr>
          <p:cNvPicPr>
            <a:picLocks noChangeAspect="1"/>
          </p:cNvPicPr>
          <p:nvPr/>
        </p:nvPicPr>
        <p:blipFill>
          <a:blip r:embed="rId10"/>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228807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5088F9-FED3-4142-AE48-41A2B24E4ACB}"/>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pic>
        <p:nvPicPr>
          <p:cNvPr id="7" name="Picture 6">
            <a:extLst>
              <a:ext uri="{FF2B5EF4-FFF2-40B4-BE49-F238E27FC236}">
                <a16:creationId xmlns:a16="http://schemas.microsoft.com/office/drawing/2014/main" id="{87D9B36C-C692-4009-835A-9B7551E18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983" y="858543"/>
            <a:ext cx="5921456" cy="5378383"/>
          </a:xfrm>
          <a:prstGeom prst="rect">
            <a:avLst/>
          </a:prstGeom>
          <a:ln>
            <a:solidFill>
              <a:schemeClr val="tx1">
                <a:lumMod val="75000"/>
              </a:schemeClr>
            </a:solidFill>
            <a:prstDash val="dash"/>
          </a:ln>
        </p:spPr>
      </p:pic>
      <p:sp>
        <p:nvSpPr>
          <p:cNvPr id="9" name="TextBox 8">
            <a:extLst>
              <a:ext uri="{FF2B5EF4-FFF2-40B4-BE49-F238E27FC236}">
                <a16:creationId xmlns:a16="http://schemas.microsoft.com/office/drawing/2014/main" id="{573DC1E1-3FC6-43A5-8459-A0960C9B5808}"/>
              </a:ext>
            </a:extLst>
          </p:cNvPr>
          <p:cNvSpPr txBox="1"/>
          <p:nvPr/>
        </p:nvSpPr>
        <p:spPr>
          <a:xfrm>
            <a:off x="3114675" y="6627168"/>
            <a:ext cx="6096000" cy="230832"/>
          </a:xfrm>
          <a:prstGeom prst="rect">
            <a:avLst/>
          </a:prstGeom>
          <a:noFill/>
        </p:spPr>
        <p:txBody>
          <a:bodyPr wrap="square">
            <a:spAutoFit/>
          </a:bodyPr>
          <a:lstStyle/>
          <a:p>
            <a:pPr algn="ctr"/>
            <a:r>
              <a:rPr lang="en-US" sz="900" dirty="0"/>
              <a:t>Source: How good are detection proposals, really? – J. Hosang</a:t>
            </a:r>
            <a:endParaRPr lang="en-IN" sz="900" dirty="0"/>
          </a:p>
        </p:txBody>
      </p:sp>
      <p:sp>
        <p:nvSpPr>
          <p:cNvPr id="11" name="Rectangle 10">
            <a:extLst>
              <a:ext uri="{FF2B5EF4-FFF2-40B4-BE49-F238E27FC236}">
                <a16:creationId xmlns:a16="http://schemas.microsoft.com/office/drawing/2014/main" id="{025763AC-4E00-49E5-B685-075A23E0C0B1}"/>
              </a:ext>
            </a:extLst>
          </p:cNvPr>
          <p:cNvSpPr/>
          <p:nvPr/>
        </p:nvSpPr>
        <p:spPr>
          <a:xfrm>
            <a:off x="3114676" y="4493917"/>
            <a:ext cx="6250069" cy="287809"/>
          </a:xfrm>
          <a:prstGeom prst="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DBBB0D09-E0F8-4A15-91C9-7FE7A3B329C0}"/>
              </a:ext>
            </a:extLst>
          </p:cNvPr>
          <p:cNvSpPr/>
          <p:nvPr/>
        </p:nvSpPr>
        <p:spPr>
          <a:xfrm>
            <a:off x="3114675" y="2618607"/>
            <a:ext cx="6250069" cy="287809"/>
          </a:xfrm>
          <a:prstGeom prst="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8F46D8C-00B4-42E6-BD83-3FA74651EBD0}"/>
              </a:ext>
            </a:extLst>
          </p:cNvPr>
          <p:cNvSpPr txBox="1"/>
          <p:nvPr/>
        </p:nvSpPr>
        <p:spPr>
          <a:xfrm>
            <a:off x="554277" y="3429000"/>
            <a:ext cx="1512518" cy="646331"/>
          </a:xfrm>
          <a:prstGeom prst="rect">
            <a:avLst/>
          </a:prstGeom>
          <a:noFill/>
        </p:spPr>
        <p:txBody>
          <a:bodyPr wrap="square">
            <a:spAutoFit/>
          </a:bodyPr>
          <a:lstStyle/>
          <a:p>
            <a:r>
              <a:rPr lang="en-US" sz="1800" dirty="0">
                <a:solidFill>
                  <a:schemeClr val="accent2">
                    <a:lumMod val="40000"/>
                    <a:lumOff val="60000"/>
                  </a:schemeClr>
                </a:solidFill>
              </a:rPr>
              <a:t>Top Classical Approaches</a:t>
            </a:r>
            <a:endParaRPr lang="en-IN" dirty="0">
              <a:solidFill>
                <a:schemeClr val="accent2">
                  <a:lumMod val="40000"/>
                  <a:lumOff val="60000"/>
                </a:schemeClr>
              </a:solidFill>
            </a:endParaRPr>
          </a:p>
        </p:txBody>
      </p:sp>
      <p:cxnSp>
        <p:nvCxnSpPr>
          <p:cNvPr id="4" name="Straight Arrow Connector 3">
            <a:extLst>
              <a:ext uri="{FF2B5EF4-FFF2-40B4-BE49-F238E27FC236}">
                <a16:creationId xmlns:a16="http://schemas.microsoft.com/office/drawing/2014/main" id="{1C6F21CC-F3FA-4D34-872C-93DE3C942884}"/>
              </a:ext>
            </a:extLst>
          </p:cNvPr>
          <p:cNvCxnSpPr>
            <a:cxnSpLocks/>
            <a:stCxn id="8" idx="3"/>
            <a:endCxn id="13" idx="1"/>
          </p:cNvCxnSpPr>
          <p:nvPr/>
        </p:nvCxnSpPr>
        <p:spPr>
          <a:xfrm flipV="1">
            <a:off x="2066795" y="2762512"/>
            <a:ext cx="1047880" cy="989654"/>
          </a:xfrm>
          <a:prstGeom prst="straightConnector1">
            <a:avLst/>
          </a:prstGeom>
          <a:ln w="127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80AAC40-E7D0-4946-829C-A8E2AED7F09B}"/>
              </a:ext>
            </a:extLst>
          </p:cNvPr>
          <p:cNvCxnSpPr>
            <a:cxnSpLocks/>
            <a:stCxn id="8" idx="3"/>
            <a:endCxn id="11" idx="1"/>
          </p:cNvCxnSpPr>
          <p:nvPr/>
        </p:nvCxnSpPr>
        <p:spPr>
          <a:xfrm>
            <a:off x="2066795" y="3752166"/>
            <a:ext cx="1047881" cy="885656"/>
          </a:xfrm>
          <a:prstGeom prst="straightConnector1">
            <a:avLst/>
          </a:prstGeom>
          <a:ln w="12700">
            <a:solidFill>
              <a:schemeClr val="accent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3B5D987-CF0F-4604-8B9F-34AB032B3D7E}"/>
              </a:ext>
            </a:extLst>
          </p:cNvPr>
          <p:cNvPicPr>
            <a:picLocks noChangeAspect="1"/>
          </p:cNvPicPr>
          <p:nvPr/>
        </p:nvPicPr>
        <p:blipFill>
          <a:blip r:embed="rId3"/>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175085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27C62E-89AD-40C4-97E4-4DA419781445}"/>
              </a:ext>
            </a:extLst>
          </p:cNvPr>
          <p:cNvSpPr txBox="1"/>
          <p:nvPr/>
        </p:nvSpPr>
        <p:spPr>
          <a:xfrm>
            <a:off x="2563036" y="6636"/>
            <a:ext cx="7065973"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R</a:t>
            </a:r>
            <a:r>
              <a:rPr lang="en-US" sz="2400" dirty="0">
                <a:solidFill>
                  <a:schemeClr val="accent3">
                    <a:lumMod val="60000"/>
                    <a:lumOff val="40000"/>
                  </a:schemeClr>
                </a:solidFill>
              </a:rPr>
              <a:t>egion Proposal Based </a:t>
            </a:r>
            <a:r>
              <a:rPr lang="en-US" sz="2400" dirty="0">
                <a:solidFill>
                  <a:schemeClr val="accent5">
                    <a:lumMod val="75000"/>
                  </a:schemeClr>
                </a:solidFill>
              </a:rPr>
              <a:t>CNN</a:t>
            </a:r>
            <a:endParaRPr lang="en-IN" sz="2200" dirty="0">
              <a:solidFill>
                <a:schemeClr val="accent3">
                  <a:lumMod val="60000"/>
                  <a:lumOff val="40000"/>
                </a:schemeClr>
              </a:solidFill>
            </a:endParaRPr>
          </a:p>
        </p:txBody>
      </p:sp>
      <p:cxnSp>
        <p:nvCxnSpPr>
          <p:cNvPr id="85" name="Straight Arrow Connector 84">
            <a:extLst>
              <a:ext uri="{FF2B5EF4-FFF2-40B4-BE49-F238E27FC236}">
                <a16:creationId xmlns:a16="http://schemas.microsoft.com/office/drawing/2014/main" id="{57F00378-40F4-4718-84A4-A38295142A88}"/>
              </a:ext>
            </a:extLst>
          </p:cNvPr>
          <p:cNvCxnSpPr>
            <a:cxnSpLocks/>
            <a:endCxn id="114" idx="1"/>
          </p:cNvCxnSpPr>
          <p:nvPr/>
        </p:nvCxnSpPr>
        <p:spPr>
          <a:xfrm flipV="1">
            <a:off x="8403516" y="2227812"/>
            <a:ext cx="1030298" cy="1224874"/>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6B7A8981-7635-46D7-8A85-74197545D3E3}"/>
              </a:ext>
            </a:extLst>
          </p:cNvPr>
          <p:cNvCxnSpPr>
            <a:cxnSpLocks/>
            <a:stCxn id="120" idx="3"/>
            <a:endCxn id="110" idx="0"/>
          </p:cNvCxnSpPr>
          <p:nvPr/>
        </p:nvCxnSpPr>
        <p:spPr>
          <a:xfrm>
            <a:off x="9834618" y="4455003"/>
            <a:ext cx="1163828" cy="293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ED60879C-7EA3-4BB2-8D62-304B0CAFCD3E}"/>
              </a:ext>
            </a:extLst>
          </p:cNvPr>
          <p:cNvSpPr txBox="1"/>
          <p:nvPr/>
        </p:nvSpPr>
        <p:spPr>
          <a:xfrm>
            <a:off x="10295786" y="1662874"/>
            <a:ext cx="1405320" cy="369332"/>
          </a:xfrm>
          <a:prstGeom prst="rect">
            <a:avLst/>
          </a:prstGeom>
          <a:noFill/>
          <a:ln>
            <a:solidFill>
              <a:schemeClr val="accent1">
                <a:lumMod val="60000"/>
                <a:lumOff val="40000"/>
              </a:schemeClr>
            </a:solidFill>
          </a:ln>
        </p:spPr>
        <p:txBody>
          <a:bodyPr wrap="square" rtlCol="0">
            <a:spAutoFit/>
          </a:bodyPr>
          <a:lstStyle/>
          <a:p>
            <a:pPr algn="ctr"/>
            <a:r>
              <a:rPr lang="en-US" dirty="0">
                <a:solidFill>
                  <a:schemeClr val="accent1">
                    <a:lumMod val="60000"/>
                    <a:lumOff val="40000"/>
                  </a:schemeClr>
                </a:solidFill>
              </a:rPr>
              <a:t>Regression</a:t>
            </a:r>
            <a:endParaRPr lang="en-IN" dirty="0">
              <a:solidFill>
                <a:schemeClr val="accent1">
                  <a:lumMod val="60000"/>
                  <a:lumOff val="40000"/>
                </a:schemeClr>
              </a:solidFill>
            </a:endParaRPr>
          </a:p>
        </p:txBody>
      </p:sp>
      <p:sp>
        <p:nvSpPr>
          <p:cNvPr id="110" name="TextBox 109">
            <a:extLst>
              <a:ext uri="{FF2B5EF4-FFF2-40B4-BE49-F238E27FC236}">
                <a16:creationId xmlns:a16="http://schemas.microsoft.com/office/drawing/2014/main" id="{C622E749-BD49-4734-B8FE-3C053E7C660E}"/>
              </a:ext>
            </a:extLst>
          </p:cNvPr>
          <p:cNvSpPr txBox="1"/>
          <p:nvPr/>
        </p:nvSpPr>
        <p:spPr>
          <a:xfrm>
            <a:off x="10295786" y="4748869"/>
            <a:ext cx="1405320" cy="923330"/>
          </a:xfrm>
          <a:prstGeom prst="rect">
            <a:avLst/>
          </a:prstGeom>
          <a:noFill/>
          <a:ln>
            <a:solidFill>
              <a:schemeClr val="accent1">
                <a:lumMod val="60000"/>
                <a:lumOff val="40000"/>
              </a:schemeClr>
            </a:solidFill>
          </a:ln>
        </p:spPr>
        <p:txBody>
          <a:bodyPr wrap="square" rtlCol="0">
            <a:spAutoFit/>
          </a:bodyPr>
          <a:lstStyle/>
          <a:p>
            <a:pPr algn="ctr"/>
            <a:r>
              <a:rPr lang="en-US" dirty="0">
                <a:solidFill>
                  <a:schemeClr val="accent1">
                    <a:lumMod val="60000"/>
                    <a:lumOff val="40000"/>
                  </a:schemeClr>
                </a:solidFill>
              </a:rPr>
              <a:t>Classification</a:t>
            </a:r>
          </a:p>
          <a:p>
            <a:pPr algn="ctr"/>
            <a:r>
              <a:rPr lang="en-US" dirty="0">
                <a:solidFill>
                  <a:schemeClr val="accent1">
                    <a:lumMod val="60000"/>
                    <a:lumOff val="40000"/>
                  </a:schemeClr>
                </a:solidFill>
              </a:rPr>
              <a:t>Score Using </a:t>
            </a:r>
          </a:p>
          <a:p>
            <a:pPr algn="ctr"/>
            <a:r>
              <a:rPr lang="en-US" dirty="0">
                <a:solidFill>
                  <a:schemeClr val="accent1">
                    <a:lumMod val="75000"/>
                  </a:schemeClr>
                </a:solidFill>
              </a:rPr>
              <a:t>SOFTMAX</a:t>
            </a:r>
            <a:endParaRPr lang="en-IN" dirty="0">
              <a:solidFill>
                <a:schemeClr val="accent1">
                  <a:lumMod val="75000"/>
                </a:schemeClr>
              </a:solidFill>
            </a:endParaRPr>
          </a:p>
        </p:txBody>
      </p:sp>
      <p:sp>
        <p:nvSpPr>
          <p:cNvPr id="114" name="Rectangle 113">
            <a:extLst>
              <a:ext uri="{FF2B5EF4-FFF2-40B4-BE49-F238E27FC236}">
                <a16:creationId xmlns:a16="http://schemas.microsoft.com/office/drawing/2014/main" id="{4A66FF42-90C3-486F-A226-4984BAF8B4AA}"/>
              </a:ext>
            </a:extLst>
          </p:cNvPr>
          <p:cNvSpPr/>
          <p:nvPr/>
        </p:nvSpPr>
        <p:spPr>
          <a:xfrm>
            <a:off x="9433814" y="1600641"/>
            <a:ext cx="151330" cy="1254341"/>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116" name="Rectangle 115">
            <a:extLst>
              <a:ext uri="{FF2B5EF4-FFF2-40B4-BE49-F238E27FC236}">
                <a16:creationId xmlns:a16="http://schemas.microsoft.com/office/drawing/2014/main" id="{0792726A-0AF9-443A-868E-3004DEE67CE7}"/>
              </a:ext>
            </a:extLst>
          </p:cNvPr>
          <p:cNvSpPr/>
          <p:nvPr/>
        </p:nvSpPr>
        <p:spPr>
          <a:xfrm>
            <a:off x="9724735" y="1745586"/>
            <a:ext cx="151330" cy="970864"/>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sp>
        <p:nvSpPr>
          <p:cNvPr id="118" name="Rectangle 117">
            <a:extLst>
              <a:ext uri="{FF2B5EF4-FFF2-40B4-BE49-F238E27FC236}">
                <a16:creationId xmlns:a16="http://schemas.microsoft.com/office/drawing/2014/main" id="{5D5E77A5-C31E-4511-82D2-F34A7CF00810}"/>
              </a:ext>
            </a:extLst>
          </p:cNvPr>
          <p:cNvSpPr/>
          <p:nvPr/>
        </p:nvSpPr>
        <p:spPr>
          <a:xfrm>
            <a:off x="9392367" y="3824626"/>
            <a:ext cx="151330" cy="1254341"/>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120" name="Rectangle 119">
            <a:extLst>
              <a:ext uri="{FF2B5EF4-FFF2-40B4-BE49-F238E27FC236}">
                <a16:creationId xmlns:a16="http://schemas.microsoft.com/office/drawing/2014/main" id="{9F5C9581-27A3-4AED-AD8D-82923073368D}"/>
              </a:ext>
            </a:extLst>
          </p:cNvPr>
          <p:cNvSpPr/>
          <p:nvPr/>
        </p:nvSpPr>
        <p:spPr>
          <a:xfrm>
            <a:off x="9683288" y="3969571"/>
            <a:ext cx="151330" cy="970864"/>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121" name="Straight Arrow Connector 120">
            <a:extLst>
              <a:ext uri="{FF2B5EF4-FFF2-40B4-BE49-F238E27FC236}">
                <a16:creationId xmlns:a16="http://schemas.microsoft.com/office/drawing/2014/main" id="{B6BF77B6-324D-4F3A-9796-40CB5F20544A}"/>
              </a:ext>
            </a:extLst>
          </p:cNvPr>
          <p:cNvCxnSpPr>
            <a:cxnSpLocks/>
            <a:stCxn id="87" idx="3"/>
            <a:endCxn id="118" idx="1"/>
          </p:cNvCxnSpPr>
          <p:nvPr/>
        </p:nvCxnSpPr>
        <p:spPr>
          <a:xfrm>
            <a:off x="8393106" y="3452686"/>
            <a:ext cx="999261" cy="99911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52B4805-861E-4B88-8B2D-A18006F14DBA}"/>
              </a:ext>
            </a:extLst>
          </p:cNvPr>
          <p:cNvCxnSpPr>
            <a:cxnSpLocks/>
            <a:stCxn id="116" idx="3"/>
            <a:endCxn id="109" idx="2"/>
          </p:cNvCxnSpPr>
          <p:nvPr/>
        </p:nvCxnSpPr>
        <p:spPr>
          <a:xfrm flipV="1">
            <a:off x="9876065" y="2032206"/>
            <a:ext cx="1122381" cy="198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177E09AA-684F-4D88-B56D-2E00D0BC71C6}"/>
              </a:ext>
            </a:extLst>
          </p:cNvPr>
          <p:cNvPicPr>
            <a:picLocks noChangeAspect="1"/>
          </p:cNvPicPr>
          <p:nvPr/>
        </p:nvPicPr>
        <p:blipFill rotWithShape="1">
          <a:blip r:embed="rId2"/>
          <a:srcRect l="1650" t="1692" b="-1"/>
          <a:stretch/>
        </p:blipFill>
        <p:spPr>
          <a:xfrm>
            <a:off x="143122" y="2554712"/>
            <a:ext cx="1797848" cy="1714821"/>
          </a:xfrm>
          <a:prstGeom prst="rect">
            <a:avLst/>
          </a:prstGeom>
          <a:ln>
            <a:solidFill>
              <a:schemeClr val="tx1">
                <a:lumMod val="75000"/>
              </a:schemeClr>
            </a:solidFill>
          </a:ln>
        </p:spPr>
      </p:pic>
      <p:sp>
        <p:nvSpPr>
          <p:cNvPr id="40" name="Rectangle 39">
            <a:extLst>
              <a:ext uri="{FF2B5EF4-FFF2-40B4-BE49-F238E27FC236}">
                <a16:creationId xmlns:a16="http://schemas.microsoft.com/office/drawing/2014/main" id="{C5D9236E-8866-4FBB-ABBC-15CEFBDF3538}"/>
              </a:ext>
            </a:extLst>
          </p:cNvPr>
          <p:cNvSpPr/>
          <p:nvPr/>
        </p:nvSpPr>
        <p:spPr>
          <a:xfrm rot="5400000">
            <a:off x="799002" y="3365858"/>
            <a:ext cx="3816263" cy="621066"/>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Region Proposals</a:t>
            </a:r>
            <a:endParaRPr lang="en-IN" dirty="0">
              <a:solidFill>
                <a:schemeClr val="accent1">
                  <a:lumMod val="60000"/>
                  <a:lumOff val="40000"/>
                </a:schemeClr>
              </a:solidFill>
            </a:endParaRPr>
          </a:p>
        </p:txBody>
      </p:sp>
      <p:sp>
        <p:nvSpPr>
          <p:cNvPr id="41" name="Rectangle 40">
            <a:extLst>
              <a:ext uri="{FF2B5EF4-FFF2-40B4-BE49-F238E27FC236}">
                <a16:creationId xmlns:a16="http://schemas.microsoft.com/office/drawing/2014/main" id="{5D136823-5C27-4D16-AB50-E8757B184B2A}"/>
              </a:ext>
            </a:extLst>
          </p:cNvPr>
          <p:cNvSpPr/>
          <p:nvPr/>
        </p:nvSpPr>
        <p:spPr>
          <a:xfrm>
            <a:off x="2396602" y="5248405"/>
            <a:ext cx="621065" cy="336117"/>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SS / EB</a:t>
            </a:r>
            <a:endParaRPr lang="en-IN" sz="1200" dirty="0"/>
          </a:p>
        </p:txBody>
      </p:sp>
      <p:cxnSp>
        <p:nvCxnSpPr>
          <p:cNvPr id="42" name="Straight Arrow Connector 41">
            <a:extLst>
              <a:ext uri="{FF2B5EF4-FFF2-40B4-BE49-F238E27FC236}">
                <a16:creationId xmlns:a16="http://schemas.microsoft.com/office/drawing/2014/main" id="{D2D6476B-F352-484F-8D1F-781E7152AB65}"/>
              </a:ext>
            </a:extLst>
          </p:cNvPr>
          <p:cNvCxnSpPr>
            <a:cxnSpLocks/>
          </p:cNvCxnSpPr>
          <p:nvPr/>
        </p:nvCxnSpPr>
        <p:spPr>
          <a:xfrm>
            <a:off x="2027477" y="3429000"/>
            <a:ext cx="275572"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54DB0C-2DF8-4364-BA14-47764FF2D587}"/>
              </a:ext>
            </a:extLst>
          </p:cNvPr>
          <p:cNvCxnSpPr>
            <a:cxnSpLocks/>
          </p:cNvCxnSpPr>
          <p:nvPr/>
        </p:nvCxnSpPr>
        <p:spPr>
          <a:xfrm>
            <a:off x="3293086" y="1945612"/>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47041D-8BD4-453C-BDF8-1D6E68920238}"/>
              </a:ext>
            </a:extLst>
          </p:cNvPr>
          <p:cNvCxnSpPr>
            <a:cxnSpLocks/>
          </p:cNvCxnSpPr>
          <p:nvPr/>
        </p:nvCxnSpPr>
        <p:spPr>
          <a:xfrm>
            <a:off x="3293086" y="2398636"/>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2082D899-1C59-4CEF-8EA8-7752F27E101C}"/>
              </a:ext>
            </a:extLst>
          </p:cNvPr>
          <p:cNvPicPr>
            <a:picLocks noChangeAspect="1"/>
          </p:cNvPicPr>
          <p:nvPr/>
        </p:nvPicPr>
        <p:blipFill rotWithShape="1">
          <a:blip r:embed="rId2"/>
          <a:srcRect l="1650" t="27335" r="54814" b="33566"/>
          <a:stretch/>
        </p:blipFill>
        <p:spPr>
          <a:xfrm>
            <a:off x="3820746" y="1768259"/>
            <a:ext cx="992291" cy="850359"/>
          </a:xfrm>
          <a:prstGeom prst="rect">
            <a:avLst/>
          </a:prstGeom>
          <a:ln>
            <a:solidFill>
              <a:schemeClr val="tx1">
                <a:lumMod val="75000"/>
              </a:schemeClr>
            </a:solidFill>
          </a:ln>
        </p:spPr>
      </p:pic>
      <p:pic>
        <p:nvPicPr>
          <p:cNvPr id="46" name="Picture 45">
            <a:extLst>
              <a:ext uri="{FF2B5EF4-FFF2-40B4-BE49-F238E27FC236}">
                <a16:creationId xmlns:a16="http://schemas.microsoft.com/office/drawing/2014/main" id="{12446E14-4596-433D-98FD-DB2721044ECC}"/>
              </a:ext>
            </a:extLst>
          </p:cNvPr>
          <p:cNvPicPr>
            <a:picLocks noChangeAspect="1"/>
          </p:cNvPicPr>
          <p:nvPr/>
        </p:nvPicPr>
        <p:blipFill rotWithShape="1">
          <a:blip r:embed="rId2"/>
          <a:srcRect l="53205" t="24133" r="7374" b="-1"/>
          <a:stretch/>
        </p:blipFill>
        <p:spPr>
          <a:xfrm>
            <a:off x="3820748" y="4498582"/>
            <a:ext cx="992290" cy="1148675"/>
          </a:xfrm>
          <a:prstGeom prst="rect">
            <a:avLst/>
          </a:prstGeom>
          <a:ln>
            <a:solidFill>
              <a:schemeClr val="tx1">
                <a:lumMod val="75000"/>
              </a:schemeClr>
            </a:solidFill>
          </a:ln>
        </p:spPr>
      </p:pic>
      <p:cxnSp>
        <p:nvCxnSpPr>
          <p:cNvPr id="47" name="Straight Connector 46">
            <a:extLst>
              <a:ext uri="{FF2B5EF4-FFF2-40B4-BE49-F238E27FC236}">
                <a16:creationId xmlns:a16="http://schemas.microsoft.com/office/drawing/2014/main" id="{DECE511D-88EB-46D8-9FF5-4FAFBC412F80}"/>
              </a:ext>
            </a:extLst>
          </p:cNvPr>
          <p:cNvCxnSpPr>
            <a:cxnSpLocks/>
            <a:stCxn id="45" idx="2"/>
            <a:endCxn id="46" idx="0"/>
          </p:cNvCxnSpPr>
          <p:nvPr/>
        </p:nvCxnSpPr>
        <p:spPr>
          <a:xfrm>
            <a:off x="4316892" y="2618618"/>
            <a:ext cx="1" cy="1879964"/>
          </a:xfrm>
          <a:prstGeom prst="line">
            <a:avLst/>
          </a:prstGeom>
          <a:ln w="41275">
            <a:solidFill>
              <a:schemeClr val="tx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2AB7ED4-F8B4-4302-9496-7CE8257E2212}"/>
              </a:ext>
            </a:extLst>
          </p:cNvPr>
          <p:cNvCxnSpPr>
            <a:cxnSpLocks/>
          </p:cNvCxnSpPr>
          <p:nvPr/>
        </p:nvCxnSpPr>
        <p:spPr>
          <a:xfrm>
            <a:off x="3293086" y="2819519"/>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41DB8AE-5CCD-44A4-89F9-C4D9C056BC68}"/>
              </a:ext>
            </a:extLst>
          </p:cNvPr>
          <p:cNvCxnSpPr>
            <a:cxnSpLocks/>
          </p:cNvCxnSpPr>
          <p:nvPr/>
        </p:nvCxnSpPr>
        <p:spPr>
          <a:xfrm>
            <a:off x="3293086" y="3229921"/>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8A8253D-2CD1-4E07-BA75-5B9E97A96AE3}"/>
              </a:ext>
            </a:extLst>
          </p:cNvPr>
          <p:cNvCxnSpPr>
            <a:cxnSpLocks/>
          </p:cNvCxnSpPr>
          <p:nvPr/>
        </p:nvCxnSpPr>
        <p:spPr>
          <a:xfrm>
            <a:off x="3293086" y="3597683"/>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87CF1E8-C8D6-4858-894F-A53282AAF313}"/>
              </a:ext>
            </a:extLst>
          </p:cNvPr>
          <p:cNvCxnSpPr>
            <a:cxnSpLocks/>
          </p:cNvCxnSpPr>
          <p:nvPr/>
        </p:nvCxnSpPr>
        <p:spPr>
          <a:xfrm>
            <a:off x="3293086" y="3985535"/>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968BDBF-D8CA-4417-9F5F-FECCAAA31D9F}"/>
              </a:ext>
            </a:extLst>
          </p:cNvPr>
          <p:cNvCxnSpPr>
            <a:cxnSpLocks/>
          </p:cNvCxnSpPr>
          <p:nvPr/>
        </p:nvCxnSpPr>
        <p:spPr>
          <a:xfrm>
            <a:off x="3293086" y="4373918"/>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15B6027-F84A-42AE-9FC7-B195F559A040}"/>
              </a:ext>
            </a:extLst>
          </p:cNvPr>
          <p:cNvCxnSpPr>
            <a:cxnSpLocks/>
          </p:cNvCxnSpPr>
          <p:nvPr/>
        </p:nvCxnSpPr>
        <p:spPr>
          <a:xfrm>
            <a:off x="3293086" y="4729518"/>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721350F-E8E6-4575-9EA1-E8710E6B00CA}"/>
              </a:ext>
            </a:extLst>
          </p:cNvPr>
          <p:cNvCxnSpPr>
            <a:cxnSpLocks/>
          </p:cNvCxnSpPr>
          <p:nvPr/>
        </p:nvCxnSpPr>
        <p:spPr>
          <a:xfrm>
            <a:off x="3293086" y="5202379"/>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2F3EB29-3A93-43B2-83F5-CF264A3A5A3B}"/>
              </a:ext>
            </a:extLst>
          </p:cNvPr>
          <p:cNvSpPr txBox="1"/>
          <p:nvPr/>
        </p:nvSpPr>
        <p:spPr>
          <a:xfrm>
            <a:off x="2248831" y="5584522"/>
            <a:ext cx="916604" cy="815608"/>
          </a:xfrm>
          <a:prstGeom prst="rect">
            <a:avLst/>
          </a:prstGeom>
          <a:noFill/>
        </p:spPr>
        <p:txBody>
          <a:bodyPr wrap="square">
            <a:spAutoFit/>
          </a:bodyPr>
          <a:lstStyle/>
          <a:p>
            <a:r>
              <a:rPr lang="en-US" sz="3500" baseline="-25000" dirty="0"/>
              <a:t>~</a:t>
            </a:r>
            <a:r>
              <a:rPr lang="en-US" sz="3500" dirty="0"/>
              <a:t> </a:t>
            </a:r>
            <a:r>
              <a:rPr lang="en-US" sz="1200" dirty="0"/>
              <a:t>2 K </a:t>
            </a:r>
          </a:p>
          <a:p>
            <a:r>
              <a:rPr lang="en-US" sz="1200" dirty="0"/>
              <a:t>Proposals</a:t>
            </a:r>
            <a:endParaRPr lang="en-IN" sz="1200" baseline="-25000" dirty="0"/>
          </a:p>
        </p:txBody>
      </p:sp>
      <p:sp>
        <p:nvSpPr>
          <p:cNvPr id="10" name="TextBox 9">
            <a:extLst>
              <a:ext uri="{FF2B5EF4-FFF2-40B4-BE49-F238E27FC236}">
                <a16:creationId xmlns:a16="http://schemas.microsoft.com/office/drawing/2014/main" id="{2FD758D5-3959-473D-8C5B-D83DEB52298E}"/>
              </a:ext>
            </a:extLst>
          </p:cNvPr>
          <p:cNvSpPr txBox="1"/>
          <p:nvPr/>
        </p:nvSpPr>
        <p:spPr>
          <a:xfrm>
            <a:off x="3858589" y="1503419"/>
            <a:ext cx="916604" cy="276999"/>
          </a:xfrm>
          <a:prstGeom prst="rect">
            <a:avLst/>
          </a:prstGeom>
          <a:noFill/>
        </p:spPr>
        <p:txBody>
          <a:bodyPr wrap="square">
            <a:spAutoFit/>
          </a:bodyPr>
          <a:lstStyle/>
          <a:p>
            <a:pPr algn="ctr"/>
            <a:r>
              <a:rPr lang="en-US" sz="1200" dirty="0">
                <a:solidFill>
                  <a:schemeClr val="accent3">
                    <a:lumMod val="40000"/>
                    <a:lumOff val="60000"/>
                  </a:schemeClr>
                </a:solidFill>
              </a:rPr>
              <a:t>224 X 224</a:t>
            </a:r>
            <a:endParaRPr lang="en-IN" sz="1200" baseline="-25000" dirty="0">
              <a:solidFill>
                <a:schemeClr val="accent3">
                  <a:lumMod val="40000"/>
                  <a:lumOff val="60000"/>
                </a:schemeClr>
              </a:solidFill>
            </a:endParaRPr>
          </a:p>
        </p:txBody>
      </p:sp>
      <p:sp>
        <p:nvSpPr>
          <p:cNvPr id="12" name="TextBox 11">
            <a:extLst>
              <a:ext uri="{FF2B5EF4-FFF2-40B4-BE49-F238E27FC236}">
                <a16:creationId xmlns:a16="http://schemas.microsoft.com/office/drawing/2014/main" id="{4D2687B6-D0C4-4970-8554-5B1F5C595930}"/>
              </a:ext>
            </a:extLst>
          </p:cNvPr>
          <p:cNvSpPr txBox="1"/>
          <p:nvPr/>
        </p:nvSpPr>
        <p:spPr>
          <a:xfrm>
            <a:off x="3858589" y="5672199"/>
            <a:ext cx="916604" cy="276999"/>
          </a:xfrm>
          <a:prstGeom prst="rect">
            <a:avLst/>
          </a:prstGeom>
          <a:noFill/>
        </p:spPr>
        <p:txBody>
          <a:bodyPr wrap="square">
            <a:spAutoFit/>
          </a:bodyPr>
          <a:lstStyle/>
          <a:p>
            <a:pPr algn="ctr"/>
            <a:r>
              <a:rPr lang="en-US" sz="1200" dirty="0">
                <a:solidFill>
                  <a:schemeClr val="accent3">
                    <a:lumMod val="40000"/>
                    <a:lumOff val="60000"/>
                  </a:schemeClr>
                </a:solidFill>
              </a:rPr>
              <a:t>224 X 294</a:t>
            </a:r>
            <a:endParaRPr lang="en-IN" sz="1200" baseline="-25000" dirty="0">
              <a:solidFill>
                <a:schemeClr val="accent3">
                  <a:lumMod val="40000"/>
                  <a:lumOff val="60000"/>
                </a:schemeClr>
              </a:solidFill>
            </a:endParaRPr>
          </a:p>
        </p:txBody>
      </p:sp>
      <p:sp>
        <p:nvSpPr>
          <p:cNvPr id="84" name="Rectangle 83">
            <a:extLst>
              <a:ext uri="{FF2B5EF4-FFF2-40B4-BE49-F238E27FC236}">
                <a16:creationId xmlns:a16="http://schemas.microsoft.com/office/drawing/2014/main" id="{437F4BB4-AE72-4AEC-87DA-457541625CDF}"/>
              </a:ext>
            </a:extLst>
          </p:cNvPr>
          <p:cNvSpPr/>
          <p:nvPr/>
        </p:nvSpPr>
        <p:spPr>
          <a:xfrm>
            <a:off x="5416690" y="2458010"/>
            <a:ext cx="2256041" cy="1971950"/>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rapezoid 85">
            <a:extLst>
              <a:ext uri="{FF2B5EF4-FFF2-40B4-BE49-F238E27FC236}">
                <a16:creationId xmlns:a16="http://schemas.microsoft.com/office/drawing/2014/main" id="{0A72D033-298A-4A3B-BBA8-91EDD0DADC35}"/>
              </a:ext>
            </a:extLst>
          </p:cNvPr>
          <p:cNvSpPr/>
          <p:nvPr/>
        </p:nvSpPr>
        <p:spPr>
          <a:xfrm rot="5400000">
            <a:off x="5212093" y="3030222"/>
            <a:ext cx="1561437" cy="844927"/>
          </a:xfrm>
          <a:prstGeom prst="trapezoid">
            <a:avLst/>
          </a:prstGeom>
          <a:solidFill>
            <a:schemeClr val="accent4">
              <a:lumMod val="75000"/>
              <a:alpha val="80000"/>
            </a:schemeClr>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a:t>
            </a:r>
            <a:endParaRPr lang="en-IN" dirty="0"/>
          </a:p>
        </p:txBody>
      </p:sp>
      <p:graphicFrame>
        <p:nvGraphicFramePr>
          <p:cNvPr id="87" name="Table 86">
            <a:extLst>
              <a:ext uri="{FF2B5EF4-FFF2-40B4-BE49-F238E27FC236}">
                <a16:creationId xmlns:a16="http://schemas.microsoft.com/office/drawing/2014/main" id="{9B3F6DF5-9965-48EA-B717-B5C9684BBBE5}"/>
              </a:ext>
            </a:extLst>
          </p:cNvPr>
          <p:cNvGraphicFramePr>
            <a:graphicFrameLocks noGrp="1"/>
          </p:cNvGraphicFramePr>
          <p:nvPr>
            <p:extLst>
              <p:ext uri="{D42A27DB-BD31-4B8C-83A1-F6EECF244321}">
                <p14:modId xmlns:p14="http://schemas.microsoft.com/office/powerpoint/2010/main" val="2598678193"/>
              </p:ext>
            </p:extLst>
          </p:nvPr>
        </p:nvGraphicFramePr>
        <p:xfrm>
          <a:off x="8060480" y="2023934"/>
          <a:ext cx="332626" cy="2857504"/>
        </p:xfrm>
        <a:graphic>
          <a:graphicData uri="http://schemas.openxmlformats.org/drawingml/2006/table">
            <a:tbl>
              <a:tblPr firstRow="1" bandRow="1">
                <a:tableStyleId>{5940675A-B579-460E-94D1-54222C63F5DA}</a:tableStyleId>
              </a:tblPr>
              <a:tblGrid>
                <a:gridCol w="332626">
                  <a:extLst>
                    <a:ext uri="{9D8B030D-6E8A-4147-A177-3AD203B41FA5}">
                      <a16:colId xmlns:a16="http://schemas.microsoft.com/office/drawing/2014/main" val="3507548077"/>
                    </a:ext>
                  </a:extLst>
                </a:gridCol>
              </a:tblGrid>
              <a:tr h="354873">
                <a:tc>
                  <a:txBody>
                    <a:bodyPr/>
                    <a:lstStyle/>
                    <a:p>
                      <a:endParaRPr lang="en-IN" sz="1800"/>
                    </a:p>
                  </a:txBody>
                  <a:tcPr marL="93002" marR="93002" marT="41434" marB="41434"/>
                </a:tc>
                <a:extLst>
                  <a:ext uri="{0D108BD9-81ED-4DB2-BD59-A6C34878D82A}">
                    <a16:rowId xmlns:a16="http://schemas.microsoft.com/office/drawing/2014/main" val="2302564250"/>
                  </a:ext>
                </a:extLst>
              </a:tr>
              <a:tr h="354873">
                <a:tc>
                  <a:txBody>
                    <a:bodyPr/>
                    <a:lstStyle/>
                    <a:p>
                      <a:endParaRPr lang="en-IN" sz="1800"/>
                    </a:p>
                  </a:txBody>
                  <a:tcPr marL="93002" marR="93002" marT="41434" marB="41434"/>
                </a:tc>
                <a:extLst>
                  <a:ext uri="{0D108BD9-81ED-4DB2-BD59-A6C34878D82A}">
                    <a16:rowId xmlns:a16="http://schemas.microsoft.com/office/drawing/2014/main" val="955761627"/>
                  </a:ext>
                </a:extLst>
              </a:tr>
              <a:tr h="354873">
                <a:tc>
                  <a:txBody>
                    <a:bodyPr/>
                    <a:lstStyle/>
                    <a:p>
                      <a:endParaRPr lang="en-IN" sz="1800"/>
                    </a:p>
                  </a:txBody>
                  <a:tcPr marL="93002" marR="93002" marT="41434" marB="41434"/>
                </a:tc>
                <a:extLst>
                  <a:ext uri="{0D108BD9-81ED-4DB2-BD59-A6C34878D82A}">
                    <a16:rowId xmlns:a16="http://schemas.microsoft.com/office/drawing/2014/main" val="229309131"/>
                  </a:ext>
                </a:extLst>
              </a:tr>
              <a:tr h="354873">
                <a:tc>
                  <a:txBody>
                    <a:bodyPr/>
                    <a:lstStyle/>
                    <a:p>
                      <a:endParaRPr lang="en-IN" sz="1800"/>
                    </a:p>
                  </a:txBody>
                  <a:tcPr marL="93002" marR="93002" marT="41434" marB="41434"/>
                </a:tc>
                <a:extLst>
                  <a:ext uri="{0D108BD9-81ED-4DB2-BD59-A6C34878D82A}">
                    <a16:rowId xmlns:a16="http://schemas.microsoft.com/office/drawing/2014/main" val="4063394932"/>
                  </a:ext>
                </a:extLst>
              </a:tr>
              <a:tr h="354873">
                <a:tc>
                  <a:txBody>
                    <a:bodyPr/>
                    <a:lstStyle/>
                    <a:p>
                      <a:endParaRPr lang="en-IN" sz="1800" dirty="0"/>
                    </a:p>
                  </a:txBody>
                  <a:tcPr marL="93002" marR="93002" marT="41434" marB="41434"/>
                </a:tc>
                <a:extLst>
                  <a:ext uri="{0D108BD9-81ED-4DB2-BD59-A6C34878D82A}">
                    <a16:rowId xmlns:a16="http://schemas.microsoft.com/office/drawing/2014/main" val="224388613"/>
                  </a:ext>
                </a:extLst>
              </a:tr>
              <a:tr h="354873">
                <a:tc>
                  <a:txBody>
                    <a:bodyPr/>
                    <a:lstStyle/>
                    <a:p>
                      <a:endParaRPr lang="en-IN" sz="1800" dirty="0"/>
                    </a:p>
                  </a:txBody>
                  <a:tcPr marL="93002" marR="93002" marT="41434" marB="41434"/>
                </a:tc>
                <a:extLst>
                  <a:ext uri="{0D108BD9-81ED-4DB2-BD59-A6C34878D82A}">
                    <a16:rowId xmlns:a16="http://schemas.microsoft.com/office/drawing/2014/main" val="2465109398"/>
                  </a:ext>
                </a:extLst>
              </a:tr>
              <a:tr h="354873">
                <a:tc>
                  <a:txBody>
                    <a:bodyPr/>
                    <a:lstStyle/>
                    <a:p>
                      <a:endParaRPr lang="en-IN" sz="1800"/>
                    </a:p>
                  </a:txBody>
                  <a:tcPr marL="93002" marR="93002" marT="41434" marB="41434"/>
                </a:tc>
                <a:extLst>
                  <a:ext uri="{0D108BD9-81ED-4DB2-BD59-A6C34878D82A}">
                    <a16:rowId xmlns:a16="http://schemas.microsoft.com/office/drawing/2014/main" val="1628755736"/>
                  </a:ext>
                </a:extLst>
              </a:tr>
              <a:tr h="354873">
                <a:tc>
                  <a:txBody>
                    <a:bodyPr/>
                    <a:lstStyle/>
                    <a:p>
                      <a:endParaRPr lang="en-IN" sz="1800" dirty="0"/>
                    </a:p>
                  </a:txBody>
                  <a:tcPr marL="93002" marR="93002" marT="41434" marB="41434"/>
                </a:tc>
                <a:extLst>
                  <a:ext uri="{0D108BD9-81ED-4DB2-BD59-A6C34878D82A}">
                    <a16:rowId xmlns:a16="http://schemas.microsoft.com/office/drawing/2014/main" val="3135197028"/>
                  </a:ext>
                </a:extLst>
              </a:tr>
            </a:tbl>
          </a:graphicData>
        </a:graphic>
      </p:graphicFrame>
      <p:sp>
        <p:nvSpPr>
          <p:cNvPr id="88" name="TextBox 87">
            <a:extLst>
              <a:ext uri="{FF2B5EF4-FFF2-40B4-BE49-F238E27FC236}">
                <a16:creationId xmlns:a16="http://schemas.microsoft.com/office/drawing/2014/main" id="{AFEC1162-B204-4DF0-993D-DECCA75E4AAD}"/>
              </a:ext>
            </a:extLst>
          </p:cNvPr>
          <p:cNvSpPr txBox="1"/>
          <p:nvPr/>
        </p:nvSpPr>
        <p:spPr>
          <a:xfrm>
            <a:off x="5427956" y="4429960"/>
            <a:ext cx="1901739" cy="369332"/>
          </a:xfrm>
          <a:prstGeom prst="rect">
            <a:avLst/>
          </a:prstGeom>
          <a:noFill/>
        </p:spPr>
        <p:txBody>
          <a:bodyPr wrap="none" rtlCol="0">
            <a:spAutoFit/>
          </a:bodyPr>
          <a:lstStyle/>
          <a:p>
            <a:r>
              <a:rPr lang="en-US" dirty="0"/>
              <a:t>Feature Extraction</a:t>
            </a:r>
            <a:endParaRPr lang="en-IN" dirty="0"/>
          </a:p>
        </p:txBody>
      </p:sp>
      <p:cxnSp>
        <p:nvCxnSpPr>
          <p:cNvPr id="89" name="Straight Arrow Connector 88">
            <a:extLst>
              <a:ext uri="{FF2B5EF4-FFF2-40B4-BE49-F238E27FC236}">
                <a16:creationId xmlns:a16="http://schemas.microsoft.com/office/drawing/2014/main" id="{B981CB29-9FAD-4E86-8304-182C2F4576E8}"/>
              </a:ext>
            </a:extLst>
          </p:cNvPr>
          <p:cNvCxnSpPr>
            <a:cxnSpLocks/>
            <a:stCxn id="84" idx="3"/>
            <a:endCxn id="87" idx="1"/>
          </p:cNvCxnSpPr>
          <p:nvPr/>
        </p:nvCxnSpPr>
        <p:spPr>
          <a:xfrm>
            <a:off x="7672731" y="3443985"/>
            <a:ext cx="387749" cy="870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C661220-9BA1-4CF8-BAA2-39FDBF8A6D13}"/>
              </a:ext>
            </a:extLst>
          </p:cNvPr>
          <p:cNvSpPr/>
          <p:nvPr/>
        </p:nvSpPr>
        <p:spPr>
          <a:xfrm>
            <a:off x="5192085" y="1625269"/>
            <a:ext cx="3588770" cy="3623136"/>
          </a:xfrm>
          <a:prstGeom prst="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027E86F2-E640-4BF0-8A1A-A058D9C339CF}"/>
              </a:ext>
            </a:extLst>
          </p:cNvPr>
          <p:cNvSpPr txBox="1"/>
          <p:nvPr/>
        </p:nvSpPr>
        <p:spPr>
          <a:xfrm rot="5400000">
            <a:off x="5320334" y="3296242"/>
            <a:ext cx="801373" cy="307777"/>
          </a:xfrm>
          <a:prstGeom prst="rect">
            <a:avLst/>
          </a:prstGeom>
          <a:noFill/>
        </p:spPr>
        <p:txBody>
          <a:bodyPr wrap="none" rtlCol="0">
            <a:spAutoFit/>
          </a:bodyPr>
          <a:lstStyle/>
          <a:p>
            <a:r>
              <a:rPr lang="en-US" sz="1400" dirty="0">
                <a:solidFill>
                  <a:schemeClr val="accent4">
                    <a:lumMod val="40000"/>
                    <a:lumOff val="60000"/>
                  </a:schemeClr>
                </a:solidFill>
              </a:rPr>
              <a:t>Alex Net</a:t>
            </a:r>
            <a:endParaRPr lang="en-IN" sz="1400" dirty="0">
              <a:solidFill>
                <a:schemeClr val="accent4">
                  <a:lumMod val="40000"/>
                  <a:lumOff val="60000"/>
                </a:schemeClr>
              </a:solidFill>
            </a:endParaRPr>
          </a:p>
        </p:txBody>
      </p:sp>
      <p:sp>
        <p:nvSpPr>
          <p:cNvPr id="94" name="TextBox 93">
            <a:extLst>
              <a:ext uri="{FF2B5EF4-FFF2-40B4-BE49-F238E27FC236}">
                <a16:creationId xmlns:a16="http://schemas.microsoft.com/office/drawing/2014/main" id="{7320A782-F82A-4838-B318-FF5A1E6C17D6}"/>
              </a:ext>
            </a:extLst>
          </p:cNvPr>
          <p:cNvSpPr txBox="1"/>
          <p:nvPr/>
        </p:nvSpPr>
        <p:spPr>
          <a:xfrm>
            <a:off x="5192085" y="4924057"/>
            <a:ext cx="3588770" cy="307777"/>
          </a:xfrm>
          <a:prstGeom prst="rect">
            <a:avLst/>
          </a:prstGeom>
          <a:noFill/>
        </p:spPr>
        <p:txBody>
          <a:bodyPr wrap="square" rtlCol="0">
            <a:spAutoFit/>
          </a:bodyPr>
          <a:lstStyle/>
          <a:p>
            <a:pPr algn="ctr"/>
            <a:r>
              <a:rPr lang="en-US" sz="1400" dirty="0"/>
              <a:t>Pre Trained on</a:t>
            </a:r>
            <a:r>
              <a:rPr lang="en-US" sz="1400" dirty="0">
                <a:solidFill>
                  <a:schemeClr val="accent5">
                    <a:lumMod val="60000"/>
                    <a:lumOff val="40000"/>
                  </a:schemeClr>
                </a:solidFill>
              </a:rPr>
              <a:t> </a:t>
            </a:r>
            <a:r>
              <a:rPr lang="en-US" sz="1400" dirty="0">
                <a:solidFill>
                  <a:schemeClr val="accent6">
                    <a:lumMod val="60000"/>
                    <a:lumOff val="40000"/>
                  </a:schemeClr>
                </a:solidFill>
              </a:rPr>
              <a:t>ImageNet</a:t>
            </a:r>
            <a:endParaRPr lang="en-IN" sz="1400" dirty="0">
              <a:solidFill>
                <a:schemeClr val="accent6">
                  <a:lumMod val="60000"/>
                  <a:lumOff val="40000"/>
                </a:schemeClr>
              </a:solidFill>
            </a:endParaRPr>
          </a:p>
        </p:txBody>
      </p:sp>
      <p:sp>
        <p:nvSpPr>
          <p:cNvPr id="95" name="TextBox 94">
            <a:extLst>
              <a:ext uri="{FF2B5EF4-FFF2-40B4-BE49-F238E27FC236}">
                <a16:creationId xmlns:a16="http://schemas.microsoft.com/office/drawing/2014/main" id="{C7BA40EE-DB34-487E-A52D-C73FA4B05E4C}"/>
              </a:ext>
            </a:extLst>
          </p:cNvPr>
          <p:cNvSpPr txBox="1"/>
          <p:nvPr/>
        </p:nvSpPr>
        <p:spPr>
          <a:xfrm>
            <a:off x="5192085" y="1284999"/>
            <a:ext cx="3588771" cy="338554"/>
          </a:xfrm>
          <a:prstGeom prst="rect">
            <a:avLst/>
          </a:prstGeom>
          <a:noFill/>
        </p:spPr>
        <p:txBody>
          <a:bodyPr wrap="square">
            <a:spAutoFit/>
          </a:bodyPr>
          <a:lstStyle/>
          <a:p>
            <a:pPr algn="ctr"/>
            <a:r>
              <a:rPr lang="en-US" sz="1600" dirty="0">
                <a:solidFill>
                  <a:schemeClr val="accent5">
                    <a:lumMod val="60000"/>
                    <a:lumOff val="40000"/>
                  </a:schemeClr>
                </a:solidFill>
              </a:rPr>
              <a:t>Classification and Localization Model </a:t>
            </a:r>
            <a:endParaRPr lang="en-IN" sz="1600" dirty="0"/>
          </a:p>
        </p:txBody>
      </p:sp>
      <p:cxnSp>
        <p:nvCxnSpPr>
          <p:cNvPr id="97" name="Straight Arrow Connector 96">
            <a:extLst>
              <a:ext uri="{FF2B5EF4-FFF2-40B4-BE49-F238E27FC236}">
                <a16:creationId xmlns:a16="http://schemas.microsoft.com/office/drawing/2014/main" id="{C710F552-33A9-466D-B2A4-EB03F545A967}"/>
              </a:ext>
            </a:extLst>
          </p:cNvPr>
          <p:cNvCxnSpPr>
            <a:cxnSpLocks/>
          </p:cNvCxnSpPr>
          <p:nvPr/>
        </p:nvCxnSpPr>
        <p:spPr>
          <a:xfrm>
            <a:off x="4584068" y="3468968"/>
            <a:ext cx="457937" cy="0"/>
          </a:xfrm>
          <a:prstGeom prst="straightConnector1">
            <a:avLst/>
          </a:prstGeom>
          <a:ln>
            <a:solidFill>
              <a:schemeClr val="accent4">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081AA16C-BCD2-4C64-A932-191ADDD4DD7F}"/>
              </a:ext>
            </a:extLst>
          </p:cNvPr>
          <p:cNvPicPr>
            <a:picLocks noChangeAspect="1"/>
          </p:cNvPicPr>
          <p:nvPr/>
        </p:nvPicPr>
        <p:blipFill rotWithShape="1">
          <a:blip r:embed="rId3"/>
          <a:srcRect l="3468" t="2704" r="6106" b="7412"/>
          <a:stretch/>
        </p:blipFill>
        <p:spPr>
          <a:xfrm>
            <a:off x="6747901" y="3038873"/>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99" name="Picture 98">
            <a:extLst>
              <a:ext uri="{FF2B5EF4-FFF2-40B4-BE49-F238E27FC236}">
                <a16:creationId xmlns:a16="http://schemas.microsoft.com/office/drawing/2014/main" id="{589391B8-51ED-4021-8978-B55B0B2D8E3F}"/>
              </a:ext>
            </a:extLst>
          </p:cNvPr>
          <p:cNvPicPr>
            <a:picLocks noChangeAspect="1"/>
          </p:cNvPicPr>
          <p:nvPr/>
        </p:nvPicPr>
        <p:blipFill rotWithShape="1">
          <a:blip r:embed="rId4"/>
          <a:srcRect t="3013"/>
          <a:stretch/>
        </p:blipFill>
        <p:spPr>
          <a:xfrm>
            <a:off x="6838824" y="3129131"/>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108" name="Picture 107">
            <a:extLst>
              <a:ext uri="{FF2B5EF4-FFF2-40B4-BE49-F238E27FC236}">
                <a16:creationId xmlns:a16="http://schemas.microsoft.com/office/drawing/2014/main" id="{456D7C13-1734-4F71-A50C-CF177716DA4B}"/>
              </a:ext>
            </a:extLst>
          </p:cNvPr>
          <p:cNvPicPr>
            <a:picLocks noChangeAspect="1"/>
          </p:cNvPicPr>
          <p:nvPr/>
        </p:nvPicPr>
        <p:blipFill>
          <a:blip r:embed="rId5"/>
          <a:stretch>
            <a:fillRect/>
          </a:stretch>
        </p:blipFill>
        <p:spPr>
          <a:xfrm>
            <a:off x="6931598" y="3219389"/>
            <a:ext cx="390342" cy="379190"/>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111" name="Picture 110">
            <a:extLst>
              <a:ext uri="{FF2B5EF4-FFF2-40B4-BE49-F238E27FC236}">
                <a16:creationId xmlns:a16="http://schemas.microsoft.com/office/drawing/2014/main" id="{7A4FC1C1-B56F-44E5-94D5-ACFDEE9E03E9}"/>
              </a:ext>
            </a:extLst>
          </p:cNvPr>
          <p:cNvPicPr>
            <a:picLocks noChangeAspect="1"/>
          </p:cNvPicPr>
          <p:nvPr/>
        </p:nvPicPr>
        <p:blipFill rotWithShape="1">
          <a:blip r:embed="rId4"/>
          <a:srcRect t="3013"/>
          <a:stretch/>
        </p:blipFill>
        <p:spPr>
          <a:xfrm>
            <a:off x="7129378" y="3443822"/>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112" name="Picture 111">
            <a:extLst>
              <a:ext uri="{FF2B5EF4-FFF2-40B4-BE49-F238E27FC236}">
                <a16:creationId xmlns:a16="http://schemas.microsoft.com/office/drawing/2014/main" id="{0AE92791-6F8A-4302-A851-1AFDF17A1B23}"/>
              </a:ext>
            </a:extLst>
          </p:cNvPr>
          <p:cNvPicPr>
            <a:picLocks noChangeAspect="1"/>
          </p:cNvPicPr>
          <p:nvPr/>
        </p:nvPicPr>
        <p:blipFill rotWithShape="1">
          <a:blip r:embed="rId3"/>
          <a:srcRect l="3468" t="2704" r="6106" b="7412"/>
          <a:stretch/>
        </p:blipFill>
        <p:spPr>
          <a:xfrm>
            <a:off x="7237296" y="3541127"/>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cxnSp>
        <p:nvCxnSpPr>
          <p:cNvPr id="113" name="Straight Connector 112">
            <a:extLst>
              <a:ext uri="{FF2B5EF4-FFF2-40B4-BE49-F238E27FC236}">
                <a16:creationId xmlns:a16="http://schemas.microsoft.com/office/drawing/2014/main" id="{07648B9C-FF27-4686-A30A-CCD8FCC54444}"/>
              </a:ext>
            </a:extLst>
          </p:cNvPr>
          <p:cNvCxnSpPr>
            <a:cxnSpLocks/>
          </p:cNvCxnSpPr>
          <p:nvPr/>
        </p:nvCxnSpPr>
        <p:spPr>
          <a:xfrm>
            <a:off x="7012101" y="3660211"/>
            <a:ext cx="119881" cy="80555"/>
          </a:xfrm>
          <a:prstGeom prst="line">
            <a:avLst/>
          </a:prstGeom>
          <a:ln w="127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6DD3BC6-0AF2-498A-8397-F15F36111FEB}"/>
              </a:ext>
            </a:extLst>
          </p:cNvPr>
          <p:cNvCxnSpPr>
            <a:cxnSpLocks/>
          </p:cNvCxnSpPr>
          <p:nvPr/>
        </p:nvCxnSpPr>
        <p:spPr>
          <a:xfrm>
            <a:off x="6468487" y="3452686"/>
            <a:ext cx="23996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188EB4-2369-4066-97A7-75230327C7EB}"/>
              </a:ext>
            </a:extLst>
          </p:cNvPr>
          <p:cNvSpPr txBox="1"/>
          <p:nvPr/>
        </p:nvSpPr>
        <p:spPr>
          <a:xfrm>
            <a:off x="3900292" y="5916881"/>
            <a:ext cx="833198" cy="461665"/>
          </a:xfrm>
          <a:prstGeom prst="rect">
            <a:avLst/>
          </a:prstGeom>
          <a:noFill/>
        </p:spPr>
        <p:txBody>
          <a:bodyPr wrap="square">
            <a:spAutoFit/>
          </a:bodyPr>
          <a:lstStyle/>
          <a:p>
            <a:pPr algn="ctr"/>
            <a:r>
              <a:rPr lang="en-US" sz="1200" dirty="0"/>
              <a:t>Cropped</a:t>
            </a:r>
          </a:p>
          <a:p>
            <a:pPr algn="ctr"/>
            <a:r>
              <a:rPr lang="en-US" sz="1200" dirty="0"/>
              <a:t>Regions</a:t>
            </a:r>
            <a:endParaRPr lang="en-IN" sz="1200" baseline="-25000" dirty="0"/>
          </a:p>
        </p:txBody>
      </p:sp>
      <p:sp>
        <p:nvSpPr>
          <p:cNvPr id="2" name="TextBox 1">
            <a:extLst>
              <a:ext uri="{FF2B5EF4-FFF2-40B4-BE49-F238E27FC236}">
                <a16:creationId xmlns:a16="http://schemas.microsoft.com/office/drawing/2014/main" id="{C483F2F3-DF55-455B-8BB0-67F31E68F010}"/>
              </a:ext>
            </a:extLst>
          </p:cNvPr>
          <p:cNvSpPr txBox="1"/>
          <p:nvPr/>
        </p:nvSpPr>
        <p:spPr>
          <a:xfrm>
            <a:off x="6122182" y="2484003"/>
            <a:ext cx="886346" cy="276999"/>
          </a:xfrm>
          <a:prstGeom prst="rect">
            <a:avLst/>
          </a:prstGeom>
          <a:noFill/>
        </p:spPr>
        <p:txBody>
          <a:bodyPr wrap="square">
            <a:spAutoFit/>
          </a:bodyPr>
          <a:lstStyle/>
          <a:p>
            <a:pPr algn="ctr"/>
            <a:r>
              <a:rPr lang="en-US" sz="1200" dirty="0"/>
              <a:t>C + 1 Class</a:t>
            </a:r>
            <a:endParaRPr lang="en-IN" sz="1200" dirty="0"/>
          </a:p>
        </p:txBody>
      </p:sp>
      <p:pic>
        <p:nvPicPr>
          <p:cNvPr id="3" name="Picture 2">
            <a:extLst>
              <a:ext uri="{FF2B5EF4-FFF2-40B4-BE49-F238E27FC236}">
                <a16:creationId xmlns:a16="http://schemas.microsoft.com/office/drawing/2014/main" id="{DE42104F-01A7-4807-BB01-0036BC60BE22}"/>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90012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8"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500"/>
                                        <p:tgtEl>
                                          <p:spTgt spid="43"/>
                                        </p:tgtEl>
                                      </p:cBhvr>
                                    </p:animEffect>
                                  </p:childTnLst>
                                </p:cTn>
                              </p:par>
                              <p:par>
                                <p:cTn id="22" presetID="22" presetClass="entr" presetSubtype="8"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par>
                                <p:cTn id="25" presetID="22" presetClass="entr" presetSubtype="8"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par>
                                <p:cTn id="28" presetID="22" presetClass="entr" presetSubtype="8"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500"/>
                                        <p:tgtEl>
                                          <p:spTgt spid="46"/>
                                        </p:tgtEl>
                                      </p:cBhvr>
                                    </p:animEffect>
                                  </p:childTnLst>
                                </p:cTn>
                              </p:par>
                              <p:par>
                                <p:cTn id="31" presetID="22" presetClass="entr" presetSubtype="8"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500"/>
                                        <p:tgtEl>
                                          <p:spTgt spid="47"/>
                                        </p:tgtEl>
                                      </p:cBhvr>
                                    </p:animEffect>
                                  </p:childTnLst>
                                </p:cTn>
                              </p:par>
                              <p:par>
                                <p:cTn id="34" presetID="22" presetClass="entr" presetSubtype="8"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left)">
                                      <p:cBhvr>
                                        <p:cTn id="36" dur="500"/>
                                        <p:tgtEl>
                                          <p:spTgt spid="56"/>
                                        </p:tgtEl>
                                      </p:cBhvr>
                                    </p:animEffect>
                                  </p:childTnLst>
                                </p:cTn>
                              </p:par>
                              <p:par>
                                <p:cTn id="37" presetID="22" presetClass="entr" presetSubtype="8"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par>
                                <p:cTn id="40" presetID="22" presetClass="entr" presetSubtype="8"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par>
                                <p:cTn id="43" presetID="22" presetClass="entr" presetSubtype="8"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left)">
                                      <p:cBhvr>
                                        <p:cTn id="48" dur="500"/>
                                        <p:tgtEl>
                                          <p:spTgt spid="60"/>
                                        </p:tgtEl>
                                      </p:cBhvr>
                                    </p:animEffect>
                                  </p:childTnLst>
                                </p:cTn>
                              </p:par>
                              <p:par>
                                <p:cTn id="49" presetID="22" presetClass="entr" presetSubtype="8"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22" presetClass="entr" presetSubtype="8"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left)">
                                      <p:cBhvr>
                                        <p:cTn id="54" dur="500"/>
                                        <p:tgtEl>
                                          <p:spTgt spid="62"/>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left)">
                                      <p:cBhvr>
                                        <p:cTn id="63" dur="500"/>
                                        <p:tgtEl>
                                          <p:spTgt spid="9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cBhvr>
                                        <p:cTn id="71" dur="500" fill="hold"/>
                                        <p:tgtEl>
                                          <p:spTgt spid="84"/>
                                        </p:tgtEl>
                                        <p:attrNameLst>
                                          <p:attrName>ppt_w</p:attrName>
                                        </p:attrNameLst>
                                      </p:cBhvr>
                                      <p:tavLst>
                                        <p:tav tm="0">
                                          <p:val>
                                            <p:fltVal val="0"/>
                                          </p:val>
                                        </p:tav>
                                        <p:tav tm="100000">
                                          <p:val>
                                            <p:strVal val="#ppt_w"/>
                                          </p:val>
                                        </p:tav>
                                      </p:tavLst>
                                    </p:anim>
                                    <p:anim calcmode="lin" valueType="num">
                                      <p:cBhvr>
                                        <p:cTn id="72" dur="500" fill="hold"/>
                                        <p:tgtEl>
                                          <p:spTgt spid="84"/>
                                        </p:tgtEl>
                                        <p:attrNameLst>
                                          <p:attrName>ppt_h</p:attrName>
                                        </p:attrNameLst>
                                      </p:cBhvr>
                                      <p:tavLst>
                                        <p:tav tm="0">
                                          <p:val>
                                            <p:fltVal val="0"/>
                                          </p:val>
                                        </p:tav>
                                        <p:tav tm="100000">
                                          <p:val>
                                            <p:strVal val="#ppt_h"/>
                                          </p:val>
                                        </p:tav>
                                      </p:tavLst>
                                    </p:anim>
                                    <p:animEffect transition="in" filter="fade">
                                      <p:cBhvr>
                                        <p:cTn id="73" dur="500"/>
                                        <p:tgtEl>
                                          <p:spTgt spid="84"/>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anim calcmode="lin" valueType="num">
                                      <p:cBhvr>
                                        <p:cTn id="76" dur="500" fill="hold"/>
                                        <p:tgtEl>
                                          <p:spTgt spid="86"/>
                                        </p:tgtEl>
                                        <p:attrNameLst>
                                          <p:attrName>ppt_w</p:attrName>
                                        </p:attrNameLst>
                                      </p:cBhvr>
                                      <p:tavLst>
                                        <p:tav tm="0">
                                          <p:val>
                                            <p:fltVal val="0"/>
                                          </p:val>
                                        </p:tav>
                                        <p:tav tm="100000">
                                          <p:val>
                                            <p:strVal val="#ppt_w"/>
                                          </p:val>
                                        </p:tav>
                                      </p:tavLst>
                                    </p:anim>
                                    <p:anim calcmode="lin" valueType="num">
                                      <p:cBhvr>
                                        <p:cTn id="77" dur="500" fill="hold"/>
                                        <p:tgtEl>
                                          <p:spTgt spid="86"/>
                                        </p:tgtEl>
                                        <p:attrNameLst>
                                          <p:attrName>ppt_h</p:attrName>
                                        </p:attrNameLst>
                                      </p:cBhvr>
                                      <p:tavLst>
                                        <p:tav tm="0">
                                          <p:val>
                                            <p:fltVal val="0"/>
                                          </p:val>
                                        </p:tav>
                                        <p:tav tm="100000">
                                          <p:val>
                                            <p:strVal val="#ppt_h"/>
                                          </p:val>
                                        </p:tav>
                                      </p:tavLst>
                                    </p:anim>
                                    <p:animEffect transition="in" filter="fade">
                                      <p:cBhvr>
                                        <p:cTn id="78" dur="500"/>
                                        <p:tgtEl>
                                          <p:spTgt spid="86"/>
                                        </p:tgtEl>
                                      </p:cBhvr>
                                    </p:animEffect>
                                  </p:childTnLst>
                                </p:cTn>
                              </p:par>
                              <p:par>
                                <p:cTn id="79" presetID="53" presetClass="entr" presetSubtype="16"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 calcmode="lin" valueType="num">
                                      <p:cBhvr>
                                        <p:cTn id="81" dur="500" fill="hold"/>
                                        <p:tgtEl>
                                          <p:spTgt spid="87"/>
                                        </p:tgtEl>
                                        <p:attrNameLst>
                                          <p:attrName>ppt_w</p:attrName>
                                        </p:attrNameLst>
                                      </p:cBhvr>
                                      <p:tavLst>
                                        <p:tav tm="0">
                                          <p:val>
                                            <p:fltVal val="0"/>
                                          </p:val>
                                        </p:tav>
                                        <p:tav tm="100000">
                                          <p:val>
                                            <p:strVal val="#ppt_w"/>
                                          </p:val>
                                        </p:tav>
                                      </p:tavLst>
                                    </p:anim>
                                    <p:anim calcmode="lin" valueType="num">
                                      <p:cBhvr>
                                        <p:cTn id="82" dur="500" fill="hold"/>
                                        <p:tgtEl>
                                          <p:spTgt spid="87"/>
                                        </p:tgtEl>
                                        <p:attrNameLst>
                                          <p:attrName>ppt_h</p:attrName>
                                        </p:attrNameLst>
                                      </p:cBhvr>
                                      <p:tavLst>
                                        <p:tav tm="0">
                                          <p:val>
                                            <p:fltVal val="0"/>
                                          </p:val>
                                        </p:tav>
                                        <p:tav tm="100000">
                                          <p:val>
                                            <p:strVal val="#ppt_h"/>
                                          </p:val>
                                        </p:tav>
                                      </p:tavLst>
                                    </p:anim>
                                    <p:animEffect transition="in" filter="fade">
                                      <p:cBhvr>
                                        <p:cTn id="83" dur="500"/>
                                        <p:tgtEl>
                                          <p:spTgt spid="8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88"/>
                                        </p:tgtEl>
                                        <p:attrNameLst>
                                          <p:attrName>style.visibility</p:attrName>
                                        </p:attrNameLst>
                                      </p:cBhvr>
                                      <p:to>
                                        <p:strVal val="visible"/>
                                      </p:to>
                                    </p:set>
                                    <p:anim calcmode="lin" valueType="num">
                                      <p:cBhvr>
                                        <p:cTn id="86" dur="500" fill="hold"/>
                                        <p:tgtEl>
                                          <p:spTgt spid="88"/>
                                        </p:tgtEl>
                                        <p:attrNameLst>
                                          <p:attrName>ppt_w</p:attrName>
                                        </p:attrNameLst>
                                      </p:cBhvr>
                                      <p:tavLst>
                                        <p:tav tm="0">
                                          <p:val>
                                            <p:fltVal val="0"/>
                                          </p:val>
                                        </p:tav>
                                        <p:tav tm="100000">
                                          <p:val>
                                            <p:strVal val="#ppt_w"/>
                                          </p:val>
                                        </p:tav>
                                      </p:tavLst>
                                    </p:anim>
                                    <p:anim calcmode="lin" valueType="num">
                                      <p:cBhvr>
                                        <p:cTn id="87" dur="500" fill="hold"/>
                                        <p:tgtEl>
                                          <p:spTgt spid="88"/>
                                        </p:tgtEl>
                                        <p:attrNameLst>
                                          <p:attrName>ppt_h</p:attrName>
                                        </p:attrNameLst>
                                      </p:cBhvr>
                                      <p:tavLst>
                                        <p:tav tm="0">
                                          <p:val>
                                            <p:fltVal val="0"/>
                                          </p:val>
                                        </p:tav>
                                        <p:tav tm="100000">
                                          <p:val>
                                            <p:strVal val="#ppt_h"/>
                                          </p:val>
                                        </p:tav>
                                      </p:tavLst>
                                    </p:anim>
                                    <p:animEffect transition="in" filter="fade">
                                      <p:cBhvr>
                                        <p:cTn id="88" dur="500"/>
                                        <p:tgtEl>
                                          <p:spTgt spid="88"/>
                                        </p:tgtEl>
                                      </p:cBhvr>
                                    </p:animEffect>
                                  </p:childTnLst>
                                </p:cTn>
                              </p:par>
                              <p:par>
                                <p:cTn id="89" presetID="53" presetClass="entr" presetSubtype="16" fill="hold" nodeType="withEffect">
                                  <p:stCondLst>
                                    <p:cond delay="0"/>
                                  </p:stCondLst>
                                  <p:childTnLst>
                                    <p:set>
                                      <p:cBhvr>
                                        <p:cTn id="90" dur="1" fill="hold">
                                          <p:stCondLst>
                                            <p:cond delay="0"/>
                                          </p:stCondLst>
                                        </p:cTn>
                                        <p:tgtEl>
                                          <p:spTgt spid="89"/>
                                        </p:tgtEl>
                                        <p:attrNameLst>
                                          <p:attrName>style.visibility</p:attrName>
                                        </p:attrNameLst>
                                      </p:cBhvr>
                                      <p:to>
                                        <p:strVal val="visible"/>
                                      </p:to>
                                    </p:set>
                                    <p:anim calcmode="lin" valueType="num">
                                      <p:cBhvr>
                                        <p:cTn id="91" dur="500" fill="hold"/>
                                        <p:tgtEl>
                                          <p:spTgt spid="89"/>
                                        </p:tgtEl>
                                        <p:attrNameLst>
                                          <p:attrName>ppt_w</p:attrName>
                                        </p:attrNameLst>
                                      </p:cBhvr>
                                      <p:tavLst>
                                        <p:tav tm="0">
                                          <p:val>
                                            <p:fltVal val="0"/>
                                          </p:val>
                                        </p:tav>
                                        <p:tav tm="100000">
                                          <p:val>
                                            <p:strVal val="#ppt_w"/>
                                          </p:val>
                                        </p:tav>
                                      </p:tavLst>
                                    </p:anim>
                                    <p:anim calcmode="lin" valueType="num">
                                      <p:cBhvr>
                                        <p:cTn id="92" dur="500" fill="hold"/>
                                        <p:tgtEl>
                                          <p:spTgt spid="89"/>
                                        </p:tgtEl>
                                        <p:attrNameLst>
                                          <p:attrName>ppt_h</p:attrName>
                                        </p:attrNameLst>
                                      </p:cBhvr>
                                      <p:tavLst>
                                        <p:tav tm="0">
                                          <p:val>
                                            <p:fltVal val="0"/>
                                          </p:val>
                                        </p:tav>
                                        <p:tav tm="100000">
                                          <p:val>
                                            <p:strVal val="#ppt_h"/>
                                          </p:val>
                                        </p:tav>
                                      </p:tavLst>
                                    </p:anim>
                                    <p:animEffect transition="in" filter="fade">
                                      <p:cBhvr>
                                        <p:cTn id="93" dur="500"/>
                                        <p:tgtEl>
                                          <p:spTgt spid="89"/>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90"/>
                                        </p:tgtEl>
                                        <p:attrNameLst>
                                          <p:attrName>style.visibility</p:attrName>
                                        </p:attrNameLst>
                                      </p:cBhvr>
                                      <p:to>
                                        <p:strVal val="visible"/>
                                      </p:to>
                                    </p:set>
                                    <p:anim calcmode="lin" valueType="num">
                                      <p:cBhvr>
                                        <p:cTn id="96" dur="500" fill="hold"/>
                                        <p:tgtEl>
                                          <p:spTgt spid="90"/>
                                        </p:tgtEl>
                                        <p:attrNameLst>
                                          <p:attrName>ppt_w</p:attrName>
                                        </p:attrNameLst>
                                      </p:cBhvr>
                                      <p:tavLst>
                                        <p:tav tm="0">
                                          <p:val>
                                            <p:fltVal val="0"/>
                                          </p:val>
                                        </p:tav>
                                        <p:tav tm="100000">
                                          <p:val>
                                            <p:strVal val="#ppt_w"/>
                                          </p:val>
                                        </p:tav>
                                      </p:tavLst>
                                    </p:anim>
                                    <p:anim calcmode="lin" valueType="num">
                                      <p:cBhvr>
                                        <p:cTn id="97" dur="500" fill="hold"/>
                                        <p:tgtEl>
                                          <p:spTgt spid="90"/>
                                        </p:tgtEl>
                                        <p:attrNameLst>
                                          <p:attrName>ppt_h</p:attrName>
                                        </p:attrNameLst>
                                      </p:cBhvr>
                                      <p:tavLst>
                                        <p:tav tm="0">
                                          <p:val>
                                            <p:fltVal val="0"/>
                                          </p:val>
                                        </p:tav>
                                        <p:tav tm="100000">
                                          <p:val>
                                            <p:strVal val="#ppt_h"/>
                                          </p:val>
                                        </p:tav>
                                      </p:tavLst>
                                    </p:anim>
                                    <p:animEffect transition="in" filter="fade">
                                      <p:cBhvr>
                                        <p:cTn id="98" dur="500"/>
                                        <p:tgtEl>
                                          <p:spTgt spid="90"/>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91"/>
                                        </p:tgtEl>
                                        <p:attrNameLst>
                                          <p:attrName>style.visibility</p:attrName>
                                        </p:attrNameLst>
                                      </p:cBhvr>
                                      <p:to>
                                        <p:strVal val="visible"/>
                                      </p:to>
                                    </p:set>
                                    <p:anim calcmode="lin" valueType="num">
                                      <p:cBhvr>
                                        <p:cTn id="101" dur="500" fill="hold"/>
                                        <p:tgtEl>
                                          <p:spTgt spid="91"/>
                                        </p:tgtEl>
                                        <p:attrNameLst>
                                          <p:attrName>ppt_w</p:attrName>
                                        </p:attrNameLst>
                                      </p:cBhvr>
                                      <p:tavLst>
                                        <p:tav tm="0">
                                          <p:val>
                                            <p:fltVal val="0"/>
                                          </p:val>
                                        </p:tav>
                                        <p:tav tm="100000">
                                          <p:val>
                                            <p:strVal val="#ppt_w"/>
                                          </p:val>
                                        </p:tav>
                                      </p:tavLst>
                                    </p:anim>
                                    <p:anim calcmode="lin" valueType="num">
                                      <p:cBhvr>
                                        <p:cTn id="102" dur="500" fill="hold"/>
                                        <p:tgtEl>
                                          <p:spTgt spid="91"/>
                                        </p:tgtEl>
                                        <p:attrNameLst>
                                          <p:attrName>ppt_h</p:attrName>
                                        </p:attrNameLst>
                                      </p:cBhvr>
                                      <p:tavLst>
                                        <p:tav tm="0">
                                          <p:val>
                                            <p:fltVal val="0"/>
                                          </p:val>
                                        </p:tav>
                                        <p:tav tm="100000">
                                          <p:val>
                                            <p:strVal val="#ppt_h"/>
                                          </p:val>
                                        </p:tav>
                                      </p:tavLst>
                                    </p:anim>
                                    <p:animEffect transition="in" filter="fade">
                                      <p:cBhvr>
                                        <p:cTn id="103" dur="500"/>
                                        <p:tgtEl>
                                          <p:spTgt spid="91"/>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94"/>
                                        </p:tgtEl>
                                        <p:attrNameLst>
                                          <p:attrName>style.visibility</p:attrName>
                                        </p:attrNameLst>
                                      </p:cBhvr>
                                      <p:to>
                                        <p:strVal val="visible"/>
                                      </p:to>
                                    </p:set>
                                    <p:anim calcmode="lin" valueType="num">
                                      <p:cBhvr>
                                        <p:cTn id="106" dur="500" fill="hold"/>
                                        <p:tgtEl>
                                          <p:spTgt spid="94"/>
                                        </p:tgtEl>
                                        <p:attrNameLst>
                                          <p:attrName>ppt_w</p:attrName>
                                        </p:attrNameLst>
                                      </p:cBhvr>
                                      <p:tavLst>
                                        <p:tav tm="0">
                                          <p:val>
                                            <p:fltVal val="0"/>
                                          </p:val>
                                        </p:tav>
                                        <p:tav tm="100000">
                                          <p:val>
                                            <p:strVal val="#ppt_w"/>
                                          </p:val>
                                        </p:tav>
                                      </p:tavLst>
                                    </p:anim>
                                    <p:anim calcmode="lin" valueType="num">
                                      <p:cBhvr>
                                        <p:cTn id="107" dur="500" fill="hold"/>
                                        <p:tgtEl>
                                          <p:spTgt spid="94"/>
                                        </p:tgtEl>
                                        <p:attrNameLst>
                                          <p:attrName>ppt_h</p:attrName>
                                        </p:attrNameLst>
                                      </p:cBhvr>
                                      <p:tavLst>
                                        <p:tav tm="0">
                                          <p:val>
                                            <p:fltVal val="0"/>
                                          </p:val>
                                        </p:tav>
                                        <p:tav tm="100000">
                                          <p:val>
                                            <p:strVal val="#ppt_h"/>
                                          </p:val>
                                        </p:tav>
                                      </p:tavLst>
                                    </p:anim>
                                    <p:animEffect transition="in" filter="fade">
                                      <p:cBhvr>
                                        <p:cTn id="108" dur="500"/>
                                        <p:tgtEl>
                                          <p:spTgt spid="94"/>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95"/>
                                        </p:tgtEl>
                                        <p:attrNameLst>
                                          <p:attrName>style.visibility</p:attrName>
                                        </p:attrNameLst>
                                      </p:cBhvr>
                                      <p:to>
                                        <p:strVal val="visible"/>
                                      </p:to>
                                    </p:set>
                                    <p:anim calcmode="lin" valueType="num">
                                      <p:cBhvr>
                                        <p:cTn id="111" dur="500" fill="hold"/>
                                        <p:tgtEl>
                                          <p:spTgt spid="95"/>
                                        </p:tgtEl>
                                        <p:attrNameLst>
                                          <p:attrName>ppt_w</p:attrName>
                                        </p:attrNameLst>
                                      </p:cBhvr>
                                      <p:tavLst>
                                        <p:tav tm="0">
                                          <p:val>
                                            <p:fltVal val="0"/>
                                          </p:val>
                                        </p:tav>
                                        <p:tav tm="100000">
                                          <p:val>
                                            <p:strVal val="#ppt_w"/>
                                          </p:val>
                                        </p:tav>
                                      </p:tavLst>
                                    </p:anim>
                                    <p:anim calcmode="lin" valueType="num">
                                      <p:cBhvr>
                                        <p:cTn id="112" dur="500" fill="hold"/>
                                        <p:tgtEl>
                                          <p:spTgt spid="95"/>
                                        </p:tgtEl>
                                        <p:attrNameLst>
                                          <p:attrName>ppt_h</p:attrName>
                                        </p:attrNameLst>
                                      </p:cBhvr>
                                      <p:tavLst>
                                        <p:tav tm="0">
                                          <p:val>
                                            <p:fltVal val="0"/>
                                          </p:val>
                                        </p:tav>
                                        <p:tav tm="100000">
                                          <p:val>
                                            <p:strVal val="#ppt_h"/>
                                          </p:val>
                                        </p:tav>
                                      </p:tavLst>
                                    </p:anim>
                                    <p:animEffect transition="in" filter="fade">
                                      <p:cBhvr>
                                        <p:cTn id="113" dur="500"/>
                                        <p:tgtEl>
                                          <p:spTgt spid="95"/>
                                        </p:tgtEl>
                                      </p:cBhvr>
                                    </p:animEffect>
                                  </p:childTnLst>
                                </p:cTn>
                              </p:par>
                              <p:par>
                                <p:cTn id="114" presetID="53" presetClass="entr" presetSubtype="16" fill="hold" nodeType="withEffect">
                                  <p:stCondLst>
                                    <p:cond delay="0"/>
                                  </p:stCondLst>
                                  <p:childTnLst>
                                    <p:set>
                                      <p:cBhvr>
                                        <p:cTn id="115" dur="1" fill="hold">
                                          <p:stCondLst>
                                            <p:cond delay="0"/>
                                          </p:stCondLst>
                                        </p:cTn>
                                        <p:tgtEl>
                                          <p:spTgt spid="98"/>
                                        </p:tgtEl>
                                        <p:attrNameLst>
                                          <p:attrName>style.visibility</p:attrName>
                                        </p:attrNameLst>
                                      </p:cBhvr>
                                      <p:to>
                                        <p:strVal val="visible"/>
                                      </p:to>
                                    </p:set>
                                    <p:anim calcmode="lin" valueType="num">
                                      <p:cBhvr>
                                        <p:cTn id="116" dur="500" fill="hold"/>
                                        <p:tgtEl>
                                          <p:spTgt spid="98"/>
                                        </p:tgtEl>
                                        <p:attrNameLst>
                                          <p:attrName>ppt_w</p:attrName>
                                        </p:attrNameLst>
                                      </p:cBhvr>
                                      <p:tavLst>
                                        <p:tav tm="0">
                                          <p:val>
                                            <p:fltVal val="0"/>
                                          </p:val>
                                        </p:tav>
                                        <p:tav tm="100000">
                                          <p:val>
                                            <p:strVal val="#ppt_w"/>
                                          </p:val>
                                        </p:tav>
                                      </p:tavLst>
                                    </p:anim>
                                    <p:anim calcmode="lin" valueType="num">
                                      <p:cBhvr>
                                        <p:cTn id="117" dur="500" fill="hold"/>
                                        <p:tgtEl>
                                          <p:spTgt spid="98"/>
                                        </p:tgtEl>
                                        <p:attrNameLst>
                                          <p:attrName>ppt_h</p:attrName>
                                        </p:attrNameLst>
                                      </p:cBhvr>
                                      <p:tavLst>
                                        <p:tav tm="0">
                                          <p:val>
                                            <p:fltVal val="0"/>
                                          </p:val>
                                        </p:tav>
                                        <p:tav tm="100000">
                                          <p:val>
                                            <p:strVal val="#ppt_h"/>
                                          </p:val>
                                        </p:tav>
                                      </p:tavLst>
                                    </p:anim>
                                    <p:animEffect transition="in" filter="fade">
                                      <p:cBhvr>
                                        <p:cTn id="118" dur="500"/>
                                        <p:tgtEl>
                                          <p:spTgt spid="98"/>
                                        </p:tgtEl>
                                      </p:cBhvr>
                                    </p:animEffect>
                                  </p:childTnLst>
                                </p:cTn>
                              </p:par>
                              <p:par>
                                <p:cTn id="119" presetID="53" presetClass="entr" presetSubtype="16" fill="hold" nodeType="withEffect">
                                  <p:stCondLst>
                                    <p:cond delay="0"/>
                                  </p:stCondLst>
                                  <p:childTnLst>
                                    <p:set>
                                      <p:cBhvr>
                                        <p:cTn id="120" dur="1" fill="hold">
                                          <p:stCondLst>
                                            <p:cond delay="0"/>
                                          </p:stCondLst>
                                        </p:cTn>
                                        <p:tgtEl>
                                          <p:spTgt spid="99"/>
                                        </p:tgtEl>
                                        <p:attrNameLst>
                                          <p:attrName>style.visibility</p:attrName>
                                        </p:attrNameLst>
                                      </p:cBhvr>
                                      <p:to>
                                        <p:strVal val="visible"/>
                                      </p:to>
                                    </p:set>
                                    <p:anim calcmode="lin" valueType="num">
                                      <p:cBhvr>
                                        <p:cTn id="121" dur="500" fill="hold"/>
                                        <p:tgtEl>
                                          <p:spTgt spid="99"/>
                                        </p:tgtEl>
                                        <p:attrNameLst>
                                          <p:attrName>ppt_w</p:attrName>
                                        </p:attrNameLst>
                                      </p:cBhvr>
                                      <p:tavLst>
                                        <p:tav tm="0">
                                          <p:val>
                                            <p:fltVal val="0"/>
                                          </p:val>
                                        </p:tav>
                                        <p:tav tm="100000">
                                          <p:val>
                                            <p:strVal val="#ppt_w"/>
                                          </p:val>
                                        </p:tav>
                                      </p:tavLst>
                                    </p:anim>
                                    <p:anim calcmode="lin" valueType="num">
                                      <p:cBhvr>
                                        <p:cTn id="122" dur="500" fill="hold"/>
                                        <p:tgtEl>
                                          <p:spTgt spid="99"/>
                                        </p:tgtEl>
                                        <p:attrNameLst>
                                          <p:attrName>ppt_h</p:attrName>
                                        </p:attrNameLst>
                                      </p:cBhvr>
                                      <p:tavLst>
                                        <p:tav tm="0">
                                          <p:val>
                                            <p:fltVal val="0"/>
                                          </p:val>
                                        </p:tav>
                                        <p:tav tm="100000">
                                          <p:val>
                                            <p:strVal val="#ppt_h"/>
                                          </p:val>
                                        </p:tav>
                                      </p:tavLst>
                                    </p:anim>
                                    <p:animEffect transition="in" filter="fade">
                                      <p:cBhvr>
                                        <p:cTn id="123" dur="500"/>
                                        <p:tgtEl>
                                          <p:spTgt spid="99"/>
                                        </p:tgtEl>
                                      </p:cBhvr>
                                    </p:animEffect>
                                  </p:childTnLst>
                                </p:cTn>
                              </p:par>
                              <p:par>
                                <p:cTn id="124" presetID="53" presetClass="entr" presetSubtype="16" fill="hold" nodeType="withEffect">
                                  <p:stCondLst>
                                    <p:cond delay="0"/>
                                  </p:stCondLst>
                                  <p:childTnLst>
                                    <p:set>
                                      <p:cBhvr>
                                        <p:cTn id="125" dur="1" fill="hold">
                                          <p:stCondLst>
                                            <p:cond delay="0"/>
                                          </p:stCondLst>
                                        </p:cTn>
                                        <p:tgtEl>
                                          <p:spTgt spid="108"/>
                                        </p:tgtEl>
                                        <p:attrNameLst>
                                          <p:attrName>style.visibility</p:attrName>
                                        </p:attrNameLst>
                                      </p:cBhvr>
                                      <p:to>
                                        <p:strVal val="visible"/>
                                      </p:to>
                                    </p:set>
                                    <p:anim calcmode="lin" valueType="num">
                                      <p:cBhvr>
                                        <p:cTn id="126" dur="500" fill="hold"/>
                                        <p:tgtEl>
                                          <p:spTgt spid="108"/>
                                        </p:tgtEl>
                                        <p:attrNameLst>
                                          <p:attrName>ppt_w</p:attrName>
                                        </p:attrNameLst>
                                      </p:cBhvr>
                                      <p:tavLst>
                                        <p:tav tm="0">
                                          <p:val>
                                            <p:fltVal val="0"/>
                                          </p:val>
                                        </p:tav>
                                        <p:tav tm="100000">
                                          <p:val>
                                            <p:strVal val="#ppt_w"/>
                                          </p:val>
                                        </p:tav>
                                      </p:tavLst>
                                    </p:anim>
                                    <p:anim calcmode="lin" valueType="num">
                                      <p:cBhvr>
                                        <p:cTn id="127" dur="500" fill="hold"/>
                                        <p:tgtEl>
                                          <p:spTgt spid="108"/>
                                        </p:tgtEl>
                                        <p:attrNameLst>
                                          <p:attrName>ppt_h</p:attrName>
                                        </p:attrNameLst>
                                      </p:cBhvr>
                                      <p:tavLst>
                                        <p:tav tm="0">
                                          <p:val>
                                            <p:fltVal val="0"/>
                                          </p:val>
                                        </p:tav>
                                        <p:tav tm="100000">
                                          <p:val>
                                            <p:strVal val="#ppt_h"/>
                                          </p:val>
                                        </p:tav>
                                      </p:tavLst>
                                    </p:anim>
                                    <p:animEffect transition="in" filter="fade">
                                      <p:cBhvr>
                                        <p:cTn id="128" dur="500"/>
                                        <p:tgtEl>
                                          <p:spTgt spid="108"/>
                                        </p:tgtEl>
                                      </p:cBhvr>
                                    </p:animEffect>
                                  </p:childTnLst>
                                </p:cTn>
                              </p:par>
                              <p:par>
                                <p:cTn id="129" presetID="53" presetClass="entr" presetSubtype="16" fill="hold" nodeType="withEffect">
                                  <p:stCondLst>
                                    <p:cond delay="0"/>
                                  </p:stCondLst>
                                  <p:childTnLst>
                                    <p:set>
                                      <p:cBhvr>
                                        <p:cTn id="130" dur="1" fill="hold">
                                          <p:stCondLst>
                                            <p:cond delay="0"/>
                                          </p:stCondLst>
                                        </p:cTn>
                                        <p:tgtEl>
                                          <p:spTgt spid="111"/>
                                        </p:tgtEl>
                                        <p:attrNameLst>
                                          <p:attrName>style.visibility</p:attrName>
                                        </p:attrNameLst>
                                      </p:cBhvr>
                                      <p:to>
                                        <p:strVal val="visible"/>
                                      </p:to>
                                    </p:set>
                                    <p:anim calcmode="lin" valueType="num">
                                      <p:cBhvr>
                                        <p:cTn id="131" dur="500" fill="hold"/>
                                        <p:tgtEl>
                                          <p:spTgt spid="111"/>
                                        </p:tgtEl>
                                        <p:attrNameLst>
                                          <p:attrName>ppt_w</p:attrName>
                                        </p:attrNameLst>
                                      </p:cBhvr>
                                      <p:tavLst>
                                        <p:tav tm="0">
                                          <p:val>
                                            <p:fltVal val="0"/>
                                          </p:val>
                                        </p:tav>
                                        <p:tav tm="100000">
                                          <p:val>
                                            <p:strVal val="#ppt_w"/>
                                          </p:val>
                                        </p:tav>
                                      </p:tavLst>
                                    </p:anim>
                                    <p:anim calcmode="lin" valueType="num">
                                      <p:cBhvr>
                                        <p:cTn id="132" dur="500" fill="hold"/>
                                        <p:tgtEl>
                                          <p:spTgt spid="111"/>
                                        </p:tgtEl>
                                        <p:attrNameLst>
                                          <p:attrName>ppt_h</p:attrName>
                                        </p:attrNameLst>
                                      </p:cBhvr>
                                      <p:tavLst>
                                        <p:tav tm="0">
                                          <p:val>
                                            <p:fltVal val="0"/>
                                          </p:val>
                                        </p:tav>
                                        <p:tav tm="100000">
                                          <p:val>
                                            <p:strVal val="#ppt_h"/>
                                          </p:val>
                                        </p:tav>
                                      </p:tavLst>
                                    </p:anim>
                                    <p:animEffect transition="in" filter="fade">
                                      <p:cBhvr>
                                        <p:cTn id="133" dur="500"/>
                                        <p:tgtEl>
                                          <p:spTgt spid="111"/>
                                        </p:tgtEl>
                                      </p:cBhvr>
                                    </p:animEffect>
                                  </p:childTnLst>
                                </p:cTn>
                              </p:par>
                              <p:par>
                                <p:cTn id="134" presetID="53" presetClass="entr" presetSubtype="16" fill="hold" nodeType="withEffect">
                                  <p:stCondLst>
                                    <p:cond delay="0"/>
                                  </p:stCondLst>
                                  <p:childTnLst>
                                    <p:set>
                                      <p:cBhvr>
                                        <p:cTn id="135" dur="1" fill="hold">
                                          <p:stCondLst>
                                            <p:cond delay="0"/>
                                          </p:stCondLst>
                                        </p:cTn>
                                        <p:tgtEl>
                                          <p:spTgt spid="112"/>
                                        </p:tgtEl>
                                        <p:attrNameLst>
                                          <p:attrName>style.visibility</p:attrName>
                                        </p:attrNameLst>
                                      </p:cBhvr>
                                      <p:to>
                                        <p:strVal val="visible"/>
                                      </p:to>
                                    </p:set>
                                    <p:anim calcmode="lin" valueType="num">
                                      <p:cBhvr>
                                        <p:cTn id="136" dur="500" fill="hold"/>
                                        <p:tgtEl>
                                          <p:spTgt spid="112"/>
                                        </p:tgtEl>
                                        <p:attrNameLst>
                                          <p:attrName>ppt_w</p:attrName>
                                        </p:attrNameLst>
                                      </p:cBhvr>
                                      <p:tavLst>
                                        <p:tav tm="0">
                                          <p:val>
                                            <p:fltVal val="0"/>
                                          </p:val>
                                        </p:tav>
                                        <p:tav tm="100000">
                                          <p:val>
                                            <p:strVal val="#ppt_w"/>
                                          </p:val>
                                        </p:tav>
                                      </p:tavLst>
                                    </p:anim>
                                    <p:anim calcmode="lin" valueType="num">
                                      <p:cBhvr>
                                        <p:cTn id="137" dur="500" fill="hold"/>
                                        <p:tgtEl>
                                          <p:spTgt spid="112"/>
                                        </p:tgtEl>
                                        <p:attrNameLst>
                                          <p:attrName>ppt_h</p:attrName>
                                        </p:attrNameLst>
                                      </p:cBhvr>
                                      <p:tavLst>
                                        <p:tav tm="0">
                                          <p:val>
                                            <p:fltVal val="0"/>
                                          </p:val>
                                        </p:tav>
                                        <p:tav tm="100000">
                                          <p:val>
                                            <p:strVal val="#ppt_h"/>
                                          </p:val>
                                        </p:tav>
                                      </p:tavLst>
                                    </p:anim>
                                    <p:animEffect transition="in" filter="fade">
                                      <p:cBhvr>
                                        <p:cTn id="138" dur="500"/>
                                        <p:tgtEl>
                                          <p:spTgt spid="112"/>
                                        </p:tgtEl>
                                      </p:cBhvr>
                                    </p:animEffect>
                                  </p:childTnLst>
                                </p:cTn>
                              </p:par>
                              <p:par>
                                <p:cTn id="139" presetID="53" presetClass="entr" presetSubtype="16" fill="hold" nodeType="withEffect">
                                  <p:stCondLst>
                                    <p:cond delay="0"/>
                                  </p:stCondLst>
                                  <p:childTnLst>
                                    <p:set>
                                      <p:cBhvr>
                                        <p:cTn id="140" dur="1" fill="hold">
                                          <p:stCondLst>
                                            <p:cond delay="0"/>
                                          </p:stCondLst>
                                        </p:cTn>
                                        <p:tgtEl>
                                          <p:spTgt spid="113"/>
                                        </p:tgtEl>
                                        <p:attrNameLst>
                                          <p:attrName>style.visibility</p:attrName>
                                        </p:attrNameLst>
                                      </p:cBhvr>
                                      <p:to>
                                        <p:strVal val="visible"/>
                                      </p:to>
                                    </p:set>
                                    <p:anim calcmode="lin" valueType="num">
                                      <p:cBhvr>
                                        <p:cTn id="141" dur="500" fill="hold"/>
                                        <p:tgtEl>
                                          <p:spTgt spid="113"/>
                                        </p:tgtEl>
                                        <p:attrNameLst>
                                          <p:attrName>ppt_w</p:attrName>
                                        </p:attrNameLst>
                                      </p:cBhvr>
                                      <p:tavLst>
                                        <p:tav tm="0">
                                          <p:val>
                                            <p:fltVal val="0"/>
                                          </p:val>
                                        </p:tav>
                                        <p:tav tm="100000">
                                          <p:val>
                                            <p:strVal val="#ppt_w"/>
                                          </p:val>
                                        </p:tav>
                                      </p:tavLst>
                                    </p:anim>
                                    <p:anim calcmode="lin" valueType="num">
                                      <p:cBhvr>
                                        <p:cTn id="142" dur="500" fill="hold"/>
                                        <p:tgtEl>
                                          <p:spTgt spid="113"/>
                                        </p:tgtEl>
                                        <p:attrNameLst>
                                          <p:attrName>ppt_h</p:attrName>
                                        </p:attrNameLst>
                                      </p:cBhvr>
                                      <p:tavLst>
                                        <p:tav tm="0">
                                          <p:val>
                                            <p:fltVal val="0"/>
                                          </p:val>
                                        </p:tav>
                                        <p:tav tm="100000">
                                          <p:val>
                                            <p:strVal val="#ppt_h"/>
                                          </p:val>
                                        </p:tav>
                                      </p:tavLst>
                                    </p:anim>
                                    <p:animEffect transition="in" filter="fade">
                                      <p:cBhvr>
                                        <p:cTn id="143" dur="500"/>
                                        <p:tgtEl>
                                          <p:spTgt spid="113"/>
                                        </p:tgtEl>
                                      </p:cBhvr>
                                    </p:animEffect>
                                  </p:childTnLst>
                                </p:cTn>
                              </p:par>
                              <p:par>
                                <p:cTn id="144" presetID="53" presetClass="entr" presetSubtype="16" fill="hold" nodeType="withEffect">
                                  <p:stCondLst>
                                    <p:cond delay="0"/>
                                  </p:stCondLst>
                                  <p:childTnLst>
                                    <p:set>
                                      <p:cBhvr>
                                        <p:cTn id="145" dur="1" fill="hold">
                                          <p:stCondLst>
                                            <p:cond delay="0"/>
                                          </p:stCondLst>
                                        </p:cTn>
                                        <p:tgtEl>
                                          <p:spTgt spid="115"/>
                                        </p:tgtEl>
                                        <p:attrNameLst>
                                          <p:attrName>style.visibility</p:attrName>
                                        </p:attrNameLst>
                                      </p:cBhvr>
                                      <p:to>
                                        <p:strVal val="visible"/>
                                      </p:to>
                                    </p:set>
                                    <p:anim calcmode="lin" valueType="num">
                                      <p:cBhvr>
                                        <p:cTn id="146" dur="500" fill="hold"/>
                                        <p:tgtEl>
                                          <p:spTgt spid="115"/>
                                        </p:tgtEl>
                                        <p:attrNameLst>
                                          <p:attrName>ppt_w</p:attrName>
                                        </p:attrNameLst>
                                      </p:cBhvr>
                                      <p:tavLst>
                                        <p:tav tm="0">
                                          <p:val>
                                            <p:fltVal val="0"/>
                                          </p:val>
                                        </p:tav>
                                        <p:tav tm="100000">
                                          <p:val>
                                            <p:strVal val="#ppt_w"/>
                                          </p:val>
                                        </p:tav>
                                      </p:tavLst>
                                    </p:anim>
                                    <p:anim calcmode="lin" valueType="num">
                                      <p:cBhvr>
                                        <p:cTn id="147" dur="500" fill="hold"/>
                                        <p:tgtEl>
                                          <p:spTgt spid="115"/>
                                        </p:tgtEl>
                                        <p:attrNameLst>
                                          <p:attrName>ppt_h</p:attrName>
                                        </p:attrNameLst>
                                      </p:cBhvr>
                                      <p:tavLst>
                                        <p:tav tm="0">
                                          <p:val>
                                            <p:fltVal val="0"/>
                                          </p:val>
                                        </p:tav>
                                        <p:tav tm="100000">
                                          <p:val>
                                            <p:strVal val="#ppt_h"/>
                                          </p:val>
                                        </p:tav>
                                      </p:tavLst>
                                    </p:anim>
                                    <p:animEffect transition="in" filter="fade">
                                      <p:cBhvr>
                                        <p:cTn id="148" dur="500"/>
                                        <p:tgtEl>
                                          <p:spTgt spid="115"/>
                                        </p:tgtEl>
                                      </p:cBhvr>
                                    </p:animEffect>
                                  </p:childTnLst>
                                </p:cTn>
                              </p:par>
                              <p:par>
                                <p:cTn id="149" presetID="53" presetClass="entr" presetSubtype="16" fill="hold" grpId="0" nodeType="withEffect">
                                  <p:stCondLst>
                                    <p:cond delay="0"/>
                                  </p:stCondLst>
                                  <p:childTnLst>
                                    <p:set>
                                      <p:cBhvr>
                                        <p:cTn id="150" dur="1" fill="hold">
                                          <p:stCondLst>
                                            <p:cond delay="0"/>
                                          </p:stCondLst>
                                        </p:cTn>
                                        <p:tgtEl>
                                          <p:spTgt spid="2"/>
                                        </p:tgtEl>
                                        <p:attrNameLst>
                                          <p:attrName>style.visibility</p:attrName>
                                        </p:attrNameLst>
                                      </p:cBhvr>
                                      <p:to>
                                        <p:strVal val="visible"/>
                                      </p:to>
                                    </p:set>
                                    <p:anim calcmode="lin" valueType="num">
                                      <p:cBhvr>
                                        <p:cTn id="151" dur="500" fill="hold"/>
                                        <p:tgtEl>
                                          <p:spTgt spid="2"/>
                                        </p:tgtEl>
                                        <p:attrNameLst>
                                          <p:attrName>ppt_w</p:attrName>
                                        </p:attrNameLst>
                                      </p:cBhvr>
                                      <p:tavLst>
                                        <p:tav tm="0">
                                          <p:val>
                                            <p:fltVal val="0"/>
                                          </p:val>
                                        </p:tav>
                                        <p:tav tm="100000">
                                          <p:val>
                                            <p:strVal val="#ppt_w"/>
                                          </p:val>
                                        </p:tav>
                                      </p:tavLst>
                                    </p:anim>
                                    <p:anim calcmode="lin" valueType="num">
                                      <p:cBhvr>
                                        <p:cTn id="152" dur="500" fill="hold"/>
                                        <p:tgtEl>
                                          <p:spTgt spid="2"/>
                                        </p:tgtEl>
                                        <p:attrNameLst>
                                          <p:attrName>ppt_h</p:attrName>
                                        </p:attrNameLst>
                                      </p:cBhvr>
                                      <p:tavLst>
                                        <p:tav tm="0">
                                          <p:val>
                                            <p:fltVal val="0"/>
                                          </p:val>
                                        </p:tav>
                                        <p:tav tm="100000">
                                          <p:val>
                                            <p:strVal val="#ppt_h"/>
                                          </p:val>
                                        </p:tav>
                                      </p:tavLst>
                                    </p:anim>
                                    <p:animEffect transition="in" filter="fade">
                                      <p:cBhvr>
                                        <p:cTn id="153" dur="500"/>
                                        <p:tgtEl>
                                          <p:spTgt spid="2"/>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nodeType="clickEffect">
                                  <p:stCondLst>
                                    <p:cond delay="0"/>
                                  </p:stCondLst>
                                  <p:childTnLst>
                                    <p:set>
                                      <p:cBhvr>
                                        <p:cTn id="157" dur="1" fill="hold">
                                          <p:stCondLst>
                                            <p:cond delay="0"/>
                                          </p:stCondLst>
                                        </p:cTn>
                                        <p:tgtEl>
                                          <p:spTgt spid="107"/>
                                        </p:tgtEl>
                                        <p:attrNameLst>
                                          <p:attrName>style.visibility</p:attrName>
                                        </p:attrNameLst>
                                      </p:cBhvr>
                                      <p:to>
                                        <p:strVal val="visible"/>
                                      </p:to>
                                    </p:set>
                                    <p:animEffect transition="in" filter="wipe(left)">
                                      <p:cBhvr>
                                        <p:cTn id="158" dur="500"/>
                                        <p:tgtEl>
                                          <p:spTgt spid="107"/>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wipe(left)">
                                      <p:cBhvr>
                                        <p:cTn id="161" dur="500"/>
                                        <p:tgtEl>
                                          <p:spTgt spid="110"/>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118"/>
                                        </p:tgtEl>
                                        <p:attrNameLst>
                                          <p:attrName>style.visibility</p:attrName>
                                        </p:attrNameLst>
                                      </p:cBhvr>
                                      <p:to>
                                        <p:strVal val="visible"/>
                                      </p:to>
                                    </p:set>
                                    <p:animEffect transition="in" filter="wipe(left)">
                                      <p:cBhvr>
                                        <p:cTn id="164" dur="500"/>
                                        <p:tgtEl>
                                          <p:spTgt spid="118"/>
                                        </p:tgtEl>
                                      </p:cBhvr>
                                    </p:animEffect>
                                  </p:childTnLst>
                                </p:cTn>
                              </p:par>
                              <p:par>
                                <p:cTn id="165" presetID="22" presetClass="entr" presetSubtype="8" fill="hold" grpId="0" nodeType="withEffect">
                                  <p:stCondLst>
                                    <p:cond delay="0"/>
                                  </p:stCondLst>
                                  <p:childTnLst>
                                    <p:set>
                                      <p:cBhvr>
                                        <p:cTn id="166" dur="1" fill="hold">
                                          <p:stCondLst>
                                            <p:cond delay="0"/>
                                          </p:stCondLst>
                                        </p:cTn>
                                        <p:tgtEl>
                                          <p:spTgt spid="120"/>
                                        </p:tgtEl>
                                        <p:attrNameLst>
                                          <p:attrName>style.visibility</p:attrName>
                                        </p:attrNameLst>
                                      </p:cBhvr>
                                      <p:to>
                                        <p:strVal val="visible"/>
                                      </p:to>
                                    </p:set>
                                    <p:animEffect transition="in" filter="wipe(left)">
                                      <p:cBhvr>
                                        <p:cTn id="167" dur="500"/>
                                        <p:tgtEl>
                                          <p:spTgt spid="120"/>
                                        </p:tgtEl>
                                      </p:cBhvr>
                                    </p:animEffect>
                                  </p:childTnLst>
                                </p:cTn>
                              </p:par>
                              <p:par>
                                <p:cTn id="168" presetID="22" presetClass="entr" presetSubtype="8" fill="hold" nodeType="withEffect">
                                  <p:stCondLst>
                                    <p:cond delay="0"/>
                                  </p:stCondLst>
                                  <p:childTnLst>
                                    <p:set>
                                      <p:cBhvr>
                                        <p:cTn id="169" dur="1" fill="hold">
                                          <p:stCondLst>
                                            <p:cond delay="0"/>
                                          </p:stCondLst>
                                        </p:cTn>
                                        <p:tgtEl>
                                          <p:spTgt spid="121"/>
                                        </p:tgtEl>
                                        <p:attrNameLst>
                                          <p:attrName>style.visibility</p:attrName>
                                        </p:attrNameLst>
                                      </p:cBhvr>
                                      <p:to>
                                        <p:strVal val="visible"/>
                                      </p:to>
                                    </p:set>
                                    <p:animEffect transition="in" filter="wipe(left)">
                                      <p:cBhvr>
                                        <p:cTn id="170" dur="500"/>
                                        <p:tgtEl>
                                          <p:spTgt spid="121"/>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85"/>
                                        </p:tgtEl>
                                        <p:attrNameLst>
                                          <p:attrName>style.visibility</p:attrName>
                                        </p:attrNameLst>
                                      </p:cBhvr>
                                      <p:to>
                                        <p:strVal val="visible"/>
                                      </p:to>
                                    </p:set>
                                    <p:animEffect transition="in" filter="wipe(left)">
                                      <p:cBhvr>
                                        <p:cTn id="175" dur="500"/>
                                        <p:tgtEl>
                                          <p:spTgt spid="85"/>
                                        </p:tgtEl>
                                      </p:cBhvr>
                                    </p:animEffect>
                                  </p:childTnLst>
                                </p:cTn>
                              </p:par>
                              <p:par>
                                <p:cTn id="176" presetID="22" presetClass="entr" presetSubtype="8" fill="hold" grpId="0" nodeType="withEffect">
                                  <p:stCondLst>
                                    <p:cond delay="0"/>
                                  </p:stCondLst>
                                  <p:childTnLst>
                                    <p:set>
                                      <p:cBhvr>
                                        <p:cTn id="177" dur="1" fill="hold">
                                          <p:stCondLst>
                                            <p:cond delay="0"/>
                                          </p:stCondLst>
                                        </p:cTn>
                                        <p:tgtEl>
                                          <p:spTgt spid="109"/>
                                        </p:tgtEl>
                                        <p:attrNameLst>
                                          <p:attrName>style.visibility</p:attrName>
                                        </p:attrNameLst>
                                      </p:cBhvr>
                                      <p:to>
                                        <p:strVal val="visible"/>
                                      </p:to>
                                    </p:set>
                                    <p:animEffect transition="in" filter="wipe(left)">
                                      <p:cBhvr>
                                        <p:cTn id="178" dur="500"/>
                                        <p:tgtEl>
                                          <p:spTgt spid="109"/>
                                        </p:tgtEl>
                                      </p:cBhvr>
                                    </p:animEffect>
                                  </p:childTnLst>
                                </p:cTn>
                              </p:par>
                              <p:par>
                                <p:cTn id="179" presetID="22" presetClass="entr" presetSubtype="8" fill="hold" grpId="0" nodeType="with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wipe(left)">
                                      <p:cBhvr>
                                        <p:cTn id="181" dur="500"/>
                                        <p:tgtEl>
                                          <p:spTgt spid="114"/>
                                        </p:tgtEl>
                                      </p:cBhvr>
                                    </p:animEffect>
                                  </p:childTnLst>
                                </p:cTn>
                              </p:par>
                              <p:par>
                                <p:cTn id="182" presetID="22" presetClass="entr" presetSubtype="8" fill="hold" grpId="0" nodeType="withEffect">
                                  <p:stCondLst>
                                    <p:cond delay="0"/>
                                  </p:stCondLst>
                                  <p:childTnLst>
                                    <p:set>
                                      <p:cBhvr>
                                        <p:cTn id="183" dur="1" fill="hold">
                                          <p:stCondLst>
                                            <p:cond delay="0"/>
                                          </p:stCondLst>
                                        </p:cTn>
                                        <p:tgtEl>
                                          <p:spTgt spid="116"/>
                                        </p:tgtEl>
                                        <p:attrNameLst>
                                          <p:attrName>style.visibility</p:attrName>
                                        </p:attrNameLst>
                                      </p:cBhvr>
                                      <p:to>
                                        <p:strVal val="visible"/>
                                      </p:to>
                                    </p:set>
                                    <p:animEffect transition="in" filter="wipe(left)">
                                      <p:cBhvr>
                                        <p:cTn id="184" dur="500"/>
                                        <p:tgtEl>
                                          <p:spTgt spid="116"/>
                                        </p:tgtEl>
                                      </p:cBhvr>
                                    </p:animEffect>
                                  </p:childTnLst>
                                </p:cTn>
                              </p:par>
                              <p:par>
                                <p:cTn id="185" presetID="22" presetClass="entr" presetSubtype="8" fill="hold" nodeType="withEffect">
                                  <p:stCondLst>
                                    <p:cond delay="0"/>
                                  </p:stCondLst>
                                  <p:childTnLst>
                                    <p:set>
                                      <p:cBhvr>
                                        <p:cTn id="186" dur="1" fill="hold">
                                          <p:stCondLst>
                                            <p:cond delay="0"/>
                                          </p:stCondLst>
                                        </p:cTn>
                                        <p:tgtEl>
                                          <p:spTgt spid="127"/>
                                        </p:tgtEl>
                                        <p:attrNameLst>
                                          <p:attrName>style.visibility</p:attrName>
                                        </p:attrNameLst>
                                      </p:cBhvr>
                                      <p:to>
                                        <p:strVal val="visible"/>
                                      </p:to>
                                    </p:set>
                                    <p:animEffect transition="in" filter="wipe(left)">
                                      <p:cBhvr>
                                        <p:cTn id="18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4" grpId="0" animBg="1"/>
      <p:bldP spid="116" grpId="0" animBg="1"/>
      <p:bldP spid="118" grpId="0" animBg="1"/>
      <p:bldP spid="120" grpId="0" animBg="1"/>
      <p:bldP spid="40" grpId="0" animBg="1"/>
      <p:bldP spid="41" grpId="0" animBg="1"/>
      <p:bldP spid="67" grpId="0"/>
      <p:bldP spid="10" grpId="0"/>
      <p:bldP spid="12" grpId="0"/>
      <p:bldP spid="84" grpId="0" animBg="1"/>
      <p:bldP spid="86" grpId="0" animBg="1"/>
      <p:bldP spid="88" grpId="0"/>
      <p:bldP spid="90" grpId="0" animBg="1"/>
      <p:bldP spid="91" grpId="0"/>
      <p:bldP spid="94" grpId="0"/>
      <p:bldP spid="95" grpId="0"/>
      <p:bldP spid="20"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27C62E-89AD-40C4-97E4-4DA419781445}"/>
              </a:ext>
            </a:extLst>
          </p:cNvPr>
          <p:cNvSpPr txBox="1"/>
          <p:nvPr/>
        </p:nvSpPr>
        <p:spPr>
          <a:xfrm>
            <a:off x="2563036" y="6636"/>
            <a:ext cx="7065973"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R</a:t>
            </a:r>
            <a:r>
              <a:rPr lang="en-US" sz="2400" dirty="0">
                <a:solidFill>
                  <a:schemeClr val="accent3">
                    <a:lumMod val="60000"/>
                    <a:lumOff val="40000"/>
                  </a:schemeClr>
                </a:solidFill>
              </a:rPr>
              <a:t>egion Proposal Based </a:t>
            </a:r>
            <a:r>
              <a:rPr lang="en-US" sz="2400" dirty="0">
                <a:solidFill>
                  <a:schemeClr val="accent5">
                    <a:lumMod val="75000"/>
                  </a:schemeClr>
                </a:solidFill>
              </a:rPr>
              <a:t>CNN</a:t>
            </a:r>
            <a:endParaRPr lang="en-IN" sz="2200" dirty="0">
              <a:solidFill>
                <a:schemeClr val="accent3">
                  <a:lumMod val="60000"/>
                  <a:lumOff val="40000"/>
                </a:schemeClr>
              </a:solidFill>
            </a:endParaRPr>
          </a:p>
        </p:txBody>
      </p:sp>
      <p:cxnSp>
        <p:nvCxnSpPr>
          <p:cNvPr id="85" name="Straight Arrow Connector 84">
            <a:extLst>
              <a:ext uri="{FF2B5EF4-FFF2-40B4-BE49-F238E27FC236}">
                <a16:creationId xmlns:a16="http://schemas.microsoft.com/office/drawing/2014/main" id="{57F00378-40F4-4718-84A4-A38295142A88}"/>
              </a:ext>
            </a:extLst>
          </p:cNvPr>
          <p:cNvCxnSpPr>
            <a:cxnSpLocks/>
            <a:endCxn id="114" idx="1"/>
          </p:cNvCxnSpPr>
          <p:nvPr/>
        </p:nvCxnSpPr>
        <p:spPr>
          <a:xfrm flipV="1">
            <a:off x="8403516" y="2227812"/>
            <a:ext cx="1030298" cy="1224874"/>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6B7A8981-7635-46D7-8A85-74197545D3E3}"/>
              </a:ext>
            </a:extLst>
          </p:cNvPr>
          <p:cNvCxnSpPr>
            <a:cxnSpLocks/>
            <a:stCxn id="120" idx="3"/>
            <a:endCxn id="110" idx="0"/>
          </p:cNvCxnSpPr>
          <p:nvPr/>
        </p:nvCxnSpPr>
        <p:spPr>
          <a:xfrm>
            <a:off x="9834618" y="4455003"/>
            <a:ext cx="1163828" cy="293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ED60879C-7EA3-4BB2-8D62-304B0CAFCD3E}"/>
              </a:ext>
            </a:extLst>
          </p:cNvPr>
          <p:cNvSpPr txBox="1"/>
          <p:nvPr/>
        </p:nvSpPr>
        <p:spPr>
          <a:xfrm>
            <a:off x="10295786" y="1662874"/>
            <a:ext cx="1405320" cy="369332"/>
          </a:xfrm>
          <a:prstGeom prst="rect">
            <a:avLst/>
          </a:prstGeom>
          <a:noFill/>
          <a:ln>
            <a:solidFill>
              <a:schemeClr val="accent1">
                <a:lumMod val="60000"/>
                <a:lumOff val="40000"/>
              </a:schemeClr>
            </a:solidFill>
          </a:ln>
        </p:spPr>
        <p:txBody>
          <a:bodyPr wrap="square" rtlCol="0">
            <a:spAutoFit/>
          </a:bodyPr>
          <a:lstStyle/>
          <a:p>
            <a:pPr algn="ctr"/>
            <a:r>
              <a:rPr lang="en-US" dirty="0">
                <a:solidFill>
                  <a:schemeClr val="accent1">
                    <a:lumMod val="60000"/>
                    <a:lumOff val="40000"/>
                  </a:schemeClr>
                </a:solidFill>
              </a:rPr>
              <a:t>Regression</a:t>
            </a:r>
            <a:endParaRPr lang="en-IN" dirty="0">
              <a:solidFill>
                <a:schemeClr val="accent1">
                  <a:lumMod val="60000"/>
                  <a:lumOff val="40000"/>
                </a:schemeClr>
              </a:solidFill>
            </a:endParaRPr>
          </a:p>
        </p:txBody>
      </p:sp>
      <p:sp>
        <p:nvSpPr>
          <p:cNvPr id="110" name="TextBox 109">
            <a:extLst>
              <a:ext uri="{FF2B5EF4-FFF2-40B4-BE49-F238E27FC236}">
                <a16:creationId xmlns:a16="http://schemas.microsoft.com/office/drawing/2014/main" id="{C622E749-BD49-4734-B8FE-3C053E7C660E}"/>
              </a:ext>
            </a:extLst>
          </p:cNvPr>
          <p:cNvSpPr txBox="1"/>
          <p:nvPr/>
        </p:nvSpPr>
        <p:spPr>
          <a:xfrm>
            <a:off x="10295786" y="4748869"/>
            <a:ext cx="1405320" cy="923330"/>
          </a:xfrm>
          <a:prstGeom prst="rect">
            <a:avLst/>
          </a:prstGeom>
          <a:noFill/>
          <a:ln>
            <a:solidFill>
              <a:schemeClr val="accent1">
                <a:lumMod val="60000"/>
                <a:lumOff val="40000"/>
              </a:schemeClr>
            </a:solidFill>
          </a:ln>
        </p:spPr>
        <p:txBody>
          <a:bodyPr wrap="square" rtlCol="0">
            <a:spAutoFit/>
          </a:bodyPr>
          <a:lstStyle/>
          <a:p>
            <a:pPr algn="ctr"/>
            <a:r>
              <a:rPr lang="en-US" dirty="0">
                <a:solidFill>
                  <a:schemeClr val="accent1">
                    <a:lumMod val="60000"/>
                    <a:lumOff val="40000"/>
                  </a:schemeClr>
                </a:solidFill>
              </a:rPr>
              <a:t>Classification</a:t>
            </a:r>
          </a:p>
          <a:p>
            <a:pPr algn="ctr"/>
            <a:r>
              <a:rPr lang="en-US" dirty="0">
                <a:solidFill>
                  <a:schemeClr val="accent1">
                    <a:lumMod val="60000"/>
                    <a:lumOff val="40000"/>
                  </a:schemeClr>
                </a:solidFill>
              </a:rPr>
              <a:t>Score Using </a:t>
            </a:r>
          </a:p>
          <a:p>
            <a:pPr algn="ctr"/>
            <a:r>
              <a:rPr lang="en-US" dirty="0">
                <a:solidFill>
                  <a:schemeClr val="accent1">
                    <a:lumMod val="75000"/>
                  </a:schemeClr>
                </a:solidFill>
              </a:rPr>
              <a:t>SOFTMAX</a:t>
            </a:r>
            <a:endParaRPr lang="en-IN" dirty="0">
              <a:solidFill>
                <a:schemeClr val="accent1">
                  <a:lumMod val="75000"/>
                </a:schemeClr>
              </a:solidFill>
            </a:endParaRPr>
          </a:p>
        </p:txBody>
      </p:sp>
      <p:sp>
        <p:nvSpPr>
          <p:cNvPr id="114" name="Rectangle 113">
            <a:extLst>
              <a:ext uri="{FF2B5EF4-FFF2-40B4-BE49-F238E27FC236}">
                <a16:creationId xmlns:a16="http://schemas.microsoft.com/office/drawing/2014/main" id="{4A66FF42-90C3-486F-A226-4984BAF8B4AA}"/>
              </a:ext>
            </a:extLst>
          </p:cNvPr>
          <p:cNvSpPr/>
          <p:nvPr/>
        </p:nvSpPr>
        <p:spPr>
          <a:xfrm>
            <a:off x="9433814" y="1600641"/>
            <a:ext cx="151330" cy="1254341"/>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116" name="Rectangle 115">
            <a:extLst>
              <a:ext uri="{FF2B5EF4-FFF2-40B4-BE49-F238E27FC236}">
                <a16:creationId xmlns:a16="http://schemas.microsoft.com/office/drawing/2014/main" id="{0792726A-0AF9-443A-868E-3004DEE67CE7}"/>
              </a:ext>
            </a:extLst>
          </p:cNvPr>
          <p:cNvSpPr/>
          <p:nvPr/>
        </p:nvSpPr>
        <p:spPr>
          <a:xfrm>
            <a:off x="9724735" y="1745586"/>
            <a:ext cx="151330" cy="970864"/>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sp>
        <p:nvSpPr>
          <p:cNvPr id="118" name="Rectangle 117">
            <a:extLst>
              <a:ext uri="{FF2B5EF4-FFF2-40B4-BE49-F238E27FC236}">
                <a16:creationId xmlns:a16="http://schemas.microsoft.com/office/drawing/2014/main" id="{5D5E77A5-C31E-4511-82D2-F34A7CF00810}"/>
              </a:ext>
            </a:extLst>
          </p:cNvPr>
          <p:cNvSpPr/>
          <p:nvPr/>
        </p:nvSpPr>
        <p:spPr>
          <a:xfrm>
            <a:off x="9392367" y="3824626"/>
            <a:ext cx="151330" cy="1254341"/>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120" name="Rectangle 119">
            <a:extLst>
              <a:ext uri="{FF2B5EF4-FFF2-40B4-BE49-F238E27FC236}">
                <a16:creationId xmlns:a16="http://schemas.microsoft.com/office/drawing/2014/main" id="{9F5C9581-27A3-4AED-AD8D-82923073368D}"/>
              </a:ext>
            </a:extLst>
          </p:cNvPr>
          <p:cNvSpPr/>
          <p:nvPr/>
        </p:nvSpPr>
        <p:spPr>
          <a:xfrm>
            <a:off x="9683288" y="3969571"/>
            <a:ext cx="151330" cy="970864"/>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121" name="Straight Arrow Connector 120">
            <a:extLst>
              <a:ext uri="{FF2B5EF4-FFF2-40B4-BE49-F238E27FC236}">
                <a16:creationId xmlns:a16="http://schemas.microsoft.com/office/drawing/2014/main" id="{B6BF77B6-324D-4F3A-9796-40CB5F20544A}"/>
              </a:ext>
            </a:extLst>
          </p:cNvPr>
          <p:cNvCxnSpPr>
            <a:cxnSpLocks/>
            <a:stCxn id="87" idx="3"/>
            <a:endCxn id="118" idx="1"/>
          </p:cNvCxnSpPr>
          <p:nvPr/>
        </p:nvCxnSpPr>
        <p:spPr>
          <a:xfrm>
            <a:off x="8393106" y="3452686"/>
            <a:ext cx="999261" cy="99911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52B4805-861E-4B88-8B2D-A18006F14DBA}"/>
              </a:ext>
            </a:extLst>
          </p:cNvPr>
          <p:cNvCxnSpPr>
            <a:cxnSpLocks/>
            <a:stCxn id="116" idx="3"/>
            <a:endCxn id="109" idx="2"/>
          </p:cNvCxnSpPr>
          <p:nvPr/>
        </p:nvCxnSpPr>
        <p:spPr>
          <a:xfrm flipV="1">
            <a:off x="9876065" y="2032206"/>
            <a:ext cx="1122381" cy="198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177E09AA-684F-4D88-B56D-2E00D0BC71C6}"/>
              </a:ext>
            </a:extLst>
          </p:cNvPr>
          <p:cNvPicPr>
            <a:picLocks noChangeAspect="1"/>
          </p:cNvPicPr>
          <p:nvPr/>
        </p:nvPicPr>
        <p:blipFill rotWithShape="1">
          <a:blip r:embed="rId2"/>
          <a:srcRect l="1650" t="1692" b="-1"/>
          <a:stretch/>
        </p:blipFill>
        <p:spPr>
          <a:xfrm>
            <a:off x="143122" y="2554712"/>
            <a:ext cx="1797848" cy="1714821"/>
          </a:xfrm>
          <a:prstGeom prst="rect">
            <a:avLst/>
          </a:prstGeom>
          <a:ln>
            <a:solidFill>
              <a:schemeClr val="tx1">
                <a:lumMod val="75000"/>
              </a:schemeClr>
            </a:solidFill>
          </a:ln>
        </p:spPr>
      </p:pic>
      <p:sp>
        <p:nvSpPr>
          <p:cNvPr id="40" name="Rectangle 39">
            <a:extLst>
              <a:ext uri="{FF2B5EF4-FFF2-40B4-BE49-F238E27FC236}">
                <a16:creationId xmlns:a16="http://schemas.microsoft.com/office/drawing/2014/main" id="{C5D9236E-8866-4FBB-ABBC-15CEFBDF3538}"/>
              </a:ext>
            </a:extLst>
          </p:cNvPr>
          <p:cNvSpPr/>
          <p:nvPr/>
        </p:nvSpPr>
        <p:spPr>
          <a:xfrm rot="5400000">
            <a:off x="799002" y="3365858"/>
            <a:ext cx="3816263" cy="621066"/>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Region Proposals</a:t>
            </a:r>
            <a:endParaRPr lang="en-IN" dirty="0">
              <a:solidFill>
                <a:schemeClr val="accent1">
                  <a:lumMod val="60000"/>
                  <a:lumOff val="40000"/>
                </a:schemeClr>
              </a:solidFill>
            </a:endParaRPr>
          </a:p>
        </p:txBody>
      </p:sp>
      <p:sp>
        <p:nvSpPr>
          <p:cNvPr id="41" name="Rectangle 40">
            <a:extLst>
              <a:ext uri="{FF2B5EF4-FFF2-40B4-BE49-F238E27FC236}">
                <a16:creationId xmlns:a16="http://schemas.microsoft.com/office/drawing/2014/main" id="{5D136823-5C27-4D16-AB50-E8757B184B2A}"/>
              </a:ext>
            </a:extLst>
          </p:cNvPr>
          <p:cNvSpPr/>
          <p:nvPr/>
        </p:nvSpPr>
        <p:spPr>
          <a:xfrm>
            <a:off x="2396602" y="5248405"/>
            <a:ext cx="621065" cy="336117"/>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SS / EB</a:t>
            </a:r>
            <a:endParaRPr lang="en-IN" sz="1200" dirty="0"/>
          </a:p>
        </p:txBody>
      </p:sp>
      <p:cxnSp>
        <p:nvCxnSpPr>
          <p:cNvPr id="42" name="Straight Arrow Connector 41">
            <a:extLst>
              <a:ext uri="{FF2B5EF4-FFF2-40B4-BE49-F238E27FC236}">
                <a16:creationId xmlns:a16="http://schemas.microsoft.com/office/drawing/2014/main" id="{D2D6476B-F352-484F-8D1F-781E7152AB65}"/>
              </a:ext>
            </a:extLst>
          </p:cNvPr>
          <p:cNvCxnSpPr>
            <a:cxnSpLocks/>
          </p:cNvCxnSpPr>
          <p:nvPr/>
        </p:nvCxnSpPr>
        <p:spPr>
          <a:xfrm>
            <a:off x="2027477" y="3429000"/>
            <a:ext cx="275572"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54DB0C-2DF8-4364-BA14-47764FF2D587}"/>
              </a:ext>
            </a:extLst>
          </p:cNvPr>
          <p:cNvCxnSpPr>
            <a:cxnSpLocks/>
          </p:cNvCxnSpPr>
          <p:nvPr/>
        </p:nvCxnSpPr>
        <p:spPr>
          <a:xfrm>
            <a:off x="3293086" y="1945612"/>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47041D-8BD4-453C-BDF8-1D6E68920238}"/>
              </a:ext>
            </a:extLst>
          </p:cNvPr>
          <p:cNvCxnSpPr>
            <a:cxnSpLocks/>
          </p:cNvCxnSpPr>
          <p:nvPr/>
        </p:nvCxnSpPr>
        <p:spPr>
          <a:xfrm>
            <a:off x="3293086" y="2398636"/>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2AB7ED4-F8B4-4302-9496-7CE8257E2212}"/>
              </a:ext>
            </a:extLst>
          </p:cNvPr>
          <p:cNvCxnSpPr>
            <a:cxnSpLocks/>
          </p:cNvCxnSpPr>
          <p:nvPr/>
        </p:nvCxnSpPr>
        <p:spPr>
          <a:xfrm>
            <a:off x="3293086" y="2819519"/>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41DB8AE-5CCD-44A4-89F9-C4D9C056BC68}"/>
              </a:ext>
            </a:extLst>
          </p:cNvPr>
          <p:cNvCxnSpPr>
            <a:cxnSpLocks/>
          </p:cNvCxnSpPr>
          <p:nvPr/>
        </p:nvCxnSpPr>
        <p:spPr>
          <a:xfrm>
            <a:off x="3293086" y="3229921"/>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8A8253D-2CD1-4E07-BA75-5B9E97A96AE3}"/>
              </a:ext>
            </a:extLst>
          </p:cNvPr>
          <p:cNvCxnSpPr>
            <a:cxnSpLocks/>
          </p:cNvCxnSpPr>
          <p:nvPr/>
        </p:nvCxnSpPr>
        <p:spPr>
          <a:xfrm>
            <a:off x="3293086" y="3597683"/>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87CF1E8-C8D6-4858-894F-A53282AAF313}"/>
              </a:ext>
            </a:extLst>
          </p:cNvPr>
          <p:cNvCxnSpPr>
            <a:cxnSpLocks/>
          </p:cNvCxnSpPr>
          <p:nvPr/>
        </p:nvCxnSpPr>
        <p:spPr>
          <a:xfrm>
            <a:off x="3293086" y="3985535"/>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968BDBF-D8CA-4417-9F5F-FECCAAA31D9F}"/>
              </a:ext>
            </a:extLst>
          </p:cNvPr>
          <p:cNvCxnSpPr>
            <a:cxnSpLocks/>
          </p:cNvCxnSpPr>
          <p:nvPr/>
        </p:nvCxnSpPr>
        <p:spPr>
          <a:xfrm>
            <a:off x="3293086" y="4373918"/>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15B6027-F84A-42AE-9FC7-B195F559A040}"/>
              </a:ext>
            </a:extLst>
          </p:cNvPr>
          <p:cNvCxnSpPr>
            <a:cxnSpLocks/>
          </p:cNvCxnSpPr>
          <p:nvPr/>
        </p:nvCxnSpPr>
        <p:spPr>
          <a:xfrm>
            <a:off x="3293086" y="4729518"/>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721350F-E8E6-4575-9EA1-E8710E6B00CA}"/>
              </a:ext>
            </a:extLst>
          </p:cNvPr>
          <p:cNvCxnSpPr>
            <a:cxnSpLocks/>
          </p:cNvCxnSpPr>
          <p:nvPr/>
        </p:nvCxnSpPr>
        <p:spPr>
          <a:xfrm>
            <a:off x="3293086" y="5202379"/>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2F3EB29-3A93-43B2-83F5-CF264A3A5A3B}"/>
              </a:ext>
            </a:extLst>
          </p:cNvPr>
          <p:cNvSpPr txBox="1"/>
          <p:nvPr/>
        </p:nvSpPr>
        <p:spPr>
          <a:xfrm>
            <a:off x="2248831" y="5584522"/>
            <a:ext cx="916604" cy="815608"/>
          </a:xfrm>
          <a:prstGeom prst="rect">
            <a:avLst/>
          </a:prstGeom>
          <a:noFill/>
        </p:spPr>
        <p:txBody>
          <a:bodyPr wrap="square">
            <a:spAutoFit/>
          </a:bodyPr>
          <a:lstStyle/>
          <a:p>
            <a:r>
              <a:rPr lang="en-US" sz="3500" baseline="-25000" dirty="0"/>
              <a:t>~</a:t>
            </a:r>
            <a:r>
              <a:rPr lang="en-US" sz="3500" dirty="0"/>
              <a:t> </a:t>
            </a:r>
            <a:r>
              <a:rPr lang="en-US" sz="1200" dirty="0"/>
              <a:t>2 K </a:t>
            </a:r>
          </a:p>
          <a:p>
            <a:r>
              <a:rPr lang="en-US" sz="1200" dirty="0"/>
              <a:t>Proposals</a:t>
            </a:r>
            <a:endParaRPr lang="en-IN" sz="1200" baseline="-25000" dirty="0"/>
          </a:p>
        </p:txBody>
      </p:sp>
      <p:sp>
        <p:nvSpPr>
          <p:cNvPr id="84" name="Rectangle 83">
            <a:extLst>
              <a:ext uri="{FF2B5EF4-FFF2-40B4-BE49-F238E27FC236}">
                <a16:creationId xmlns:a16="http://schemas.microsoft.com/office/drawing/2014/main" id="{437F4BB4-AE72-4AEC-87DA-457541625CDF}"/>
              </a:ext>
            </a:extLst>
          </p:cNvPr>
          <p:cNvSpPr/>
          <p:nvPr/>
        </p:nvSpPr>
        <p:spPr>
          <a:xfrm>
            <a:off x="5416690" y="2458010"/>
            <a:ext cx="2256041" cy="1971950"/>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rapezoid 85">
            <a:extLst>
              <a:ext uri="{FF2B5EF4-FFF2-40B4-BE49-F238E27FC236}">
                <a16:creationId xmlns:a16="http://schemas.microsoft.com/office/drawing/2014/main" id="{0A72D033-298A-4A3B-BBA8-91EDD0DADC35}"/>
              </a:ext>
            </a:extLst>
          </p:cNvPr>
          <p:cNvSpPr/>
          <p:nvPr/>
        </p:nvSpPr>
        <p:spPr>
          <a:xfrm rot="5400000">
            <a:off x="5212093" y="3030222"/>
            <a:ext cx="1561437" cy="844927"/>
          </a:xfrm>
          <a:prstGeom prst="trapezoid">
            <a:avLst/>
          </a:prstGeom>
          <a:solidFill>
            <a:schemeClr val="accent4">
              <a:lumMod val="75000"/>
              <a:alpha val="80000"/>
            </a:schemeClr>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a:t>
            </a:r>
            <a:endParaRPr lang="en-IN" dirty="0"/>
          </a:p>
        </p:txBody>
      </p:sp>
      <p:graphicFrame>
        <p:nvGraphicFramePr>
          <p:cNvPr id="87" name="Table 86">
            <a:extLst>
              <a:ext uri="{FF2B5EF4-FFF2-40B4-BE49-F238E27FC236}">
                <a16:creationId xmlns:a16="http://schemas.microsoft.com/office/drawing/2014/main" id="{9B3F6DF5-9965-48EA-B717-B5C9684BBBE5}"/>
              </a:ext>
            </a:extLst>
          </p:cNvPr>
          <p:cNvGraphicFramePr>
            <a:graphicFrameLocks noGrp="1"/>
          </p:cNvGraphicFramePr>
          <p:nvPr/>
        </p:nvGraphicFramePr>
        <p:xfrm>
          <a:off x="8060480" y="2023934"/>
          <a:ext cx="332626" cy="2857504"/>
        </p:xfrm>
        <a:graphic>
          <a:graphicData uri="http://schemas.openxmlformats.org/drawingml/2006/table">
            <a:tbl>
              <a:tblPr firstRow="1" bandRow="1">
                <a:tableStyleId>{5940675A-B579-460E-94D1-54222C63F5DA}</a:tableStyleId>
              </a:tblPr>
              <a:tblGrid>
                <a:gridCol w="332626">
                  <a:extLst>
                    <a:ext uri="{9D8B030D-6E8A-4147-A177-3AD203B41FA5}">
                      <a16:colId xmlns:a16="http://schemas.microsoft.com/office/drawing/2014/main" val="3507548077"/>
                    </a:ext>
                  </a:extLst>
                </a:gridCol>
              </a:tblGrid>
              <a:tr h="354873">
                <a:tc>
                  <a:txBody>
                    <a:bodyPr/>
                    <a:lstStyle/>
                    <a:p>
                      <a:endParaRPr lang="en-IN" sz="1800"/>
                    </a:p>
                  </a:txBody>
                  <a:tcPr marL="93002" marR="93002" marT="41434" marB="41434"/>
                </a:tc>
                <a:extLst>
                  <a:ext uri="{0D108BD9-81ED-4DB2-BD59-A6C34878D82A}">
                    <a16:rowId xmlns:a16="http://schemas.microsoft.com/office/drawing/2014/main" val="2302564250"/>
                  </a:ext>
                </a:extLst>
              </a:tr>
              <a:tr h="354873">
                <a:tc>
                  <a:txBody>
                    <a:bodyPr/>
                    <a:lstStyle/>
                    <a:p>
                      <a:endParaRPr lang="en-IN" sz="1800"/>
                    </a:p>
                  </a:txBody>
                  <a:tcPr marL="93002" marR="93002" marT="41434" marB="41434"/>
                </a:tc>
                <a:extLst>
                  <a:ext uri="{0D108BD9-81ED-4DB2-BD59-A6C34878D82A}">
                    <a16:rowId xmlns:a16="http://schemas.microsoft.com/office/drawing/2014/main" val="955761627"/>
                  </a:ext>
                </a:extLst>
              </a:tr>
              <a:tr h="354873">
                <a:tc>
                  <a:txBody>
                    <a:bodyPr/>
                    <a:lstStyle/>
                    <a:p>
                      <a:endParaRPr lang="en-IN" sz="1800"/>
                    </a:p>
                  </a:txBody>
                  <a:tcPr marL="93002" marR="93002" marT="41434" marB="41434"/>
                </a:tc>
                <a:extLst>
                  <a:ext uri="{0D108BD9-81ED-4DB2-BD59-A6C34878D82A}">
                    <a16:rowId xmlns:a16="http://schemas.microsoft.com/office/drawing/2014/main" val="229309131"/>
                  </a:ext>
                </a:extLst>
              </a:tr>
              <a:tr h="354873">
                <a:tc>
                  <a:txBody>
                    <a:bodyPr/>
                    <a:lstStyle/>
                    <a:p>
                      <a:endParaRPr lang="en-IN" sz="1800"/>
                    </a:p>
                  </a:txBody>
                  <a:tcPr marL="93002" marR="93002" marT="41434" marB="41434"/>
                </a:tc>
                <a:extLst>
                  <a:ext uri="{0D108BD9-81ED-4DB2-BD59-A6C34878D82A}">
                    <a16:rowId xmlns:a16="http://schemas.microsoft.com/office/drawing/2014/main" val="4063394932"/>
                  </a:ext>
                </a:extLst>
              </a:tr>
              <a:tr h="354873">
                <a:tc>
                  <a:txBody>
                    <a:bodyPr/>
                    <a:lstStyle/>
                    <a:p>
                      <a:endParaRPr lang="en-IN" sz="1800" dirty="0"/>
                    </a:p>
                  </a:txBody>
                  <a:tcPr marL="93002" marR="93002" marT="41434" marB="41434"/>
                </a:tc>
                <a:extLst>
                  <a:ext uri="{0D108BD9-81ED-4DB2-BD59-A6C34878D82A}">
                    <a16:rowId xmlns:a16="http://schemas.microsoft.com/office/drawing/2014/main" val="224388613"/>
                  </a:ext>
                </a:extLst>
              </a:tr>
              <a:tr h="354873">
                <a:tc>
                  <a:txBody>
                    <a:bodyPr/>
                    <a:lstStyle/>
                    <a:p>
                      <a:endParaRPr lang="en-IN" sz="1800" dirty="0"/>
                    </a:p>
                  </a:txBody>
                  <a:tcPr marL="93002" marR="93002" marT="41434" marB="41434"/>
                </a:tc>
                <a:extLst>
                  <a:ext uri="{0D108BD9-81ED-4DB2-BD59-A6C34878D82A}">
                    <a16:rowId xmlns:a16="http://schemas.microsoft.com/office/drawing/2014/main" val="2465109398"/>
                  </a:ext>
                </a:extLst>
              </a:tr>
              <a:tr h="354873">
                <a:tc>
                  <a:txBody>
                    <a:bodyPr/>
                    <a:lstStyle/>
                    <a:p>
                      <a:endParaRPr lang="en-IN" sz="1800"/>
                    </a:p>
                  </a:txBody>
                  <a:tcPr marL="93002" marR="93002" marT="41434" marB="41434"/>
                </a:tc>
                <a:extLst>
                  <a:ext uri="{0D108BD9-81ED-4DB2-BD59-A6C34878D82A}">
                    <a16:rowId xmlns:a16="http://schemas.microsoft.com/office/drawing/2014/main" val="1628755736"/>
                  </a:ext>
                </a:extLst>
              </a:tr>
              <a:tr h="354873">
                <a:tc>
                  <a:txBody>
                    <a:bodyPr/>
                    <a:lstStyle/>
                    <a:p>
                      <a:endParaRPr lang="en-IN" sz="1800" dirty="0"/>
                    </a:p>
                  </a:txBody>
                  <a:tcPr marL="93002" marR="93002" marT="41434" marB="41434"/>
                </a:tc>
                <a:extLst>
                  <a:ext uri="{0D108BD9-81ED-4DB2-BD59-A6C34878D82A}">
                    <a16:rowId xmlns:a16="http://schemas.microsoft.com/office/drawing/2014/main" val="3135197028"/>
                  </a:ext>
                </a:extLst>
              </a:tr>
            </a:tbl>
          </a:graphicData>
        </a:graphic>
      </p:graphicFrame>
      <p:sp>
        <p:nvSpPr>
          <p:cNvPr id="88" name="TextBox 87">
            <a:extLst>
              <a:ext uri="{FF2B5EF4-FFF2-40B4-BE49-F238E27FC236}">
                <a16:creationId xmlns:a16="http://schemas.microsoft.com/office/drawing/2014/main" id="{AFEC1162-B204-4DF0-993D-DECCA75E4AAD}"/>
              </a:ext>
            </a:extLst>
          </p:cNvPr>
          <p:cNvSpPr txBox="1"/>
          <p:nvPr/>
        </p:nvSpPr>
        <p:spPr>
          <a:xfrm>
            <a:off x="5427956" y="4429960"/>
            <a:ext cx="1901739" cy="369332"/>
          </a:xfrm>
          <a:prstGeom prst="rect">
            <a:avLst/>
          </a:prstGeom>
          <a:noFill/>
        </p:spPr>
        <p:txBody>
          <a:bodyPr wrap="none" rtlCol="0">
            <a:spAutoFit/>
          </a:bodyPr>
          <a:lstStyle/>
          <a:p>
            <a:r>
              <a:rPr lang="en-US" dirty="0"/>
              <a:t>Feature Extraction</a:t>
            </a:r>
            <a:endParaRPr lang="en-IN" dirty="0"/>
          </a:p>
        </p:txBody>
      </p:sp>
      <p:cxnSp>
        <p:nvCxnSpPr>
          <p:cNvPr id="89" name="Straight Arrow Connector 88">
            <a:extLst>
              <a:ext uri="{FF2B5EF4-FFF2-40B4-BE49-F238E27FC236}">
                <a16:creationId xmlns:a16="http://schemas.microsoft.com/office/drawing/2014/main" id="{B981CB29-9FAD-4E86-8304-182C2F4576E8}"/>
              </a:ext>
            </a:extLst>
          </p:cNvPr>
          <p:cNvCxnSpPr>
            <a:cxnSpLocks/>
            <a:stCxn id="84" idx="3"/>
            <a:endCxn id="87" idx="1"/>
          </p:cNvCxnSpPr>
          <p:nvPr/>
        </p:nvCxnSpPr>
        <p:spPr>
          <a:xfrm>
            <a:off x="7672731" y="3443985"/>
            <a:ext cx="387749" cy="870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C661220-9BA1-4CF8-BAA2-39FDBF8A6D13}"/>
              </a:ext>
            </a:extLst>
          </p:cNvPr>
          <p:cNvSpPr/>
          <p:nvPr/>
        </p:nvSpPr>
        <p:spPr>
          <a:xfrm>
            <a:off x="5192085" y="1625269"/>
            <a:ext cx="3588770" cy="3623136"/>
          </a:xfrm>
          <a:prstGeom prst="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027E86F2-E640-4BF0-8A1A-A058D9C339CF}"/>
              </a:ext>
            </a:extLst>
          </p:cNvPr>
          <p:cNvSpPr txBox="1"/>
          <p:nvPr/>
        </p:nvSpPr>
        <p:spPr>
          <a:xfrm rot="5400000">
            <a:off x="5320334" y="3296242"/>
            <a:ext cx="801373" cy="307777"/>
          </a:xfrm>
          <a:prstGeom prst="rect">
            <a:avLst/>
          </a:prstGeom>
          <a:noFill/>
        </p:spPr>
        <p:txBody>
          <a:bodyPr wrap="none" rtlCol="0">
            <a:spAutoFit/>
          </a:bodyPr>
          <a:lstStyle/>
          <a:p>
            <a:r>
              <a:rPr lang="en-US" sz="1400" dirty="0">
                <a:solidFill>
                  <a:schemeClr val="accent4">
                    <a:lumMod val="40000"/>
                    <a:lumOff val="60000"/>
                  </a:schemeClr>
                </a:solidFill>
              </a:rPr>
              <a:t>Alex Net</a:t>
            </a:r>
            <a:endParaRPr lang="en-IN" sz="1400" dirty="0">
              <a:solidFill>
                <a:schemeClr val="accent4">
                  <a:lumMod val="40000"/>
                  <a:lumOff val="60000"/>
                </a:schemeClr>
              </a:solidFill>
            </a:endParaRPr>
          </a:p>
        </p:txBody>
      </p:sp>
      <p:sp>
        <p:nvSpPr>
          <p:cNvPr id="94" name="TextBox 93">
            <a:extLst>
              <a:ext uri="{FF2B5EF4-FFF2-40B4-BE49-F238E27FC236}">
                <a16:creationId xmlns:a16="http://schemas.microsoft.com/office/drawing/2014/main" id="{7320A782-F82A-4838-B318-FF5A1E6C17D6}"/>
              </a:ext>
            </a:extLst>
          </p:cNvPr>
          <p:cNvSpPr txBox="1"/>
          <p:nvPr/>
        </p:nvSpPr>
        <p:spPr>
          <a:xfrm>
            <a:off x="5192085" y="4924057"/>
            <a:ext cx="3588770" cy="307777"/>
          </a:xfrm>
          <a:prstGeom prst="rect">
            <a:avLst/>
          </a:prstGeom>
          <a:noFill/>
        </p:spPr>
        <p:txBody>
          <a:bodyPr wrap="square" rtlCol="0">
            <a:spAutoFit/>
          </a:bodyPr>
          <a:lstStyle/>
          <a:p>
            <a:pPr algn="ctr"/>
            <a:r>
              <a:rPr lang="en-US" sz="1400" dirty="0"/>
              <a:t>Pre Trained on</a:t>
            </a:r>
            <a:r>
              <a:rPr lang="en-US" sz="1400" dirty="0">
                <a:solidFill>
                  <a:schemeClr val="accent5">
                    <a:lumMod val="60000"/>
                    <a:lumOff val="40000"/>
                  </a:schemeClr>
                </a:solidFill>
              </a:rPr>
              <a:t> </a:t>
            </a:r>
            <a:r>
              <a:rPr lang="en-US" sz="1400" dirty="0">
                <a:solidFill>
                  <a:schemeClr val="accent6">
                    <a:lumMod val="60000"/>
                    <a:lumOff val="40000"/>
                  </a:schemeClr>
                </a:solidFill>
              </a:rPr>
              <a:t>ImageNet</a:t>
            </a:r>
            <a:endParaRPr lang="en-IN" sz="1400" dirty="0">
              <a:solidFill>
                <a:schemeClr val="accent6">
                  <a:lumMod val="60000"/>
                  <a:lumOff val="40000"/>
                </a:schemeClr>
              </a:solidFill>
            </a:endParaRPr>
          </a:p>
        </p:txBody>
      </p:sp>
      <p:sp>
        <p:nvSpPr>
          <p:cNvPr id="95" name="TextBox 94">
            <a:extLst>
              <a:ext uri="{FF2B5EF4-FFF2-40B4-BE49-F238E27FC236}">
                <a16:creationId xmlns:a16="http://schemas.microsoft.com/office/drawing/2014/main" id="{C7BA40EE-DB34-487E-A52D-C73FA4B05E4C}"/>
              </a:ext>
            </a:extLst>
          </p:cNvPr>
          <p:cNvSpPr txBox="1"/>
          <p:nvPr/>
        </p:nvSpPr>
        <p:spPr>
          <a:xfrm>
            <a:off x="5192085" y="1284999"/>
            <a:ext cx="3588771" cy="338554"/>
          </a:xfrm>
          <a:prstGeom prst="rect">
            <a:avLst/>
          </a:prstGeom>
          <a:noFill/>
        </p:spPr>
        <p:txBody>
          <a:bodyPr wrap="square">
            <a:spAutoFit/>
          </a:bodyPr>
          <a:lstStyle/>
          <a:p>
            <a:pPr algn="ctr"/>
            <a:r>
              <a:rPr lang="en-US" sz="1600" dirty="0">
                <a:solidFill>
                  <a:schemeClr val="accent5">
                    <a:lumMod val="60000"/>
                    <a:lumOff val="40000"/>
                  </a:schemeClr>
                </a:solidFill>
              </a:rPr>
              <a:t>Classification Model </a:t>
            </a:r>
            <a:endParaRPr lang="en-IN" sz="1600" dirty="0"/>
          </a:p>
        </p:txBody>
      </p:sp>
      <p:pic>
        <p:nvPicPr>
          <p:cNvPr id="98" name="Picture 97">
            <a:extLst>
              <a:ext uri="{FF2B5EF4-FFF2-40B4-BE49-F238E27FC236}">
                <a16:creationId xmlns:a16="http://schemas.microsoft.com/office/drawing/2014/main" id="{081AA16C-BCD2-4C64-A932-191ADDD4DD7F}"/>
              </a:ext>
            </a:extLst>
          </p:cNvPr>
          <p:cNvPicPr>
            <a:picLocks noChangeAspect="1"/>
          </p:cNvPicPr>
          <p:nvPr/>
        </p:nvPicPr>
        <p:blipFill rotWithShape="1">
          <a:blip r:embed="rId3"/>
          <a:srcRect l="3468" t="2704" r="6106" b="7412"/>
          <a:stretch/>
        </p:blipFill>
        <p:spPr>
          <a:xfrm>
            <a:off x="6747901" y="3038873"/>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99" name="Picture 98">
            <a:extLst>
              <a:ext uri="{FF2B5EF4-FFF2-40B4-BE49-F238E27FC236}">
                <a16:creationId xmlns:a16="http://schemas.microsoft.com/office/drawing/2014/main" id="{589391B8-51ED-4021-8978-B55B0B2D8E3F}"/>
              </a:ext>
            </a:extLst>
          </p:cNvPr>
          <p:cNvPicPr>
            <a:picLocks noChangeAspect="1"/>
          </p:cNvPicPr>
          <p:nvPr/>
        </p:nvPicPr>
        <p:blipFill rotWithShape="1">
          <a:blip r:embed="rId4"/>
          <a:srcRect t="3013"/>
          <a:stretch/>
        </p:blipFill>
        <p:spPr>
          <a:xfrm>
            <a:off x="6838824" y="3129131"/>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108" name="Picture 107">
            <a:extLst>
              <a:ext uri="{FF2B5EF4-FFF2-40B4-BE49-F238E27FC236}">
                <a16:creationId xmlns:a16="http://schemas.microsoft.com/office/drawing/2014/main" id="{456D7C13-1734-4F71-A50C-CF177716DA4B}"/>
              </a:ext>
            </a:extLst>
          </p:cNvPr>
          <p:cNvPicPr>
            <a:picLocks noChangeAspect="1"/>
          </p:cNvPicPr>
          <p:nvPr/>
        </p:nvPicPr>
        <p:blipFill>
          <a:blip r:embed="rId5"/>
          <a:stretch>
            <a:fillRect/>
          </a:stretch>
        </p:blipFill>
        <p:spPr>
          <a:xfrm>
            <a:off x="6931598" y="3219389"/>
            <a:ext cx="390342" cy="379190"/>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111" name="Picture 110">
            <a:extLst>
              <a:ext uri="{FF2B5EF4-FFF2-40B4-BE49-F238E27FC236}">
                <a16:creationId xmlns:a16="http://schemas.microsoft.com/office/drawing/2014/main" id="{7A4FC1C1-B56F-44E5-94D5-ACFDEE9E03E9}"/>
              </a:ext>
            </a:extLst>
          </p:cNvPr>
          <p:cNvPicPr>
            <a:picLocks noChangeAspect="1"/>
          </p:cNvPicPr>
          <p:nvPr/>
        </p:nvPicPr>
        <p:blipFill rotWithShape="1">
          <a:blip r:embed="rId4"/>
          <a:srcRect t="3013"/>
          <a:stretch/>
        </p:blipFill>
        <p:spPr>
          <a:xfrm>
            <a:off x="7129378" y="3443822"/>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112" name="Picture 111">
            <a:extLst>
              <a:ext uri="{FF2B5EF4-FFF2-40B4-BE49-F238E27FC236}">
                <a16:creationId xmlns:a16="http://schemas.microsoft.com/office/drawing/2014/main" id="{0AE92791-6F8A-4302-A851-1AFDF17A1B23}"/>
              </a:ext>
            </a:extLst>
          </p:cNvPr>
          <p:cNvPicPr>
            <a:picLocks noChangeAspect="1"/>
          </p:cNvPicPr>
          <p:nvPr/>
        </p:nvPicPr>
        <p:blipFill rotWithShape="1">
          <a:blip r:embed="rId3"/>
          <a:srcRect l="3468" t="2704" r="6106" b="7412"/>
          <a:stretch/>
        </p:blipFill>
        <p:spPr>
          <a:xfrm>
            <a:off x="7237296" y="3541127"/>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cxnSp>
        <p:nvCxnSpPr>
          <p:cNvPr id="113" name="Straight Connector 112">
            <a:extLst>
              <a:ext uri="{FF2B5EF4-FFF2-40B4-BE49-F238E27FC236}">
                <a16:creationId xmlns:a16="http://schemas.microsoft.com/office/drawing/2014/main" id="{07648B9C-FF27-4686-A30A-CCD8FCC54444}"/>
              </a:ext>
            </a:extLst>
          </p:cNvPr>
          <p:cNvCxnSpPr>
            <a:cxnSpLocks/>
          </p:cNvCxnSpPr>
          <p:nvPr/>
        </p:nvCxnSpPr>
        <p:spPr>
          <a:xfrm>
            <a:off x="7012101" y="3660211"/>
            <a:ext cx="119881" cy="80555"/>
          </a:xfrm>
          <a:prstGeom prst="line">
            <a:avLst/>
          </a:prstGeom>
          <a:ln w="127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6DD3BC6-0AF2-498A-8397-F15F36111FEB}"/>
              </a:ext>
            </a:extLst>
          </p:cNvPr>
          <p:cNvCxnSpPr>
            <a:cxnSpLocks/>
          </p:cNvCxnSpPr>
          <p:nvPr/>
        </p:nvCxnSpPr>
        <p:spPr>
          <a:xfrm>
            <a:off x="6468487" y="3452686"/>
            <a:ext cx="23996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D3666C56-B33D-4202-B966-EE1DFE0305CD}"/>
              </a:ext>
            </a:extLst>
          </p:cNvPr>
          <p:cNvPicPr>
            <a:picLocks noChangeAspect="1"/>
          </p:cNvPicPr>
          <p:nvPr/>
        </p:nvPicPr>
        <p:blipFill rotWithShape="1">
          <a:blip r:embed="rId2"/>
          <a:srcRect l="1650" t="27335" r="54814" b="33566"/>
          <a:stretch/>
        </p:blipFill>
        <p:spPr>
          <a:xfrm>
            <a:off x="3820746" y="1768259"/>
            <a:ext cx="992291" cy="850359"/>
          </a:xfrm>
          <a:prstGeom prst="rect">
            <a:avLst/>
          </a:prstGeom>
          <a:ln>
            <a:solidFill>
              <a:schemeClr val="tx1">
                <a:lumMod val="75000"/>
              </a:schemeClr>
            </a:solidFill>
          </a:ln>
        </p:spPr>
      </p:pic>
      <p:pic>
        <p:nvPicPr>
          <p:cNvPr id="51" name="Picture 50">
            <a:extLst>
              <a:ext uri="{FF2B5EF4-FFF2-40B4-BE49-F238E27FC236}">
                <a16:creationId xmlns:a16="http://schemas.microsoft.com/office/drawing/2014/main" id="{B1D0B71D-EEC1-4C91-8E79-79B106E1E19B}"/>
              </a:ext>
            </a:extLst>
          </p:cNvPr>
          <p:cNvPicPr>
            <a:picLocks noChangeAspect="1"/>
          </p:cNvPicPr>
          <p:nvPr/>
        </p:nvPicPr>
        <p:blipFill rotWithShape="1">
          <a:blip r:embed="rId2"/>
          <a:srcRect l="53205" t="24133" r="7374" b="-1"/>
          <a:stretch/>
        </p:blipFill>
        <p:spPr>
          <a:xfrm>
            <a:off x="3820748" y="4498583"/>
            <a:ext cx="992290" cy="850354"/>
          </a:xfrm>
          <a:prstGeom prst="rect">
            <a:avLst/>
          </a:prstGeom>
          <a:ln>
            <a:solidFill>
              <a:schemeClr val="tx1">
                <a:lumMod val="75000"/>
              </a:schemeClr>
            </a:solidFill>
          </a:ln>
        </p:spPr>
      </p:pic>
      <p:cxnSp>
        <p:nvCxnSpPr>
          <p:cNvPr id="52" name="Straight Connector 51">
            <a:extLst>
              <a:ext uri="{FF2B5EF4-FFF2-40B4-BE49-F238E27FC236}">
                <a16:creationId xmlns:a16="http://schemas.microsoft.com/office/drawing/2014/main" id="{EC7AB3A4-69A5-4C6E-8366-D2922EBABA6A}"/>
              </a:ext>
            </a:extLst>
          </p:cNvPr>
          <p:cNvCxnSpPr>
            <a:cxnSpLocks/>
            <a:stCxn id="50" idx="2"/>
            <a:endCxn id="51" idx="0"/>
          </p:cNvCxnSpPr>
          <p:nvPr/>
        </p:nvCxnSpPr>
        <p:spPr>
          <a:xfrm>
            <a:off x="4316892" y="2618618"/>
            <a:ext cx="1" cy="1879965"/>
          </a:xfrm>
          <a:prstGeom prst="line">
            <a:avLst/>
          </a:prstGeom>
          <a:ln w="41275">
            <a:solidFill>
              <a:schemeClr val="tx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3F611B8-986F-490F-BF43-5A115A4D243D}"/>
              </a:ext>
            </a:extLst>
          </p:cNvPr>
          <p:cNvSpPr txBox="1"/>
          <p:nvPr/>
        </p:nvSpPr>
        <p:spPr>
          <a:xfrm>
            <a:off x="3827832" y="5992326"/>
            <a:ext cx="978118" cy="338554"/>
          </a:xfrm>
          <a:prstGeom prst="rect">
            <a:avLst/>
          </a:prstGeom>
          <a:noFill/>
          <a:ln>
            <a:solidFill>
              <a:schemeClr val="accent3">
                <a:lumMod val="75000"/>
              </a:schemeClr>
            </a:solidFill>
            <a:prstDash val="sysDash"/>
          </a:ln>
        </p:spPr>
        <p:txBody>
          <a:bodyPr wrap="square">
            <a:spAutoFit/>
          </a:bodyPr>
          <a:lstStyle/>
          <a:p>
            <a:r>
              <a:rPr lang="en-US" sz="1600" dirty="0">
                <a:solidFill>
                  <a:schemeClr val="accent3">
                    <a:lumMod val="40000"/>
                    <a:lumOff val="60000"/>
                  </a:schemeClr>
                </a:solidFill>
              </a:rPr>
              <a:t>Warping</a:t>
            </a:r>
            <a:endParaRPr lang="en-IN" sz="1600" dirty="0">
              <a:solidFill>
                <a:schemeClr val="accent3">
                  <a:lumMod val="40000"/>
                  <a:lumOff val="60000"/>
                </a:schemeClr>
              </a:solidFill>
            </a:endParaRPr>
          </a:p>
        </p:txBody>
      </p:sp>
      <p:sp>
        <p:nvSpPr>
          <p:cNvPr id="54" name="TextBox 53">
            <a:extLst>
              <a:ext uri="{FF2B5EF4-FFF2-40B4-BE49-F238E27FC236}">
                <a16:creationId xmlns:a16="http://schemas.microsoft.com/office/drawing/2014/main" id="{666D8157-0B67-42A7-8A1B-F281BC0151B7}"/>
              </a:ext>
            </a:extLst>
          </p:cNvPr>
          <p:cNvSpPr txBox="1"/>
          <p:nvPr/>
        </p:nvSpPr>
        <p:spPr>
          <a:xfrm>
            <a:off x="3817629" y="1505410"/>
            <a:ext cx="916604" cy="461665"/>
          </a:xfrm>
          <a:prstGeom prst="rect">
            <a:avLst/>
          </a:prstGeom>
          <a:noFill/>
        </p:spPr>
        <p:txBody>
          <a:bodyPr wrap="square">
            <a:spAutoFit/>
          </a:bodyPr>
          <a:lstStyle/>
          <a:p>
            <a:pPr algn="ctr"/>
            <a:r>
              <a:rPr lang="en-US" sz="1200" dirty="0">
                <a:solidFill>
                  <a:schemeClr val="accent3">
                    <a:lumMod val="40000"/>
                    <a:lumOff val="60000"/>
                  </a:schemeClr>
                </a:solidFill>
              </a:rPr>
              <a:t>227 X 227	</a:t>
            </a:r>
            <a:endParaRPr lang="en-IN" sz="1200" baseline="-25000" dirty="0">
              <a:solidFill>
                <a:schemeClr val="accent3">
                  <a:lumMod val="40000"/>
                  <a:lumOff val="60000"/>
                </a:schemeClr>
              </a:solidFill>
            </a:endParaRPr>
          </a:p>
        </p:txBody>
      </p:sp>
      <p:sp>
        <p:nvSpPr>
          <p:cNvPr id="55" name="TextBox 54">
            <a:extLst>
              <a:ext uri="{FF2B5EF4-FFF2-40B4-BE49-F238E27FC236}">
                <a16:creationId xmlns:a16="http://schemas.microsoft.com/office/drawing/2014/main" id="{C86B1A70-4761-4ED5-B49E-98AF1B2BC879}"/>
              </a:ext>
            </a:extLst>
          </p:cNvPr>
          <p:cNvSpPr txBox="1"/>
          <p:nvPr/>
        </p:nvSpPr>
        <p:spPr>
          <a:xfrm>
            <a:off x="3817629" y="5348937"/>
            <a:ext cx="916604" cy="276999"/>
          </a:xfrm>
          <a:prstGeom prst="rect">
            <a:avLst/>
          </a:prstGeom>
          <a:noFill/>
        </p:spPr>
        <p:txBody>
          <a:bodyPr wrap="square">
            <a:spAutoFit/>
          </a:bodyPr>
          <a:lstStyle/>
          <a:p>
            <a:pPr algn="ctr"/>
            <a:r>
              <a:rPr lang="en-US" sz="1200" dirty="0">
                <a:solidFill>
                  <a:schemeClr val="accent3">
                    <a:lumMod val="40000"/>
                    <a:lumOff val="60000"/>
                  </a:schemeClr>
                </a:solidFill>
              </a:rPr>
              <a:t>227 X 227</a:t>
            </a:r>
            <a:endParaRPr lang="en-IN" sz="1200" baseline="-25000" dirty="0">
              <a:solidFill>
                <a:schemeClr val="accent3">
                  <a:lumMod val="40000"/>
                  <a:lumOff val="60000"/>
                </a:schemeClr>
              </a:solidFill>
            </a:endParaRPr>
          </a:p>
        </p:txBody>
      </p:sp>
      <p:cxnSp>
        <p:nvCxnSpPr>
          <p:cNvPr id="63" name="Straight Arrow Connector 62">
            <a:extLst>
              <a:ext uri="{FF2B5EF4-FFF2-40B4-BE49-F238E27FC236}">
                <a16:creationId xmlns:a16="http://schemas.microsoft.com/office/drawing/2014/main" id="{7429728E-1CE6-40B5-B0FC-1F9EFC1570FD}"/>
              </a:ext>
            </a:extLst>
          </p:cNvPr>
          <p:cNvCxnSpPr>
            <a:cxnSpLocks/>
          </p:cNvCxnSpPr>
          <p:nvPr/>
        </p:nvCxnSpPr>
        <p:spPr>
          <a:xfrm>
            <a:off x="4584068" y="3468968"/>
            <a:ext cx="457937" cy="0"/>
          </a:xfrm>
          <a:prstGeom prst="straightConnector1">
            <a:avLst/>
          </a:prstGeom>
          <a:ln>
            <a:solidFill>
              <a:schemeClr val="accent4">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D06A3C-00E0-4320-8930-2F8C0586936B}"/>
              </a:ext>
            </a:extLst>
          </p:cNvPr>
          <p:cNvSpPr txBox="1"/>
          <p:nvPr/>
        </p:nvSpPr>
        <p:spPr>
          <a:xfrm>
            <a:off x="3859332" y="5715327"/>
            <a:ext cx="833198" cy="276999"/>
          </a:xfrm>
          <a:prstGeom prst="rect">
            <a:avLst/>
          </a:prstGeom>
          <a:noFill/>
        </p:spPr>
        <p:txBody>
          <a:bodyPr wrap="square">
            <a:spAutoFit/>
          </a:bodyPr>
          <a:lstStyle/>
          <a:p>
            <a:pPr algn="ctr"/>
            <a:r>
              <a:rPr lang="en-US" sz="1200" dirty="0"/>
              <a:t>Regions</a:t>
            </a:r>
            <a:endParaRPr lang="en-IN" sz="1200" baseline="-25000" dirty="0"/>
          </a:p>
        </p:txBody>
      </p:sp>
      <p:sp>
        <p:nvSpPr>
          <p:cNvPr id="2" name="Multiplication Sign 1">
            <a:extLst>
              <a:ext uri="{FF2B5EF4-FFF2-40B4-BE49-F238E27FC236}">
                <a16:creationId xmlns:a16="http://schemas.microsoft.com/office/drawing/2014/main" id="{6548606A-95D6-47DE-830E-C1BB6DA2EC52}"/>
              </a:ext>
            </a:extLst>
          </p:cNvPr>
          <p:cNvSpPr/>
          <p:nvPr/>
        </p:nvSpPr>
        <p:spPr>
          <a:xfrm>
            <a:off x="11073254" y="1967075"/>
            <a:ext cx="635834" cy="799444"/>
          </a:xfrm>
          <a:prstGeom prst="mathMultiply">
            <a:avLst/>
          </a:prstGeom>
          <a:solidFill>
            <a:schemeClr val="accent5">
              <a:lumMod val="75000"/>
              <a:alpha val="14000"/>
            </a:schemeClr>
          </a:solidFill>
          <a:ln>
            <a:solidFill>
              <a:schemeClr val="accent5">
                <a:lumMod val="75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D719BB4-574D-40E7-9B66-26E88A8450F8}"/>
              </a:ext>
            </a:extLst>
          </p:cNvPr>
          <p:cNvSpPr txBox="1"/>
          <p:nvPr/>
        </p:nvSpPr>
        <p:spPr>
          <a:xfrm>
            <a:off x="5992811" y="5884335"/>
            <a:ext cx="5372176"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schemeClr val="accent1">
                    <a:lumMod val="40000"/>
                    <a:lumOff val="60000"/>
                  </a:schemeClr>
                </a:solidFill>
              </a:rPr>
              <a:t>No Special output </a:t>
            </a:r>
            <a:r>
              <a:rPr lang="en-US" sz="1600" dirty="0"/>
              <a:t>– </a:t>
            </a:r>
            <a:r>
              <a:rPr lang="en-US" sz="1600" dirty="0">
                <a:solidFill>
                  <a:schemeClr val="accent3">
                    <a:lumMod val="40000"/>
                    <a:lumOff val="60000"/>
                  </a:schemeClr>
                </a:solidFill>
              </a:rPr>
              <a:t>No FC as Convnets </a:t>
            </a:r>
            <a:r>
              <a:rPr lang="en-US" sz="1600" dirty="0"/>
              <a:t>– </a:t>
            </a:r>
            <a:r>
              <a:rPr lang="en-US" sz="1600" dirty="0">
                <a:solidFill>
                  <a:schemeClr val="accent6">
                    <a:lumMod val="40000"/>
                    <a:lumOff val="60000"/>
                  </a:schemeClr>
                </a:solidFill>
              </a:rPr>
              <a:t>No Image Pyramid</a:t>
            </a:r>
          </a:p>
          <a:p>
            <a:pPr marL="285750" indent="-285750">
              <a:buFont typeface="Arial" panose="020B0604020202020204" pitchFamily="34" charset="0"/>
              <a:buChar char="•"/>
            </a:pPr>
            <a:r>
              <a:rPr lang="en-IN" sz="1600" dirty="0"/>
              <a:t>No Regression Training</a:t>
            </a:r>
          </a:p>
        </p:txBody>
      </p:sp>
      <p:sp>
        <p:nvSpPr>
          <p:cNvPr id="4" name="TextBox 3">
            <a:extLst>
              <a:ext uri="{FF2B5EF4-FFF2-40B4-BE49-F238E27FC236}">
                <a16:creationId xmlns:a16="http://schemas.microsoft.com/office/drawing/2014/main" id="{D2B206A9-016D-4D1C-A94E-E4A94D939DE9}"/>
              </a:ext>
            </a:extLst>
          </p:cNvPr>
          <p:cNvSpPr txBox="1"/>
          <p:nvPr/>
        </p:nvSpPr>
        <p:spPr>
          <a:xfrm>
            <a:off x="6122182" y="2484003"/>
            <a:ext cx="886346" cy="276999"/>
          </a:xfrm>
          <a:prstGeom prst="rect">
            <a:avLst/>
          </a:prstGeom>
          <a:noFill/>
        </p:spPr>
        <p:txBody>
          <a:bodyPr wrap="square">
            <a:spAutoFit/>
          </a:bodyPr>
          <a:lstStyle/>
          <a:p>
            <a:pPr algn="ctr"/>
            <a:r>
              <a:rPr lang="en-US" sz="1200" dirty="0"/>
              <a:t>C + 1 Class</a:t>
            </a:r>
            <a:endParaRPr lang="en-IN" sz="1200" dirty="0"/>
          </a:p>
        </p:txBody>
      </p:sp>
      <p:pic>
        <p:nvPicPr>
          <p:cNvPr id="6" name="Picture 5">
            <a:extLst>
              <a:ext uri="{FF2B5EF4-FFF2-40B4-BE49-F238E27FC236}">
                <a16:creationId xmlns:a16="http://schemas.microsoft.com/office/drawing/2014/main" id="{B01662D2-1130-4636-8631-1855D80F8015}"/>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11949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500" fill="hold"/>
                                        <p:tgtEl>
                                          <p:spTgt spid="55"/>
                                        </p:tgtEl>
                                        <p:attrNameLst>
                                          <p:attrName>ppt_w</p:attrName>
                                        </p:attrNameLst>
                                      </p:cBhvr>
                                      <p:tavLst>
                                        <p:tav tm="0">
                                          <p:val>
                                            <p:fltVal val="0"/>
                                          </p:val>
                                        </p:tav>
                                        <p:tav tm="100000">
                                          <p:val>
                                            <p:strVal val="#ppt_w"/>
                                          </p:val>
                                        </p:tav>
                                      </p:tavLst>
                                    </p:anim>
                                    <p:anim calcmode="lin" valueType="num">
                                      <p:cBhvr>
                                        <p:cTn id="18" dur="500" fill="hold"/>
                                        <p:tgtEl>
                                          <p:spTgt spid="55"/>
                                        </p:tgtEl>
                                        <p:attrNameLst>
                                          <p:attrName>ppt_h</p:attrName>
                                        </p:attrNameLst>
                                      </p:cBhvr>
                                      <p:tavLst>
                                        <p:tav tm="0">
                                          <p:val>
                                            <p:fltVal val="0"/>
                                          </p:val>
                                        </p:tav>
                                        <p:tav tm="100000">
                                          <p:val>
                                            <p:strVal val="#ppt_h"/>
                                          </p:val>
                                        </p:tav>
                                      </p:tavLst>
                                    </p:anim>
                                    <p:animEffect transition="in" filter="fade">
                                      <p:cBhvr>
                                        <p:cTn id="19" dur="500"/>
                                        <p:tgtEl>
                                          <p:spTgt spid="5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p:cTn id="22" dur="500" fill="hold"/>
                                        <p:tgtEl>
                                          <p:spTgt spid="64"/>
                                        </p:tgtEl>
                                        <p:attrNameLst>
                                          <p:attrName>ppt_w</p:attrName>
                                        </p:attrNameLst>
                                      </p:cBhvr>
                                      <p:tavLst>
                                        <p:tav tm="0">
                                          <p:val>
                                            <p:fltVal val="0"/>
                                          </p:val>
                                        </p:tav>
                                        <p:tav tm="100000">
                                          <p:val>
                                            <p:strVal val="#ppt_w"/>
                                          </p:val>
                                        </p:tav>
                                      </p:tavLst>
                                    </p:anim>
                                    <p:anim calcmode="lin" valueType="num">
                                      <p:cBhvr>
                                        <p:cTn id="23" dur="500" fill="hold"/>
                                        <p:tgtEl>
                                          <p:spTgt spid="64"/>
                                        </p:tgtEl>
                                        <p:attrNameLst>
                                          <p:attrName>ppt_h</p:attrName>
                                        </p:attrNameLst>
                                      </p:cBhvr>
                                      <p:tavLst>
                                        <p:tav tm="0">
                                          <p:val>
                                            <p:fltVal val="0"/>
                                          </p:val>
                                        </p:tav>
                                        <p:tav tm="100000">
                                          <p:val>
                                            <p:strVal val="#ppt_h"/>
                                          </p:val>
                                        </p:tav>
                                      </p:tavLst>
                                    </p:anim>
                                    <p:animEffect transition="in" filter="fade">
                                      <p:cBhvr>
                                        <p:cTn id="24" dur="500"/>
                                        <p:tgtEl>
                                          <p:spTgt spid="6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p:bldP spid="64"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5D324-5CFA-429E-A44A-9EA19FB5865A}"/>
              </a:ext>
            </a:extLst>
          </p:cNvPr>
          <p:cNvSpPr txBox="1"/>
          <p:nvPr/>
        </p:nvSpPr>
        <p:spPr>
          <a:xfrm>
            <a:off x="657692" y="478136"/>
            <a:ext cx="760144" cy="369332"/>
          </a:xfrm>
          <a:prstGeom prst="rect">
            <a:avLst/>
          </a:prstGeom>
          <a:noFill/>
          <a:ln w="12700">
            <a:solidFill>
              <a:schemeClr val="tx1"/>
            </a:solidFill>
            <a:prstDash val="sysDash"/>
          </a:ln>
        </p:spPr>
        <p:txBody>
          <a:bodyPr wrap="none" rtlCol="0">
            <a:spAutoFit/>
          </a:bodyPr>
          <a:lstStyle/>
          <a:p>
            <a:r>
              <a:rPr lang="en-US" dirty="0"/>
              <a:t>Idea 4</a:t>
            </a:r>
            <a:endParaRPr lang="en-IN" dirty="0">
              <a:solidFill>
                <a:schemeClr val="accent5">
                  <a:lumMod val="60000"/>
                  <a:lumOff val="40000"/>
                </a:schemeClr>
              </a:solidFill>
            </a:endParaRPr>
          </a:p>
        </p:txBody>
      </p:sp>
      <p:sp>
        <p:nvSpPr>
          <p:cNvPr id="3" name="TextBox 2">
            <a:extLst>
              <a:ext uri="{FF2B5EF4-FFF2-40B4-BE49-F238E27FC236}">
                <a16:creationId xmlns:a16="http://schemas.microsoft.com/office/drawing/2014/main" id="{41B20D87-486D-4223-98A1-DBAF0B1F22DD}"/>
              </a:ext>
            </a:extLst>
          </p:cNvPr>
          <p:cNvSpPr txBox="1"/>
          <p:nvPr/>
        </p:nvSpPr>
        <p:spPr>
          <a:xfrm>
            <a:off x="10350911" y="465799"/>
            <a:ext cx="839653" cy="369332"/>
          </a:xfrm>
          <a:prstGeom prst="rect">
            <a:avLst/>
          </a:prstGeom>
          <a:noFill/>
          <a:ln>
            <a:solidFill>
              <a:schemeClr val="accent5">
                <a:lumMod val="60000"/>
                <a:lumOff val="40000"/>
              </a:schemeClr>
            </a:solidFill>
            <a:prstDash val="sysDash"/>
          </a:ln>
        </p:spPr>
        <p:txBody>
          <a:bodyPr wrap="none" rtlCol="0">
            <a:spAutoFit/>
          </a:bodyPr>
          <a:lstStyle/>
          <a:p>
            <a:r>
              <a:rPr lang="en-US" dirty="0">
                <a:solidFill>
                  <a:schemeClr val="accent5">
                    <a:lumMod val="75000"/>
                  </a:schemeClr>
                </a:solidFill>
              </a:rPr>
              <a:t>Testing</a:t>
            </a:r>
            <a:endParaRPr lang="en-IN" dirty="0">
              <a:solidFill>
                <a:schemeClr val="accent5">
                  <a:lumMod val="75000"/>
                </a:schemeClr>
              </a:solidFill>
            </a:endParaRPr>
          </a:p>
        </p:txBody>
      </p:sp>
      <p:sp>
        <p:nvSpPr>
          <p:cNvPr id="4" name="TextBox 3">
            <a:extLst>
              <a:ext uri="{FF2B5EF4-FFF2-40B4-BE49-F238E27FC236}">
                <a16:creationId xmlns:a16="http://schemas.microsoft.com/office/drawing/2014/main" id="{57FBF700-E738-4AF0-8484-8CF5F85BDAF7}"/>
              </a:ext>
            </a:extLst>
          </p:cNvPr>
          <p:cNvSpPr txBox="1"/>
          <p:nvPr/>
        </p:nvSpPr>
        <p:spPr>
          <a:xfrm>
            <a:off x="1945766" y="467960"/>
            <a:ext cx="8300478" cy="369332"/>
          </a:xfrm>
          <a:prstGeom prst="rect">
            <a:avLst/>
          </a:prstGeom>
          <a:noFill/>
          <a:ln w="12700">
            <a:solidFill>
              <a:schemeClr val="accent1">
                <a:lumMod val="60000"/>
                <a:lumOff val="40000"/>
              </a:schemeClr>
            </a:solidFill>
            <a:prstDash val="sysDash"/>
          </a:ln>
        </p:spPr>
        <p:txBody>
          <a:bodyPr wrap="none" rtlCol="0">
            <a:spAutoFit/>
          </a:bodyPr>
          <a:lstStyle/>
          <a:p>
            <a:pPr algn="ctr"/>
            <a:r>
              <a:rPr lang="en-US" dirty="0">
                <a:solidFill>
                  <a:schemeClr val="accent1">
                    <a:lumMod val="60000"/>
                    <a:lumOff val="40000"/>
                  </a:schemeClr>
                </a:solidFill>
              </a:rPr>
              <a:t>Sliding window (spatial  output ) + Pretrained  Model + Image Pyramid + FC as convnet </a:t>
            </a:r>
            <a:endParaRPr lang="en-IN"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81901B3D-82EF-4718-834D-0AF2B080EBFB}"/>
              </a:ext>
            </a:extLst>
          </p:cNvPr>
          <p:cNvPicPr>
            <a:picLocks noChangeAspect="1"/>
          </p:cNvPicPr>
          <p:nvPr/>
        </p:nvPicPr>
        <p:blipFill>
          <a:blip r:embed="rId2"/>
          <a:stretch>
            <a:fillRect/>
          </a:stretch>
        </p:blipFill>
        <p:spPr>
          <a:xfrm>
            <a:off x="2340462" y="3211148"/>
            <a:ext cx="2132165" cy="1579059"/>
          </a:xfrm>
          <a:prstGeom prst="rect">
            <a:avLst/>
          </a:prstGeom>
          <a:ln>
            <a:solidFill>
              <a:schemeClr val="accent6"/>
            </a:solidFill>
          </a:ln>
          <a:scene3d>
            <a:camera prst="isometricOffAxis1Top">
              <a:rot lat="18600000" lon="18600000" rev="3458550"/>
            </a:camera>
            <a:lightRig rig="threePt" dir="t"/>
          </a:scene3d>
        </p:spPr>
      </p:pic>
      <p:pic>
        <p:nvPicPr>
          <p:cNvPr id="6" name="Picture 5">
            <a:extLst>
              <a:ext uri="{FF2B5EF4-FFF2-40B4-BE49-F238E27FC236}">
                <a16:creationId xmlns:a16="http://schemas.microsoft.com/office/drawing/2014/main" id="{FE69B8DE-81F6-45F3-8688-75F2FB7B7775}"/>
              </a:ext>
            </a:extLst>
          </p:cNvPr>
          <p:cNvPicPr>
            <a:picLocks noChangeAspect="1"/>
          </p:cNvPicPr>
          <p:nvPr/>
        </p:nvPicPr>
        <p:blipFill>
          <a:blip r:embed="rId2"/>
          <a:stretch>
            <a:fillRect/>
          </a:stretch>
        </p:blipFill>
        <p:spPr>
          <a:xfrm>
            <a:off x="2427371" y="2909558"/>
            <a:ext cx="1884891" cy="1395931"/>
          </a:xfrm>
          <a:prstGeom prst="rect">
            <a:avLst/>
          </a:prstGeom>
          <a:ln>
            <a:solidFill>
              <a:schemeClr val="accent6"/>
            </a:solidFill>
          </a:ln>
          <a:scene3d>
            <a:camera prst="isometricOffAxis1Top">
              <a:rot lat="18600000" lon="18600000" rev="3458550"/>
            </a:camera>
            <a:lightRig rig="threePt" dir="t"/>
          </a:scene3d>
        </p:spPr>
      </p:pic>
      <p:pic>
        <p:nvPicPr>
          <p:cNvPr id="7" name="Picture 6">
            <a:extLst>
              <a:ext uri="{FF2B5EF4-FFF2-40B4-BE49-F238E27FC236}">
                <a16:creationId xmlns:a16="http://schemas.microsoft.com/office/drawing/2014/main" id="{436EBC28-7786-4012-AB50-93DEFB94BF2F}"/>
              </a:ext>
            </a:extLst>
          </p:cNvPr>
          <p:cNvPicPr>
            <a:picLocks noChangeAspect="1"/>
          </p:cNvPicPr>
          <p:nvPr/>
        </p:nvPicPr>
        <p:blipFill>
          <a:blip r:embed="rId2"/>
          <a:stretch>
            <a:fillRect/>
          </a:stretch>
        </p:blipFill>
        <p:spPr>
          <a:xfrm>
            <a:off x="2560470" y="2691340"/>
            <a:ext cx="1576054" cy="1167209"/>
          </a:xfrm>
          <a:prstGeom prst="rect">
            <a:avLst/>
          </a:prstGeom>
          <a:ln>
            <a:solidFill>
              <a:schemeClr val="accent6"/>
            </a:solidFill>
          </a:ln>
          <a:scene3d>
            <a:camera prst="isometricOffAxis1Top">
              <a:rot lat="18600000" lon="18600000" rev="3458550"/>
            </a:camera>
            <a:lightRig rig="threePt" dir="t"/>
          </a:scene3d>
        </p:spPr>
      </p:pic>
      <p:pic>
        <p:nvPicPr>
          <p:cNvPr id="8" name="Picture 7">
            <a:extLst>
              <a:ext uri="{FF2B5EF4-FFF2-40B4-BE49-F238E27FC236}">
                <a16:creationId xmlns:a16="http://schemas.microsoft.com/office/drawing/2014/main" id="{8C1A2D26-ED89-47FC-8191-EB8334EC6979}"/>
              </a:ext>
            </a:extLst>
          </p:cNvPr>
          <p:cNvPicPr>
            <a:picLocks noChangeAspect="1"/>
          </p:cNvPicPr>
          <p:nvPr/>
        </p:nvPicPr>
        <p:blipFill>
          <a:blip r:embed="rId2"/>
          <a:stretch>
            <a:fillRect/>
          </a:stretch>
        </p:blipFill>
        <p:spPr>
          <a:xfrm>
            <a:off x="2485961" y="2323042"/>
            <a:ext cx="1487024" cy="1101274"/>
          </a:xfrm>
          <a:prstGeom prst="rect">
            <a:avLst/>
          </a:prstGeom>
          <a:ln>
            <a:solidFill>
              <a:schemeClr val="accent6"/>
            </a:solidFill>
          </a:ln>
          <a:scene3d>
            <a:camera prst="isometricOffAxis1Top">
              <a:rot lat="18600000" lon="18600000" rev="3458550"/>
            </a:camera>
            <a:lightRig rig="threePt" dir="t"/>
          </a:scene3d>
        </p:spPr>
      </p:pic>
      <p:pic>
        <p:nvPicPr>
          <p:cNvPr id="9" name="Picture 8">
            <a:extLst>
              <a:ext uri="{FF2B5EF4-FFF2-40B4-BE49-F238E27FC236}">
                <a16:creationId xmlns:a16="http://schemas.microsoft.com/office/drawing/2014/main" id="{098130E0-0BF0-4792-B45E-3942C4413487}"/>
              </a:ext>
            </a:extLst>
          </p:cNvPr>
          <p:cNvPicPr>
            <a:picLocks noChangeAspect="1"/>
          </p:cNvPicPr>
          <p:nvPr/>
        </p:nvPicPr>
        <p:blipFill>
          <a:blip r:embed="rId2"/>
          <a:stretch>
            <a:fillRect/>
          </a:stretch>
        </p:blipFill>
        <p:spPr>
          <a:xfrm>
            <a:off x="2561257" y="2050513"/>
            <a:ext cx="1267379" cy="938607"/>
          </a:xfrm>
          <a:prstGeom prst="rect">
            <a:avLst/>
          </a:prstGeom>
          <a:ln>
            <a:solidFill>
              <a:schemeClr val="accent6"/>
            </a:solidFill>
          </a:ln>
          <a:scene3d>
            <a:camera prst="isometricOffAxis1Top">
              <a:rot lat="18600000" lon="18600000" rev="3458550"/>
            </a:camera>
            <a:lightRig rig="threePt" dir="t"/>
          </a:scene3d>
        </p:spPr>
      </p:pic>
      <p:sp>
        <p:nvSpPr>
          <p:cNvPr id="10" name="Rectangle 9">
            <a:extLst>
              <a:ext uri="{FF2B5EF4-FFF2-40B4-BE49-F238E27FC236}">
                <a16:creationId xmlns:a16="http://schemas.microsoft.com/office/drawing/2014/main" id="{B8A1FB60-1F62-4942-85BB-3A4382F72EE1}"/>
              </a:ext>
            </a:extLst>
          </p:cNvPr>
          <p:cNvSpPr/>
          <p:nvPr/>
        </p:nvSpPr>
        <p:spPr>
          <a:xfrm>
            <a:off x="5028257" y="2796531"/>
            <a:ext cx="2996106" cy="1971950"/>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rapezoid 10">
            <a:extLst>
              <a:ext uri="{FF2B5EF4-FFF2-40B4-BE49-F238E27FC236}">
                <a16:creationId xmlns:a16="http://schemas.microsoft.com/office/drawing/2014/main" id="{698EF277-37CA-4F61-834E-AF1DE38F6234}"/>
              </a:ext>
            </a:extLst>
          </p:cNvPr>
          <p:cNvSpPr/>
          <p:nvPr/>
        </p:nvSpPr>
        <p:spPr>
          <a:xfrm rot="5400000">
            <a:off x="5159513" y="3241103"/>
            <a:ext cx="1561437" cy="1105318"/>
          </a:xfrm>
          <a:prstGeom prst="trapezoid">
            <a:avLst/>
          </a:prstGeom>
          <a:solidFill>
            <a:schemeClr val="accent4">
              <a:lumMod val="75000"/>
              <a:alpha val="80000"/>
            </a:schemeClr>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a:t>
            </a:r>
            <a:endParaRPr lang="en-IN" dirty="0"/>
          </a:p>
        </p:txBody>
      </p:sp>
      <p:cxnSp>
        <p:nvCxnSpPr>
          <p:cNvPr id="12" name="Connector: Elbow 11">
            <a:extLst>
              <a:ext uri="{FF2B5EF4-FFF2-40B4-BE49-F238E27FC236}">
                <a16:creationId xmlns:a16="http://schemas.microsoft.com/office/drawing/2014/main" id="{A613082D-8A06-46B3-8F1E-0139175BA005}"/>
              </a:ext>
            </a:extLst>
          </p:cNvPr>
          <p:cNvCxnSpPr>
            <a:cxnSpLocks/>
            <a:stCxn id="17" idx="3"/>
            <a:endCxn id="28" idx="0"/>
          </p:cNvCxnSpPr>
          <p:nvPr/>
        </p:nvCxnSpPr>
        <p:spPr>
          <a:xfrm>
            <a:off x="10142405" y="3784569"/>
            <a:ext cx="1235710" cy="11076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76DA425-7FAC-409F-8661-A1AFDCD98DBF}"/>
              </a:ext>
            </a:extLst>
          </p:cNvPr>
          <p:cNvCxnSpPr>
            <a:cxnSpLocks/>
            <a:stCxn id="17" idx="3"/>
            <a:endCxn id="20" idx="2"/>
          </p:cNvCxnSpPr>
          <p:nvPr/>
        </p:nvCxnSpPr>
        <p:spPr>
          <a:xfrm flipV="1">
            <a:off x="10142405" y="2625573"/>
            <a:ext cx="1235709" cy="1158996"/>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graphicFrame>
        <p:nvGraphicFramePr>
          <p:cNvPr id="14" name="Table 13">
            <a:extLst>
              <a:ext uri="{FF2B5EF4-FFF2-40B4-BE49-F238E27FC236}">
                <a16:creationId xmlns:a16="http://schemas.microsoft.com/office/drawing/2014/main" id="{AAA2BFD4-D339-437B-82DF-CC109BFCB731}"/>
              </a:ext>
            </a:extLst>
          </p:cNvPr>
          <p:cNvGraphicFramePr>
            <a:graphicFrameLocks noGrp="1"/>
          </p:cNvGraphicFramePr>
          <p:nvPr>
            <p:extLst>
              <p:ext uri="{D42A27DB-BD31-4B8C-83A1-F6EECF244321}">
                <p14:modId xmlns:p14="http://schemas.microsoft.com/office/powerpoint/2010/main" val="672197224"/>
              </p:ext>
            </p:extLst>
          </p:nvPr>
        </p:nvGraphicFramePr>
        <p:xfrm>
          <a:off x="8503747" y="2355817"/>
          <a:ext cx="332626" cy="2857504"/>
        </p:xfrm>
        <a:graphic>
          <a:graphicData uri="http://schemas.openxmlformats.org/drawingml/2006/table">
            <a:tbl>
              <a:tblPr firstRow="1" bandRow="1">
                <a:tableStyleId>{5940675A-B579-460E-94D1-54222C63F5DA}</a:tableStyleId>
              </a:tblPr>
              <a:tblGrid>
                <a:gridCol w="332626">
                  <a:extLst>
                    <a:ext uri="{9D8B030D-6E8A-4147-A177-3AD203B41FA5}">
                      <a16:colId xmlns:a16="http://schemas.microsoft.com/office/drawing/2014/main" val="3507548077"/>
                    </a:ext>
                  </a:extLst>
                </a:gridCol>
              </a:tblGrid>
              <a:tr h="354873">
                <a:tc>
                  <a:txBody>
                    <a:bodyPr/>
                    <a:lstStyle/>
                    <a:p>
                      <a:endParaRPr lang="en-IN" sz="1800"/>
                    </a:p>
                  </a:txBody>
                  <a:tcPr marL="93002" marR="93002" marT="41434" marB="41434"/>
                </a:tc>
                <a:extLst>
                  <a:ext uri="{0D108BD9-81ED-4DB2-BD59-A6C34878D82A}">
                    <a16:rowId xmlns:a16="http://schemas.microsoft.com/office/drawing/2014/main" val="2302564250"/>
                  </a:ext>
                </a:extLst>
              </a:tr>
              <a:tr h="354873">
                <a:tc>
                  <a:txBody>
                    <a:bodyPr/>
                    <a:lstStyle/>
                    <a:p>
                      <a:endParaRPr lang="en-IN" sz="1800"/>
                    </a:p>
                  </a:txBody>
                  <a:tcPr marL="93002" marR="93002" marT="41434" marB="41434"/>
                </a:tc>
                <a:extLst>
                  <a:ext uri="{0D108BD9-81ED-4DB2-BD59-A6C34878D82A}">
                    <a16:rowId xmlns:a16="http://schemas.microsoft.com/office/drawing/2014/main" val="955761627"/>
                  </a:ext>
                </a:extLst>
              </a:tr>
              <a:tr h="354873">
                <a:tc>
                  <a:txBody>
                    <a:bodyPr/>
                    <a:lstStyle/>
                    <a:p>
                      <a:endParaRPr lang="en-IN" sz="1800"/>
                    </a:p>
                  </a:txBody>
                  <a:tcPr marL="93002" marR="93002" marT="41434" marB="41434"/>
                </a:tc>
                <a:extLst>
                  <a:ext uri="{0D108BD9-81ED-4DB2-BD59-A6C34878D82A}">
                    <a16:rowId xmlns:a16="http://schemas.microsoft.com/office/drawing/2014/main" val="229309131"/>
                  </a:ext>
                </a:extLst>
              </a:tr>
              <a:tr h="354873">
                <a:tc>
                  <a:txBody>
                    <a:bodyPr/>
                    <a:lstStyle/>
                    <a:p>
                      <a:endParaRPr lang="en-IN" sz="1800"/>
                    </a:p>
                  </a:txBody>
                  <a:tcPr marL="93002" marR="93002" marT="41434" marB="41434"/>
                </a:tc>
                <a:extLst>
                  <a:ext uri="{0D108BD9-81ED-4DB2-BD59-A6C34878D82A}">
                    <a16:rowId xmlns:a16="http://schemas.microsoft.com/office/drawing/2014/main" val="4063394932"/>
                  </a:ext>
                </a:extLst>
              </a:tr>
              <a:tr h="354873">
                <a:tc>
                  <a:txBody>
                    <a:bodyPr/>
                    <a:lstStyle/>
                    <a:p>
                      <a:endParaRPr lang="en-IN" sz="1800" dirty="0"/>
                    </a:p>
                  </a:txBody>
                  <a:tcPr marL="93002" marR="93002" marT="41434" marB="41434"/>
                </a:tc>
                <a:extLst>
                  <a:ext uri="{0D108BD9-81ED-4DB2-BD59-A6C34878D82A}">
                    <a16:rowId xmlns:a16="http://schemas.microsoft.com/office/drawing/2014/main" val="224388613"/>
                  </a:ext>
                </a:extLst>
              </a:tr>
              <a:tr h="354873">
                <a:tc>
                  <a:txBody>
                    <a:bodyPr/>
                    <a:lstStyle/>
                    <a:p>
                      <a:endParaRPr lang="en-IN" sz="1800" dirty="0"/>
                    </a:p>
                  </a:txBody>
                  <a:tcPr marL="93002" marR="93002" marT="41434" marB="41434"/>
                </a:tc>
                <a:extLst>
                  <a:ext uri="{0D108BD9-81ED-4DB2-BD59-A6C34878D82A}">
                    <a16:rowId xmlns:a16="http://schemas.microsoft.com/office/drawing/2014/main" val="2465109398"/>
                  </a:ext>
                </a:extLst>
              </a:tr>
              <a:tr h="354873">
                <a:tc>
                  <a:txBody>
                    <a:bodyPr/>
                    <a:lstStyle/>
                    <a:p>
                      <a:endParaRPr lang="en-IN" sz="1800"/>
                    </a:p>
                  </a:txBody>
                  <a:tcPr marL="93002" marR="93002" marT="41434" marB="41434"/>
                </a:tc>
                <a:extLst>
                  <a:ext uri="{0D108BD9-81ED-4DB2-BD59-A6C34878D82A}">
                    <a16:rowId xmlns:a16="http://schemas.microsoft.com/office/drawing/2014/main" val="1628755736"/>
                  </a:ext>
                </a:extLst>
              </a:tr>
              <a:tr h="354873">
                <a:tc>
                  <a:txBody>
                    <a:bodyPr/>
                    <a:lstStyle/>
                    <a:p>
                      <a:endParaRPr lang="en-IN" sz="1800" dirty="0"/>
                    </a:p>
                  </a:txBody>
                  <a:tcPr marL="93002" marR="93002" marT="41434" marB="41434"/>
                </a:tc>
                <a:extLst>
                  <a:ext uri="{0D108BD9-81ED-4DB2-BD59-A6C34878D82A}">
                    <a16:rowId xmlns:a16="http://schemas.microsoft.com/office/drawing/2014/main" val="3135197028"/>
                  </a:ext>
                </a:extLst>
              </a:tr>
            </a:tbl>
          </a:graphicData>
        </a:graphic>
      </p:graphicFrame>
      <p:sp>
        <p:nvSpPr>
          <p:cNvPr id="15" name="TextBox 14">
            <a:extLst>
              <a:ext uri="{FF2B5EF4-FFF2-40B4-BE49-F238E27FC236}">
                <a16:creationId xmlns:a16="http://schemas.microsoft.com/office/drawing/2014/main" id="{FE6A98A3-45CC-4B2A-A6BB-284D959C1DF3}"/>
              </a:ext>
            </a:extLst>
          </p:cNvPr>
          <p:cNvSpPr txBox="1"/>
          <p:nvPr/>
        </p:nvSpPr>
        <p:spPr>
          <a:xfrm>
            <a:off x="6096000" y="4720643"/>
            <a:ext cx="1901739" cy="369332"/>
          </a:xfrm>
          <a:prstGeom prst="rect">
            <a:avLst/>
          </a:prstGeom>
          <a:noFill/>
        </p:spPr>
        <p:txBody>
          <a:bodyPr wrap="none" rtlCol="0">
            <a:spAutoFit/>
          </a:bodyPr>
          <a:lstStyle/>
          <a:p>
            <a:r>
              <a:rPr lang="en-US" dirty="0"/>
              <a:t>Feature Extraction</a:t>
            </a:r>
            <a:endParaRPr lang="en-IN" dirty="0"/>
          </a:p>
        </p:txBody>
      </p:sp>
      <p:cxnSp>
        <p:nvCxnSpPr>
          <p:cNvPr id="16" name="Straight Arrow Connector 15">
            <a:extLst>
              <a:ext uri="{FF2B5EF4-FFF2-40B4-BE49-F238E27FC236}">
                <a16:creationId xmlns:a16="http://schemas.microsoft.com/office/drawing/2014/main" id="{DD0EE838-D65B-4818-9E02-FCE5AAC9161E}"/>
              </a:ext>
            </a:extLst>
          </p:cNvPr>
          <p:cNvCxnSpPr>
            <a:cxnSpLocks/>
            <a:stCxn id="10" idx="3"/>
            <a:endCxn id="14" idx="1"/>
          </p:cNvCxnSpPr>
          <p:nvPr/>
        </p:nvCxnSpPr>
        <p:spPr>
          <a:xfrm>
            <a:off x="8024363" y="3782506"/>
            <a:ext cx="479384" cy="2063"/>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4C8A64A-F4D3-401E-928F-A9B1D4967657}"/>
              </a:ext>
            </a:extLst>
          </p:cNvPr>
          <p:cNvSpPr/>
          <p:nvPr/>
        </p:nvSpPr>
        <p:spPr>
          <a:xfrm>
            <a:off x="9129890" y="2239881"/>
            <a:ext cx="1012515" cy="3089376"/>
          </a:xfrm>
          <a:prstGeom prst="rect">
            <a:avLst/>
          </a:prstGeom>
          <a:solidFill>
            <a:schemeClr val="accent6">
              <a:lumMod val="50000"/>
              <a:alpha val="8000"/>
            </a:schemeClr>
          </a:solid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094CA9C5-E715-4357-AEEE-444AB49103F2}"/>
              </a:ext>
            </a:extLst>
          </p:cNvPr>
          <p:cNvSpPr/>
          <p:nvPr/>
        </p:nvSpPr>
        <p:spPr>
          <a:xfrm>
            <a:off x="9277378" y="2321735"/>
            <a:ext cx="302194" cy="2907246"/>
          </a:xfrm>
          <a:prstGeom prst="rect">
            <a:avLst/>
          </a:prstGeom>
          <a:solidFill>
            <a:schemeClr val="accent3">
              <a:lumMod val="75000"/>
              <a:alpha val="23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FC1</a:t>
            </a:r>
            <a:endParaRPr lang="en-IN" dirty="0"/>
          </a:p>
        </p:txBody>
      </p:sp>
      <p:sp>
        <p:nvSpPr>
          <p:cNvPr id="19" name="Rectangle 18">
            <a:extLst>
              <a:ext uri="{FF2B5EF4-FFF2-40B4-BE49-F238E27FC236}">
                <a16:creationId xmlns:a16="http://schemas.microsoft.com/office/drawing/2014/main" id="{0398C63E-28BE-44A2-84BB-5423DC8353DA}"/>
              </a:ext>
            </a:extLst>
          </p:cNvPr>
          <p:cNvSpPr/>
          <p:nvPr/>
        </p:nvSpPr>
        <p:spPr>
          <a:xfrm>
            <a:off x="9785137" y="3176166"/>
            <a:ext cx="218647" cy="1364508"/>
          </a:xfrm>
          <a:prstGeom prst="rect">
            <a:avLst/>
          </a:prstGeom>
          <a:solidFill>
            <a:schemeClr val="accent3">
              <a:lumMod val="75000"/>
              <a:alpha val="23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FC2</a:t>
            </a:r>
            <a:endParaRPr lang="en-IN" dirty="0"/>
          </a:p>
        </p:txBody>
      </p:sp>
      <p:sp>
        <p:nvSpPr>
          <p:cNvPr id="20" name="TextBox 19">
            <a:extLst>
              <a:ext uri="{FF2B5EF4-FFF2-40B4-BE49-F238E27FC236}">
                <a16:creationId xmlns:a16="http://schemas.microsoft.com/office/drawing/2014/main" id="{60F01AFC-A753-4C7F-A34B-B16C195966CB}"/>
              </a:ext>
            </a:extLst>
          </p:cNvPr>
          <p:cNvSpPr txBox="1"/>
          <p:nvPr/>
        </p:nvSpPr>
        <p:spPr>
          <a:xfrm>
            <a:off x="10675454" y="2256241"/>
            <a:ext cx="1405320" cy="369332"/>
          </a:xfrm>
          <a:prstGeom prst="rect">
            <a:avLst/>
          </a:prstGeom>
          <a:noFill/>
          <a:ln>
            <a:solidFill>
              <a:schemeClr val="accent1">
                <a:lumMod val="60000"/>
                <a:lumOff val="40000"/>
              </a:schemeClr>
            </a:solidFill>
          </a:ln>
        </p:spPr>
        <p:txBody>
          <a:bodyPr wrap="square" rtlCol="0">
            <a:spAutoFit/>
          </a:bodyPr>
          <a:lstStyle/>
          <a:p>
            <a:pPr algn="ctr"/>
            <a:r>
              <a:rPr lang="en-US" dirty="0">
                <a:solidFill>
                  <a:schemeClr val="accent1">
                    <a:lumMod val="60000"/>
                    <a:lumOff val="40000"/>
                  </a:schemeClr>
                </a:solidFill>
              </a:rPr>
              <a:t>Regression</a:t>
            </a:r>
            <a:endParaRPr lang="en-IN" dirty="0">
              <a:solidFill>
                <a:schemeClr val="accent1">
                  <a:lumMod val="60000"/>
                  <a:lumOff val="40000"/>
                </a:schemeClr>
              </a:solidFill>
            </a:endParaRPr>
          </a:p>
        </p:txBody>
      </p:sp>
      <p:cxnSp>
        <p:nvCxnSpPr>
          <p:cNvPr id="21" name="Straight Arrow Connector 20">
            <a:extLst>
              <a:ext uri="{FF2B5EF4-FFF2-40B4-BE49-F238E27FC236}">
                <a16:creationId xmlns:a16="http://schemas.microsoft.com/office/drawing/2014/main" id="{E64EB2F8-5FD8-4AD0-8761-1B5EF7540FA8}"/>
              </a:ext>
            </a:extLst>
          </p:cNvPr>
          <p:cNvCxnSpPr>
            <a:cxnSpLocks/>
            <a:stCxn id="14" idx="3"/>
            <a:endCxn id="17" idx="1"/>
          </p:cNvCxnSpPr>
          <p:nvPr/>
        </p:nvCxnSpPr>
        <p:spPr>
          <a:xfrm>
            <a:off x="8836373" y="3784569"/>
            <a:ext cx="293517"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A83D95F-70BE-496F-9040-DE91DCA4AAEC}"/>
              </a:ext>
            </a:extLst>
          </p:cNvPr>
          <p:cNvPicPr>
            <a:picLocks noChangeAspect="1"/>
          </p:cNvPicPr>
          <p:nvPr/>
        </p:nvPicPr>
        <p:blipFill rotWithShape="1">
          <a:blip r:embed="rId3"/>
          <a:srcRect l="3468" t="2704" r="6106" b="7412"/>
          <a:stretch/>
        </p:blipFill>
        <p:spPr>
          <a:xfrm>
            <a:off x="6716600" y="3211148"/>
            <a:ext cx="574806" cy="571358"/>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23" name="Picture 22">
            <a:extLst>
              <a:ext uri="{FF2B5EF4-FFF2-40B4-BE49-F238E27FC236}">
                <a16:creationId xmlns:a16="http://schemas.microsoft.com/office/drawing/2014/main" id="{E3DBEB2A-CCB7-4A55-8A8E-4D16420F5AF6}"/>
              </a:ext>
            </a:extLst>
          </p:cNvPr>
          <p:cNvPicPr>
            <a:picLocks noChangeAspect="1"/>
          </p:cNvPicPr>
          <p:nvPr/>
        </p:nvPicPr>
        <p:blipFill rotWithShape="1">
          <a:blip r:embed="rId4"/>
          <a:srcRect t="3013"/>
          <a:stretch/>
        </p:blipFill>
        <p:spPr>
          <a:xfrm>
            <a:off x="6807523" y="3301406"/>
            <a:ext cx="590906" cy="571358"/>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24" name="Picture 23">
            <a:extLst>
              <a:ext uri="{FF2B5EF4-FFF2-40B4-BE49-F238E27FC236}">
                <a16:creationId xmlns:a16="http://schemas.microsoft.com/office/drawing/2014/main" id="{E00DA681-BB12-49EA-8DC7-1B70634E9E32}"/>
              </a:ext>
            </a:extLst>
          </p:cNvPr>
          <p:cNvPicPr>
            <a:picLocks noChangeAspect="1"/>
          </p:cNvPicPr>
          <p:nvPr/>
        </p:nvPicPr>
        <p:blipFill>
          <a:blip r:embed="rId5"/>
          <a:stretch>
            <a:fillRect/>
          </a:stretch>
        </p:blipFill>
        <p:spPr>
          <a:xfrm>
            <a:off x="6900296" y="3391663"/>
            <a:ext cx="588163" cy="57135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25" name="Picture 24">
            <a:extLst>
              <a:ext uri="{FF2B5EF4-FFF2-40B4-BE49-F238E27FC236}">
                <a16:creationId xmlns:a16="http://schemas.microsoft.com/office/drawing/2014/main" id="{5FD7B817-0847-44DF-940A-997705D62114}"/>
              </a:ext>
            </a:extLst>
          </p:cNvPr>
          <p:cNvPicPr>
            <a:picLocks noChangeAspect="1"/>
          </p:cNvPicPr>
          <p:nvPr/>
        </p:nvPicPr>
        <p:blipFill rotWithShape="1">
          <a:blip r:embed="rId4"/>
          <a:srcRect t="3013"/>
          <a:stretch/>
        </p:blipFill>
        <p:spPr>
          <a:xfrm>
            <a:off x="7291344" y="3693902"/>
            <a:ext cx="590906" cy="571358"/>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26" name="Picture 25">
            <a:extLst>
              <a:ext uri="{FF2B5EF4-FFF2-40B4-BE49-F238E27FC236}">
                <a16:creationId xmlns:a16="http://schemas.microsoft.com/office/drawing/2014/main" id="{BBE88827-4E54-439B-AAD1-E3E328DD319C}"/>
              </a:ext>
            </a:extLst>
          </p:cNvPr>
          <p:cNvPicPr>
            <a:picLocks noChangeAspect="1"/>
          </p:cNvPicPr>
          <p:nvPr/>
        </p:nvPicPr>
        <p:blipFill rotWithShape="1">
          <a:blip r:embed="rId3"/>
          <a:srcRect l="3468" t="2704" r="6106" b="7412"/>
          <a:stretch/>
        </p:blipFill>
        <p:spPr>
          <a:xfrm>
            <a:off x="7399262" y="3791207"/>
            <a:ext cx="574806" cy="571358"/>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cxnSp>
        <p:nvCxnSpPr>
          <p:cNvPr id="27" name="Straight Connector 26">
            <a:extLst>
              <a:ext uri="{FF2B5EF4-FFF2-40B4-BE49-F238E27FC236}">
                <a16:creationId xmlns:a16="http://schemas.microsoft.com/office/drawing/2014/main" id="{C6416A54-98F4-43B4-85CE-52AB123B170E}"/>
              </a:ext>
            </a:extLst>
          </p:cNvPr>
          <p:cNvCxnSpPr>
            <a:cxnSpLocks/>
          </p:cNvCxnSpPr>
          <p:nvPr/>
        </p:nvCxnSpPr>
        <p:spPr>
          <a:xfrm>
            <a:off x="7001665" y="4076886"/>
            <a:ext cx="180636" cy="128764"/>
          </a:xfrm>
          <a:prstGeom prst="line">
            <a:avLst/>
          </a:prstGeom>
          <a:ln w="127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754E4-054F-4F2F-A5CC-CC61C013B2A6}"/>
              </a:ext>
            </a:extLst>
          </p:cNvPr>
          <p:cNvSpPr txBox="1"/>
          <p:nvPr/>
        </p:nvSpPr>
        <p:spPr>
          <a:xfrm>
            <a:off x="10675454" y="4892211"/>
            <a:ext cx="1405321" cy="369332"/>
          </a:xfrm>
          <a:prstGeom prst="rect">
            <a:avLst/>
          </a:prstGeom>
          <a:noFill/>
          <a:ln>
            <a:solidFill>
              <a:schemeClr val="accent1">
                <a:lumMod val="60000"/>
                <a:lumOff val="40000"/>
              </a:schemeClr>
            </a:solidFill>
          </a:ln>
        </p:spPr>
        <p:txBody>
          <a:bodyPr wrap="none" rtlCol="0">
            <a:spAutoFit/>
          </a:bodyPr>
          <a:lstStyle/>
          <a:p>
            <a:pPr algn="ctr"/>
            <a:r>
              <a:rPr lang="en-US" dirty="0">
                <a:solidFill>
                  <a:schemeClr val="accent1">
                    <a:lumMod val="60000"/>
                    <a:lumOff val="40000"/>
                  </a:schemeClr>
                </a:solidFill>
              </a:rPr>
              <a:t>Classification</a:t>
            </a:r>
            <a:endParaRPr lang="en-IN" dirty="0">
              <a:solidFill>
                <a:schemeClr val="accent1">
                  <a:lumMod val="60000"/>
                  <a:lumOff val="40000"/>
                </a:schemeClr>
              </a:solidFill>
            </a:endParaRPr>
          </a:p>
        </p:txBody>
      </p:sp>
      <p:sp>
        <p:nvSpPr>
          <p:cNvPr id="29" name="Rectangle 28">
            <a:extLst>
              <a:ext uri="{FF2B5EF4-FFF2-40B4-BE49-F238E27FC236}">
                <a16:creationId xmlns:a16="http://schemas.microsoft.com/office/drawing/2014/main" id="{16492945-5A92-4AB9-96CC-A7D21F1FAD12}"/>
              </a:ext>
            </a:extLst>
          </p:cNvPr>
          <p:cNvSpPr/>
          <p:nvPr/>
        </p:nvSpPr>
        <p:spPr>
          <a:xfrm>
            <a:off x="4803651" y="1963790"/>
            <a:ext cx="5654589" cy="3623136"/>
          </a:xfrm>
          <a:prstGeom prst="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E65E3F9-8DA9-41C0-B15D-5A0C89148A30}"/>
              </a:ext>
            </a:extLst>
          </p:cNvPr>
          <p:cNvSpPr txBox="1"/>
          <p:nvPr/>
        </p:nvSpPr>
        <p:spPr>
          <a:xfrm rot="5400000">
            <a:off x="5225376" y="3637318"/>
            <a:ext cx="735522" cy="307777"/>
          </a:xfrm>
          <a:prstGeom prst="rect">
            <a:avLst/>
          </a:prstGeom>
          <a:noFill/>
        </p:spPr>
        <p:txBody>
          <a:bodyPr wrap="none" rtlCol="0">
            <a:spAutoFit/>
          </a:bodyPr>
          <a:lstStyle/>
          <a:p>
            <a:r>
              <a:rPr lang="en-US" sz="1400" dirty="0"/>
              <a:t>VGG 16</a:t>
            </a:r>
            <a:endParaRPr lang="en-IN" sz="1400" dirty="0"/>
          </a:p>
        </p:txBody>
      </p:sp>
      <p:sp>
        <p:nvSpPr>
          <p:cNvPr id="31" name="TextBox 30">
            <a:extLst>
              <a:ext uri="{FF2B5EF4-FFF2-40B4-BE49-F238E27FC236}">
                <a16:creationId xmlns:a16="http://schemas.microsoft.com/office/drawing/2014/main" id="{7CBF347D-3B0A-4A7F-AD26-308C3BBAE817}"/>
              </a:ext>
            </a:extLst>
          </p:cNvPr>
          <p:cNvSpPr txBox="1"/>
          <p:nvPr/>
        </p:nvSpPr>
        <p:spPr>
          <a:xfrm>
            <a:off x="2347129" y="4663596"/>
            <a:ext cx="1764687" cy="923330"/>
          </a:xfrm>
          <a:prstGeom prst="rect">
            <a:avLst/>
          </a:prstGeom>
          <a:solidFill>
            <a:schemeClr val="accent3">
              <a:lumMod val="50000"/>
              <a:alpha val="28000"/>
            </a:schemeClr>
          </a:solidFill>
          <a:ln>
            <a:solidFill>
              <a:schemeClr val="accent1">
                <a:lumMod val="60000"/>
                <a:lumOff val="40000"/>
              </a:schemeClr>
            </a:solidFill>
          </a:ln>
        </p:spPr>
        <p:txBody>
          <a:bodyPr wrap="square">
            <a:spAutoFit/>
          </a:bodyPr>
          <a:lstStyle/>
          <a:p>
            <a:pPr algn="ctr"/>
            <a:r>
              <a:rPr lang="en-US" dirty="0">
                <a:solidFill>
                  <a:schemeClr val="accent1">
                    <a:lumMod val="60000"/>
                    <a:lumOff val="40000"/>
                  </a:schemeClr>
                </a:solidFill>
              </a:rPr>
              <a:t>Sliding window  </a:t>
            </a:r>
          </a:p>
          <a:p>
            <a:pPr algn="ctr"/>
            <a:r>
              <a:rPr lang="en-US" dirty="0">
                <a:solidFill>
                  <a:schemeClr val="accent1">
                    <a:lumMod val="60000"/>
                    <a:lumOff val="40000"/>
                  </a:schemeClr>
                </a:solidFill>
              </a:rPr>
              <a:t>+ </a:t>
            </a:r>
          </a:p>
          <a:p>
            <a:pPr algn="ctr"/>
            <a:r>
              <a:rPr lang="en-US" dirty="0">
                <a:solidFill>
                  <a:schemeClr val="accent1">
                    <a:lumMod val="60000"/>
                    <a:lumOff val="40000"/>
                  </a:schemeClr>
                </a:solidFill>
              </a:rPr>
              <a:t>Image Pyramid</a:t>
            </a:r>
            <a:endParaRPr lang="en-IN" dirty="0">
              <a:solidFill>
                <a:schemeClr val="accent1">
                  <a:lumMod val="60000"/>
                  <a:lumOff val="40000"/>
                </a:schemeClr>
              </a:solidFill>
            </a:endParaRPr>
          </a:p>
        </p:txBody>
      </p:sp>
      <p:pic>
        <p:nvPicPr>
          <p:cNvPr id="32" name="Picture 31">
            <a:extLst>
              <a:ext uri="{FF2B5EF4-FFF2-40B4-BE49-F238E27FC236}">
                <a16:creationId xmlns:a16="http://schemas.microsoft.com/office/drawing/2014/main" id="{76456A54-8837-4E1B-B527-60EF7162FF22}"/>
              </a:ext>
            </a:extLst>
          </p:cNvPr>
          <p:cNvPicPr>
            <a:picLocks noChangeAspect="1"/>
          </p:cNvPicPr>
          <p:nvPr/>
        </p:nvPicPr>
        <p:blipFill>
          <a:blip r:embed="rId2"/>
          <a:stretch>
            <a:fillRect/>
          </a:stretch>
        </p:blipFill>
        <p:spPr>
          <a:xfrm>
            <a:off x="40708" y="3089506"/>
            <a:ext cx="1507103" cy="1116144"/>
          </a:xfrm>
          <a:prstGeom prst="rect">
            <a:avLst/>
          </a:prstGeom>
          <a:ln>
            <a:solidFill>
              <a:schemeClr val="tx1"/>
            </a:solidFill>
          </a:ln>
        </p:spPr>
      </p:pic>
      <p:sp>
        <p:nvSpPr>
          <p:cNvPr id="33" name="Rectangle 32">
            <a:extLst>
              <a:ext uri="{FF2B5EF4-FFF2-40B4-BE49-F238E27FC236}">
                <a16:creationId xmlns:a16="http://schemas.microsoft.com/office/drawing/2014/main" id="{DA2F106F-AD76-442F-BEDA-A5B652CAD3BB}"/>
              </a:ext>
            </a:extLst>
          </p:cNvPr>
          <p:cNvSpPr/>
          <p:nvPr/>
        </p:nvSpPr>
        <p:spPr>
          <a:xfrm>
            <a:off x="2560469" y="2255893"/>
            <a:ext cx="520526" cy="581568"/>
          </a:xfrm>
          <a:prstGeom prst="rect">
            <a:avLst/>
          </a:prstGeom>
          <a:solidFill>
            <a:schemeClr val="accent5">
              <a:lumMod val="75000"/>
            </a:schemeClr>
          </a:solidFill>
          <a:scene3d>
            <a:camera prst="isometricOffAxis1Top">
              <a:rot lat="18600000" lon="18600000" rev="345855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Arrow Connector 33">
            <a:extLst>
              <a:ext uri="{FF2B5EF4-FFF2-40B4-BE49-F238E27FC236}">
                <a16:creationId xmlns:a16="http://schemas.microsoft.com/office/drawing/2014/main" id="{7FFE0F66-C0C8-4CD4-AEDD-AF1BA122B996}"/>
              </a:ext>
            </a:extLst>
          </p:cNvPr>
          <p:cNvCxnSpPr>
            <a:cxnSpLocks/>
            <a:stCxn id="32" idx="3"/>
          </p:cNvCxnSpPr>
          <p:nvPr/>
        </p:nvCxnSpPr>
        <p:spPr>
          <a:xfrm>
            <a:off x="1547811" y="3647578"/>
            <a:ext cx="472155"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Flowchart: Summing Junction 34">
            <a:extLst>
              <a:ext uri="{FF2B5EF4-FFF2-40B4-BE49-F238E27FC236}">
                <a16:creationId xmlns:a16="http://schemas.microsoft.com/office/drawing/2014/main" id="{E65471D1-1BC4-4F7F-8E9B-EAC5AD3C9211}"/>
              </a:ext>
            </a:extLst>
          </p:cNvPr>
          <p:cNvSpPr/>
          <p:nvPr/>
        </p:nvSpPr>
        <p:spPr>
          <a:xfrm>
            <a:off x="9357037" y="2822988"/>
            <a:ext cx="146463" cy="209157"/>
          </a:xfrm>
          <a:prstGeom prst="flowChartSummingJunction">
            <a:avLst/>
          </a:prstGeom>
          <a:solidFill>
            <a:schemeClr val="accent3">
              <a:lumMod val="75000"/>
              <a:alpha val="3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lowchart: Summing Junction 35">
            <a:extLst>
              <a:ext uri="{FF2B5EF4-FFF2-40B4-BE49-F238E27FC236}">
                <a16:creationId xmlns:a16="http://schemas.microsoft.com/office/drawing/2014/main" id="{94813C87-C6E6-4AA0-9492-94177879FA5F}"/>
              </a:ext>
            </a:extLst>
          </p:cNvPr>
          <p:cNvSpPr/>
          <p:nvPr/>
        </p:nvSpPr>
        <p:spPr>
          <a:xfrm>
            <a:off x="9799857" y="3214288"/>
            <a:ext cx="146463" cy="209157"/>
          </a:xfrm>
          <a:prstGeom prst="flowChartSummingJunction">
            <a:avLst/>
          </a:prstGeom>
          <a:solidFill>
            <a:schemeClr val="accent3">
              <a:lumMod val="75000"/>
              <a:alpha val="3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E5B872A6-4CAA-40C8-957D-AA22591F3D54}"/>
              </a:ext>
            </a:extLst>
          </p:cNvPr>
          <p:cNvSpPr txBox="1"/>
          <p:nvPr/>
        </p:nvSpPr>
        <p:spPr>
          <a:xfrm>
            <a:off x="6635927" y="5616360"/>
            <a:ext cx="2693045" cy="369332"/>
          </a:xfrm>
          <a:prstGeom prst="rect">
            <a:avLst/>
          </a:prstGeom>
          <a:noFill/>
        </p:spPr>
        <p:txBody>
          <a:bodyPr wrap="none" rtlCol="0">
            <a:spAutoFit/>
          </a:bodyPr>
          <a:lstStyle/>
          <a:p>
            <a:r>
              <a:rPr lang="en-US" dirty="0"/>
              <a:t>Pre Trained </a:t>
            </a:r>
            <a:r>
              <a:rPr lang="en-US" dirty="0">
                <a:solidFill>
                  <a:schemeClr val="accent5">
                    <a:lumMod val="60000"/>
                    <a:lumOff val="40000"/>
                  </a:schemeClr>
                </a:solidFill>
              </a:rPr>
              <a:t>Localize Model</a:t>
            </a:r>
            <a:endParaRPr lang="en-IN" dirty="0">
              <a:solidFill>
                <a:schemeClr val="accent5">
                  <a:lumMod val="60000"/>
                  <a:lumOff val="40000"/>
                </a:schemeClr>
              </a:solidFill>
            </a:endParaRPr>
          </a:p>
        </p:txBody>
      </p:sp>
      <p:sp>
        <p:nvSpPr>
          <p:cNvPr id="38" name="TextBox 37">
            <a:extLst>
              <a:ext uri="{FF2B5EF4-FFF2-40B4-BE49-F238E27FC236}">
                <a16:creationId xmlns:a16="http://schemas.microsoft.com/office/drawing/2014/main" id="{51C36CCC-DD34-4322-933E-680F0E4230BE}"/>
              </a:ext>
            </a:extLst>
          </p:cNvPr>
          <p:cNvSpPr txBox="1"/>
          <p:nvPr/>
        </p:nvSpPr>
        <p:spPr>
          <a:xfrm>
            <a:off x="8934868" y="1574891"/>
            <a:ext cx="1700538" cy="369332"/>
          </a:xfrm>
          <a:prstGeom prst="rect">
            <a:avLst/>
          </a:prstGeom>
          <a:noFill/>
        </p:spPr>
        <p:txBody>
          <a:bodyPr wrap="square">
            <a:spAutoFit/>
          </a:bodyPr>
          <a:lstStyle/>
          <a:p>
            <a:r>
              <a:rPr lang="en-US" dirty="0">
                <a:solidFill>
                  <a:schemeClr val="accent5">
                    <a:lumMod val="60000"/>
                    <a:lumOff val="40000"/>
                  </a:schemeClr>
                </a:solidFill>
              </a:rPr>
              <a:t>FC as convnet </a:t>
            </a:r>
            <a:endParaRPr lang="en-IN" dirty="0">
              <a:solidFill>
                <a:schemeClr val="accent5">
                  <a:lumMod val="60000"/>
                  <a:lumOff val="40000"/>
                </a:schemeClr>
              </a:solidFill>
            </a:endParaRPr>
          </a:p>
        </p:txBody>
      </p:sp>
      <p:sp>
        <p:nvSpPr>
          <p:cNvPr id="39" name="TextBox 38">
            <a:extLst>
              <a:ext uri="{FF2B5EF4-FFF2-40B4-BE49-F238E27FC236}">
                <a16:creationId xmlns:a16="http://schemas.microsoft.com/office/drawing/2014/main" id="{BF198E42-2FA3-4476-981B-67B3E5C64649}"/>
              </a:ext>
            </a:extLst>
          </p:cNvPr>
          <p:cNvSpPr txBox="1"/>
          <p:nvPr/>
        </p:nvSpPr>
        <p:spPr>
          <a:xfrm>
            <a:off x="4748165" y="16471"/>
            <a:ext cx="2695674" cy="461665"/>
          </a:xfrm>
          <a:prstGeom prst="rect">
            <a:avLst/>
          </a:prstGeom>
          <a:noFill/>
        </p:spPr>
        <p:txBody>
          <a:bodyPr wrap="none" rtlCol="0">
            <a:spAutoFit/>
          </a:bodyPr>
          <a:lstStyle/>
          <a:p>
            <a:pPr algn="ctr"/>
            <a:r>
              <a:rPr lang="en-US" sz="2400" dirty="0">
                <a:solidFill>
                  <a:schemeClr val="accent5">
                    <a:lumMod val="75000"/>
                  </a:schemeClr>
                </a:solidFill>
              </a:rPr>
              <a:t>Overfeat - </a:t>
            </a:r>
            <a:r>
              <a:rPr lang="en-US" sz="2400" dirty="0">
                <a:solidFill>
                  <a:schemeClr val="accent3">
                    <a:lumMod val="60000"/>
                    <a:lumOff val="40000"/>
                  </a:schemeClr>
                </a:solidFill>
              </a:rPr>
              <a:t>Summary</a:t>
            </a:r>
            <a:endParaRPr lang="en-IN" sz="2200" dirty="0">
              <a:solidFill>
                <a:schemeClr val="accent3">
                  <a:lumMod val="60000"/>
                  <a:lumOff val="40000"/>
                </a:schemeClr>
              </a:solidFill>
            </a:endParaRPr>
          </a:p>
        </p:txBody>
      </p:sp>
      <p:pic>
        <p:nvPicPr>
          <p:cNvPr id="40" name="Picture 39">
            <a:extLst>
              <a:ext uri="{FF2B5EF4-FFF2-40B4-BE49-F238E27FC236}">
                <a16:creationId xmlns:a16="http://schemas.microsoft.com/office/drawing/2014/main" id="{6B8795AA-C0AA-4FF1-B051-8376793E3D49}"/>
              </a:ext>
            </a:extLst>
          </p:cNvPr>
          <p:cNvPicPr>
            <a:picLocks noChangeAspect="1"/>
          </p:cNvPicPr>
          <p:nvPr/>
        </p:nvPicPr>
        <p:blipFill>
          <a:blip r:embed="rId2"/>
          <a:stretch>
            <a:fillRect/>
          </a:stretch>
        </p:blipFill>
        <p:spPr>
          <a:xfrm>
            <a:off x="10690789" y="5408844"/>
            <a:ext cx="1456212" cy="1078455"/>
          </a:xfrm>
          <a:prstGeom prst="rect">
            <a:avLst/>
          </a:prstGeom>
          <a:ln>
            <a:solidFill>
              <a:schemeClr val="tx1"/>
            </a:solidFill>
          </a:ln>
        </p:spPr>
      </p:pic>
      <p:pic>
        <p:nvPicPr>
          <p:cNvPr id="41" name="Picture 40">
            <a:extLst>
              <a:ext uri="{FF2B5EF4-FFF2-40B4-BE49-F238E27FC236}">
                <a16:creationId xmlns:a16="http://schemas.microsoft.com/office/drawing/2014/main" id="{A16EA1D9-329E-4FD3-A348-BF113FEC1527}"/>
              </a:ext>
            </a:extLst>
          </p:cNvPr>
          <p:cNvPicPr>
            <a:picLocks noChangeAspect="1"/>
          </p:cNvPicPr>
          <p:nvPr/>
        </p:nvPicPr>
        <p:blipFill>
          <a:blip r:embed="rId2"/>
          <a:stretch>
            <a:fillRect/>
          </a:stretch>
        </p:blipFill>
        <p:spPr>
          <a:xfrm>
            <a:off x="10624562" y="1079824"/>
            <a:ext cx="1456212" cy="1078455"/>
          </a:xfrm>
          <a:prstGeom prst="rect">
            <a:avLst/>
          </a:prstGeom>
          <a:ln>
            <a:solidFill>
              <a:schemeClr val="tx1"/>
            </a:solidFill>
          </a:ln>
        </p:spPr>
      </p:pic>
      <p:sp>
        <p:nvSpPr>
          <p:cNvPr id="42" name="Rectangle 41">
            <a:extLst>
              <a:ext uri="{FF2B5EF4-FFF2-40B4-BE49-F238E27FC236}">
                <a16:creationId xmlns:a16="http://schemas.microsoft.com/office/drawing/2014/main" id="{46FFFDF9-818B-4034-A909-8F43826A4FCC}"/>
              </a:ext>
            </a:extLst>
          </p:cNvPr>
          <p:cNvSpPr/>
          <p:nvPr/>
        </p:nvSpPr>
        <p:spPr>
          <a:xfrm>
            <a:off x="10690789" y="5709341"/>
            <a:ext cx="839759" cy="697445"/>
          </a:xfrm>
          <a:prstGeom prst="rect">
            <a:avLst/>
          </a:prstGeom>
          <a:noFill/>
          <a:ln w="158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FAECC6C7-0FC7-4C8F-92AD-929DCD2CC9EF}"/>
              </a:ext>
            </a:extLst>
          </p:cNvPr>
          <p:cNvSpPr/>
          <p:nvPr/>
        </p:nvSpPr>
        <p:spPr>
          <a:xfrm>
            <a:off x="11256351" y="5792464"/>
            <a:ext cx="839759" cy="697445"/>
          </a:xfrm>
          <a:prstGeom prst="rect">
            <a:avLst/>
          </a:prstGeom>
          <a:noFill/>
          <a:ln w="158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DDF9D29D-2BA4-4FDA-989E-0C88F44001E2}"/>
              </a:ext>
            </a:extLst>
          </p:cNvPr>
          <p:cNvSpPr/>
          <p:nvPr/>
        </p:nvSpPr>
        <p:spPr>
          <a:xfrm>
            <a:off x="11136114" y="5532417"/>
            <a:ext cx="839759" cy="697445"/>
          </a:xfrm>
          <a:prstGeom prst="rect">
            <a:avLst/>
          </a:prstGeom>
          <a:noFill/>
          <a:ln w="158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AC4EBC26-668A-4BCA-B921-27ACFB308E95}"/>
              </a:ext>
            </a:extLst>
          </p:cNvPr>
          <p:cNvSpPr/>
          <p:nvPr/>
        </p:nvSpPr>
        <p:spPr>
          <a:xfrm>
            <a:off x="10999015" y="5429453"/>
            <a:ext cx="839759" cy="697445"/>
          </a:xfrm>
          <a:prstGeom prst="rect">
            <a:avLst/>
          </a:prstGeom>
          <a:noFill/>
          <a:ln w="158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051C969F-0767-46F6-99B8-9B80653201CA}"/>
              </a:ext>
            </a:extLst>
          </p:cNvPr>
          <p:cNvSpPr/>
          <p:nvPr/>
        </p:nvSpPr>
        <p:spPr>
          <a:xfrm>
            <a:off x="10738718" y="1360499"/>
            <a:ext cx="582424" cy="697445"/>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3FDA1CE7-0517-41DB-A999-6FD37C6E4274}"/>
              </a:ext>
            </a:extLst>
          </p:cNvPr>
          <p:cNvSpPr/>
          <p:nvPr/>
        </p:nvSpPr>
        <p:spPr>
          <a:xfrm>
            <a:off x="11224000" y="1077214"/>
            <a:ext cx="386439" cy="497677"/>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C9AE8588-7233-4D23-9FA6-AFA7102A6428}"/>
              </a:ext>
            </a:extLst>
          </p:cNvPr>
          <p:cNvSpPr/>
          <p:nvPr/>
        </p:nvSpPr>
        <p:spPr>
          <a:xfrm>
            <a:off x="11159988" y="1254812"/>
            <a:ext cx="582424" cy="414069"/>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88CA6A9C-97A8-4ACC-9922-A4B1C20A02A1}"/>
              </a:ext>
            </a:extLst>
          </p:cNvPr>
          <p:cNvSpPr/>
          <p:nvPr/>
        </p:nvSpPr>
        <p:spPr>
          <a:xfrm>
            <a:off x="11312388" y="1407212"/>
            <a:ext cx="582424" cy="414069"/>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Picture 49">
            <a:extLst>
              <a:ext uri="{FF2B5EF4-FFF2-40B4-BE49-F238E27FC236}">
                <a16:creationId xmlns:a16="http://schemas.microsoft.com/office/drawing/2014/main" id="{4632FDD7-4114-497F-A5D5-15BDD022BD84}"/>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2092992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BD2288-90B7-4182-AF92-1071E0CDFA34}"/>
              </a:ext>
            </a:extLst>
          </p:cNvPr>
          <p:cNvSpPr txBox="1"/>
          <p:nvPr/>
        </p:nvSpPr>
        <p:spPr>
          <a:xfrm>
            <a:off x="2563036" y="6636"/>
            <a:ext cx="7065973"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R</a:t>
            </a:r>
            <a:r>
              <a:rPr lang="en-US" sz="2400" dirty="0">
                <a:solidFill>
                  <a:schemeClr val="accent3">
                    <a:lumMod val="60000"/>
                    <a:lumOff val="40000"/>
                  </a:schemeClr>
                </a:solidFill>
              </a:rPr>
              <a:t>egion Proposal Based </a:t>
            </a:r>
            <a:r>
              <a:rPr lang="en-US" sz="2400" dirty="0">
                <a:solidFill>
                  <a:schemeClr val="accent5">
                    <a:lumMod val="75000"/>
                  </a:schemeClr>
                </a:solidFill>
              </a:rPr>
              <a:t>CNN</a:t>
            </a:r>
            <a:endParaRPr lang="en-IN" sz="2200" dirty="0">
              <a:solidFill>
                <a:schemeClr val="accent5">
                  <a:lumMod val="75000"/>
                </a:schemeClr>
              </a:solidFill>
            </a:endParaRPr>
          </a:p>
        </p:txBody>
      </p:sp>
      <p:pic>
        <p:nvPicPr>
          <p:cNvPr id="3" name="Picture 2">
            <a:extLst>
              <a:ext uri="{FF2B5EF4-FFF2-40B4-BE49-F238E27FC236}">
                <a16:creationId xmlns:a16="http://schemas.microsoft.com/office/drawing/2014/main" id="{B234A5DC-549C-479B-B0C8-CB18C734619A}"/>
              </a:ext>
            </a:extLst>
          </p:cNvPr>
          <p:cNvPicPr>
            <a:picLocks noChangeAspect="1"/>
          </p:cNvPicPr>
          <p:nvPr/>
        </p:nvPicPr>
        <p:blipFill rotWithShape="1">
          <a:blip r:embed="rId3"/>
          <a:srcRect l="1650" t="1692" b="-1"/>
          <a:stretch/>
        </p:blipFill>
        <p:spPr>
          <a:xfrm>
            <a:off x="143122" y="2554712"/>
            <a:ext cx="1797848" cy="1714821"/>
          </a:xfrm>
          <a:prstGeom prst="rect">
            <a:avLst/>
          </a:prstGeom>
          <a:ln>
            <a:solidFill>
              <a:schemeClr val="tx1">
                <a:lumMod val="75000"/>
              </a:schemeClr>
            </a:solidFill>
          </a:ln>
        </p:spPr>
      </p:pic>
      <p:sp>
        <p:nvSpPr>
          <p:cNvPr id="4" name="Rectangle 3">
            <a:extLst>
              <a:ext uri="{FF2B5EF4-FFF2-40B4-BE49-F238E27FC236}">
                <a16:creationId xmlns:a16="http://schemas.microsoft.com/office/drawing/2014/main" id="{90FB4D00-2C9C-4552-A4F4-7022A8106309}"/>
              </a:ext>
            </a:extLst>
          </p:cNvPr>
          <p:cNvSpPr/>
          <p:nvPr/>
        </p:nvSpPr>
        <p:spPr>
          <a:xfrm rot="5400000">
            <a:off x="799002" y="3365858"/>
            <a:ext cx="3816263" cy="621066"/>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Region Proposals</a:t>
            </a:r>
            <a:endParaRPr lang="en-IN" dirty="0">
              <a:solidFill>
                <a:schemeClr val="accent1">
                  <a:lumMod val="60000"/>
                  <a:lumOff val="40000"/>
                </a:schemeClr>
              </a:solidFill>
            </a:endParaRPr>
          </a:p>
        </p:txBody>
      </p:sp>
      <p:sp>
        <p:nvSpPr>
          <p:cNvPr id="5" name="Rectangle 4">
            <a:extLst>
              <a:ext uri="{FF2B5EF4-FFF2-40B4-BE49-F238E27FC236}">
                <a16:creationId xmlns:a16="http://schemas.microsoft.com/office/drawing/2014/main" id="{5B199B69-B491-4855-851C-1E8DD159A128}"/>
              </a:ext>
            </a:extLst>
          </p:cNvPr>
          <p:cNvSpPr/>
          <p:nvPr/>
        </p:nvSpPr>
        <p:spPr>
          <a:xfrm>
            <a:off x="2396602" y="5248405"/>
            <a:ext cx="621065" cy="336117"/>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SS / EB</a:t>
            </a:r>
            <a:endParaRPr lang="en-IN" sz="1200" dirty="0"/>
          </a:p>
        </p:txBody>
      </p:sp>
      <p:cxnSp>
        <p:nvCxnSpPr>
          <p:cNvPr id="6" name="Straight Arrow Connector 5">
            <a:extLst>
              <a:ext uri="{FF2B5EF4-FFF2-40B4-BE49-F238E27FC236}">
                <a16:creationId xmlns:a16="http://schemas.microsoft.com/office/drawing/2014/main" id="{F82D8290-1A6C-4E26-B5CD-C40D0CD1C796}"/>
              </a:ext>
            </a:extLst>
          </p:cNvPr>
          <p:cNvCxnSpPr>
            <a:cxnSpLocks/>
          </p:cNvCxnSpPr>
          <p:nvPr/>
        </p:nvCxnSpPr>
        <p:spPr>
          <a:xfrm>
            <a:off x="2027477" y="3429000"/>
            <a:ext cx="275572"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382D28-C47C-4A4D-AB17-7B8D47DF3351}"/>
              </a:ext>
            </a:extLst>
          </p:cNvPr>
          <p:cNvCxnSpPr>
            <a:cxnSpLocks/>
          </p:cNvCxnSpPr>
          <p:nvPr/>
        </p:nvCxnSpPr>
        <p:spPr>
          <a:xfrm>
            <a:off x="3293086" y="1945612"/>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E2DC35A-8D9A-4F6A-9CB0-ECCA6A287823}"/>
              </a:ext>
            </a:extLst>
          </p:cNvPr>
          <p:cNvCxnSpPr>
            <a:cxnSpLocks/>
          </p:cNvCxnSpPr>
          <p:nvPr/>
        </p:nvCxnSpPr>
        <p:spPr>
          <a:xfrm>
            <a:off x="3293086" y="2398636"/>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C846799-BAA4-49BA-851F-4093FA2F4372}"/>
              </a:ext>
            </a:extLst>
          </p:cNvPr>
          <p:cNvPicPr>
            <a:picLocks noChangeAspect="1"/>
          </p:cNvPicPr>
          <p:nvPr/>
        </p:nvPicPr>
        <p:blipFill rotWithShape="1">
          <a:blip r:embed="rId3"/>
          <a:srcRect l="1650" t="27335" r="54814" b="33566"/>
          <a:stretch/>
        </p:blipFill>
        <p:spPr>
          <a:xfrm>
            <a:off x="3820746" y="1768259"/>
            <a:ext cx="992291" cy="850359"/>
          </a:xfrm>
          <a:prstGeom prst="rect">
            <a:avLst/>
          </a:prstGeom>
          <a:ln>
            <a:solidFill>
              <a:schemeClr val="tx1">
                <a:lumMod val="75000"/>
              </a:schemeClr>
            </a:solidFill>
          </a:ln>
        </p:spPr>
      </p:pic>
      <p:pic>
        <p:nvPicPr>
          <p:cNvPr id="10" name="Picture 9">
            <a:extLst>
              <a:ext uri="{FF2B5EF4-FFF2-40B4-BE49-F238E27FC236}">
                <a16:creationId xmlns:a16="http://schemas.microsoft.com/office/drawing/2014/main" id="{1EE6CFF8-C3EF-4326-9020-07991E0939FD}"/>
              </a:ext>
            </a:extLst>
          </p:cNvPr>
          <p:cNvPicPr>
            <a:picLocks noChangeAspect="1"/>
          </p:cNvPicPr>
          <p:nvPr/>
        </p:nvPicPr>
        <p:blipFill rotWithShape="1">
          <a:blip r:embed="rId3"/>
          <a:srcRect l="53205" t="24133" r="7374" b="-1"/>
          <a:stretch/>
        </p:blipFill>
        <p:spPr>
          <a:xfrm>
            <a:off x="3820748" y="4498583"/>
            <a:ext cx="992290" cy="850354"/>
          </a:xfrm>
          <a:prstGeom prst="rect">
            <a:avLst/>
          </a:prstGeom>
          <a:ln>
            <a:solidFill>
              <a:schemeClr val="tx1">
                <a:lumMod val="75000"/>
              </a:schemeClr>
            </a:solidFill>
          </a:ln>
        </p:spPr>
      </p:pic>
      <p:cxnSp>
        <p:nvCxnSpPr>
          <p:cNvPr id="11" name="Straight Connector 10">
            <a:extLst>
              <a:ext uri="{FF2B5EF4-FFF2-40B4-BE49-F238E27FC236}">
                <a16:creationId xmlns:a16="http://schemas.microsoft.com/office/drawing/2014/main" id="{DCE4A866-98B6-411C-A8C4-87C56563D3E2}"/>
              </a:ext>
            </a:extLst>
          </p:cNvPr>
          <p:cNvCxnSpPr>
            <a:cxnSpLocks/>
            <a:stCxn id="9" idx="2"/>
            <a:endCxn id="10" idx="0"/>
          </p:cNvCxnSpPr>
          <p:nvPr/>
        </p:nvCxnSpPr>
        <p:spPr>
          <a:xfrm>
            <a:off x="4316892" y="2618618"/>
            <a:ext cx="1" cy="1879965"/>
          </a:xfrm>
          <a:prstGeom prst="line">
            <a:avLst/>
          </a:prstGeom>
          <a:ln w="41275">
            <a:solidFill>
              <a:schemeClr val="tx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55C828-BFDF-407B-88AB-8EC5881BAE88}"/>
              </a:ext>
            </a:extLst>
          </p:cNvPr>
          <p:cNvSpPr/>
          <p:nvPr/>
        </p:nvSpPr>
        <p:spPr>
          <a:xfrm>
            <a:off x="5416690" y="2458010"/>
            <a:ext cx="2256041" cy="1971950"/>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rapezoid 12">
            <a:extLst>
              <a:ext uri="{FF2B5EF4-FFF2-40B4-BE49-F238E27FC236}">
                <a16:creationId xmlns:a16="http://schemas.microsoft.com/office/drawing/2014/main" id="{DCCD55B5-399A-4E7B-8DA0-EC95E3C57064}"/>
              </a:ext>
            </a:extLst>
          </p:cNvPr>
          <p:cNvSpPr/>
          <p:nvPr/>
        </p:nvSpPr>
        <p:spPr>
          <a:xfrm rot="5400000">
            <a:off x="5212093" y="3030222"/>
            <a:ext cx="1561437" cy="844927"/>
          </a:xfrm>
          <a:prstGeom prst="trapezoid">
            <a:avLst/>
          </a:prstGeom>
          <a:solidFill>
            <a:schemeClr val="accent4">
              <a:lumMod val="75000"/>
              <a:alpha val="80000"/>
            </a:schemeClr>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a:t>
            </a:r>
            <a:endParaRPr lang="en-IN" dirty="0"/>
          </a:p>
        </p:txBody>
      </p:sp>
      <p:graphicFrame>
        <p:nvGraphicFramePr>
          <p:cNvPr id="14" name="Table 13">
            <a:extLst>
              <a:ext uri="{FF2B5EF4-FFF2-40B4-BE49-F238E27FC236}">
                <a16:creationId xmlns:a16="http://schemas.microsoft.com/office/drawing/2014/main" id="{98B8DB72-0A94-4EFE-9398-77815BB26D3B}"/>
              </a:ext>
            </a:extLst>
          </p:cNvPr>
          <p:cNvGraphicFramePr>
            <a:graphicFrameLocks noGrp="1"/>
          </p:cNvGraphicFramePr>
          <p:nvPr>
            <p:extLst>
              <p:ext uri="{D42A27DB-BD31-4B8C-83A1-F6EECF244321}">
                <p14:modId xmlns:p14="http://schemas.microsoft.com/office/powerpoint/2010/main" val="1606879170"/>
              </p:ext>
            </p:extLst>
          </p:nvPr>
        </p:nvGraphicFramePr>
        <p:xfrm>
          <a:off x="8060480" y="2023934"/>
          <a:ext cx="332626" cy="2857504"/>
        </p:xfrm>
        <a:graphic>
          <a:graphicData uri="http://schemas.openxmlformats.org/drawingml/2006/table">
            <a:tbl>
              <a:tblPr firstRow="1" bandRow="1">
                <a:tableStyleId>{5940675A-B579-460E-94D1-54222C63F5DA}</a:tableStyleId>
              </a:tblPr>
              <a:tblGrid>
                <a:gridCol w="332626">
                  <a:extLst>
                    <a:ext uri="{9D8B030D-6E8A-4147-A177-3AD203B41FA5}">
                      <a16:colId xmlns:a16="http://schemas.microsoft.com/office/drawing/2014/main" val="3507548077"/>
                    </a:ext>
                  </a:extLst>
                </a:gridCol>
              </a:tblGrid>
              <a:tr h="354873">
                <a:tc>
                  <a:txBody>
                    <a:bodyPr/>
                    <a:lstStyle/>
                    <a:p>
                      <a:endParaRPr lang="en-IN" sz="1800"/>
                    </a:p>
                  </a:txBody>
                  <a:tcPr marL="93002" marR="93002" marT="41434" marB="41434"/>
                </a:tc>
                <a:extLst>
                  <a:ext uri="{0D108BD9-81ED-4DB2-BD59-A6C34878D82A}">
                    <a16:rowId xmlns:a16="http://schemas.microsoft.com/office/drawing/2014/main" val="2302564250"/>
                  </a:ext>
                </a:extLst>
              </a:tr>
              <a:tr h="354873">
                <a:tc>
                  <a:txBody>
                    <a:bodyPr/>
                    <a:lstStyle/>
                    <a:p>
                      <a:endParaRPr lang="en-IN" sz="1800"/>
                    </a:p>
                  </a:txBody>
                  <a:tcPr marL="93002" marR="93002" marT="41434" marB="41434"/>
                </a:tc>
                <a:extLst>
                  <a:ext uri="{0D108BD9-81ED-4DB2-BD59-A6C34878D82A}">
                    <a16:rowId xmlns:a16="http://schemas.microsoft.com/office/drawing/2014/main" val="955761627"/>
                  </a:ext>
                </a:extLst>
              </a:tr>
              <a:tr h="354873">
                <a:tc>
                  <a:txBody>
                    <a:bodyPr/>
                    <a:lstStyle/>
                    <a:p>
                      <a:endParaRPr lang="en-IN" sz="1800"/>
                    </a:p>
                  </a:txBody>
                  <a:tcPr marL="93002" marR="93002" marT="41434" marB="41434"/>
                </a:tc>
                <a:extLst>
                  <a:ext uri="{0D108BD9-81ED-4DB2-BD59-A6C34878D82A}">
                    <a16:rowId xmlns:a16="http://schemas.microsoft.com/office/drawing/2014/main" val="229309131"/>
                  </a:ext>
                </a:extLst>
              </a:tr>
              <a:tr h="354873">
                <a:tc>
                  <a:txBody>
                    <a:bodyPr/>
                    <a:lstStyle/>
                    <a:p>
                      <a:endParaRPr lang="en-IN" sz="1800"/>
                    </a:p>
                  </a:txBody>
                  <a:tcPr marL="93002" marR="93002" marT="41434" marB="41434"/>
                </a:tc>
                <a:extLst>
                  <a:ext uri="{0D108BD9-81ED-4DB2-BD59-A6C34878D82A}">
                    <a16:rowId xmlns:a16="http://schemas.microsoft.com/office/drawing/2014/main" val="4063394932"/>
                  </a:ext>
                </a:extLst>
              </a:tr>
              <a:tr h="354873">
                <a:tc>
                  <a:txBody>
                    <a:bodyPr/>
                    <a:lstStyle/>
                    <a:p>
                      <a:endParaRPr lang="en-IN" sz="1800" dirty="0"/>
                    </a:p>
                  </a:txBody>
                  <a:tcPr marL="93002" marR="93002" marT="41434" marB="41434"/>
                </a:tc>
                <a:extLst>
                  <a:ext uri="{0D108BD9-81ED-4DB2-BD59-A6C34878D82A}">
                    <a16:rowId xmlns:a16="http://schemas.microsoft.com/office/drawing/2014/main" val="224388613"/>
                  </a:ext>
                </a:extLst>
              </a:tr>
              <a:tr h="354873">
                <a:tc>
                  <a:txBody>
                    <a:bodyPr/>
                    <a:lstStyle/>
                    <a:p>
                      <a:endParaRPr lang="en-IN" sz="1800" dirty="0"/>
                    </a:p>
                  </a:txBody>
                  <a:tcPr marL="93002" marR="93002" marT="41434" marB="41434"/>
                </a:tc>
                <a:extLst>
                  <a:ext uri="{0D108BD9-81ED-4DB2-BD59-A6C34878D82A}">
                    <a16:rowId xmlns:a16="http://schemas.microsoft.com/office/drawing/2014/main" val="2465109398"/>
                  </a:ext>
                </a:extLst>
              </a:tr>
              <a:tr h="354873">
                <a:tc>
                  <a:txBody>
                    <a:bodyPr/>
                    <a:lstStyle/>
                    <a:p>
                      <a:endParaRPr lang="en-IN" sz="1800"/>
                    </a:p>
                  </a:txBody>
                  <a:tcPr marL="93002" marR="93002" marT="41434" marB="41434"/>
                </a:tc>
                <a:extLst>
                  <a:ext uri="{0D108BD9-81ED-4DB2-BD59-A6C34878D82A}">
                    <a16:rowId xmlns:a16="http://schemas.microsoft.com/office/drawing/2014/main" val="1628755736"/>
                  </a:ext>
                </a:extLst>
              </a:tr>
              <a:tr h="354873">
                <a:tc>
                  <a:txBody>
                    <a:bodyPr/>
                    <a:lstStyle/>
                    <a:p>
                      <a:endParaRPr lang="en-IN" sz="1800" dirty="0"/>
                    </a:p>
                  </a:txBody>
                  <a:tcPr marL="93002" marR="93002" marT="41434" marB="41434"/>
                </a:tc>
                <a:extLst>
                  <a:ext uri="{0D108BD9-81ED-4DB2-BD59-A6C34878D82A}">
                    <a16:rowId xmlns:a16="http://schemas.microsoft.com/office/drawing/2014/main" val="3135197028"/>
                  </a:ext>
                </a:extLst>
              </a:tr>
            </a:tbl>
          </a:graphicData>
        </a:graphic>
      </p:graphicFrame>
      <p:sp>
        <p:nvSpPr>
          <p:cNvPr id="15" name="TextBox 14">
            <a:extLst>
              <a:ext uri="{FF2B5EF4-FFF2-40B4-BE49-F238E27FC236}">
                <a16:creationId xmlns:a16="http://schemas.microsoft.com/office/drawing/2014/main" id="{9469E0E0-BD25-4CE9-A34E-DD5719051B1F}"/>
              </a:ext>
            </a:extLst>
          </p:cNvPr>
          <p:cNvSpPr txBox="1"/>
          <p:nvPr/>
        </p:nvSpPr>
        <p:spPr>
          <a:xfrm>
            <a:off x="5427956" y="4429960"/>
            <a:ext cx="1901739" cy="369332"/>
          </a:xfrm>
          <a:prstGeom prst="rect">
            <a:avLst/>
          </a:prstGeom>
          <a:noFill/>
        </p:spPr>
        <p:txBody>
          <a:bodyPr wrap="none" rtlCol="0">
            <a:spAutoFit/>
          </a:bodyPr>
          <a:lstStyle/>
          <a:p>
            <a:r>
              <a:rPr lang="en-US" dirty="0"/>
              <a:t>Feature Extraction</a:t>
            </a:r>
            <a:endParaRPr lang="en-IN" dirty="0"/>
          </a:p>
        </p:txBody>
      </p:sp>
      <p:cxnSp>
        <p:nvCxnSpPr>
          <p:cNvPr id="16" name="Straight Arrow Connector 15">
            <a:extLst>
              <a:ext uri="{FF2B5EF4-FFF2-40B4-BE49-F238E27FC236}">
                <a16:creationId xmlns:a16="http://schemas.microsoft.com/office/drawing/2014/main" id="{E470C7F9-8679-400A-915E-9730D0E312F2}"/>
              </a:ext>
            </a:extLst>
          </p:cNvPr>
          <p:cNvCxnSpPr>
            <a:cxnSpLocks/>
            <a:stCxn id="12" idx="3"/>
            <a:endCxn id="14" idx="1"/>
          </p:cNvCxnSpPr>
          <p:nvPr/>
        </p:nvCxnSpPr>
        <p:spPr>
          <a:xfrm>
            <a:off x="7672731" y="3443985"/>
            <a:ext cx="387749" cy="870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6383215-9302-4990-B467-0CD60499F3DC}"/>
              </a:ext>
            </a:extLst>
          </p:cNvPr>
          <p:cNvSpPr/>
          <p:nvPr/>
        </p:nvSpPr>
        <p:spPr>
          <a:xfrm>
            <a:off x="5192085" y="1625269"/>
            <a:ext cx="3588770" cy="3623136"/>
          </a:xfrm>
          <a:prstGeom prst="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49E0CAE-58A8-4A8B-9262-CA399820925B}"/>
              </a:ext>
            </a:extLst>
          </p:cNvPr>
          <p:cNvSpPr txBox="1"/>
          <p:nvPr/>
        </p:nvSpPr>
        <p:spPr>
          <a:xfrm rot="5400000">
            <a:off x="5320334" y="3296242"/>
            <a:ext cx="801373" cy="307777"/>
          </a:xfrm>
          <a:prstGeom prst="rect">
            <a:avLst/>
          </a:prstGeom>
          <a:noFill/>
        </p:spPr>
        <p:txBody>
          <a:bodyPr wrap="none" rtlCol="0">
            <a:spAutoFit/>
          </a:bodyPr>
          <a:lstStyle/>
          <a:p>
            <a:r>
              <a:rPr lang="en-US" sz="1400" dirty="0">
                <a:solidFill>
                  <a:schemeClr val="accent4">
                    <a:lumMod val="40000"/>
                    <a:lumOff val="60000"/>
                  </a:schemeClr>
                </a:solidFill>
              </a:rPr>
              <a:t>Alex Net</a:t>
            </a:r>
            <a:endParaRPr lang="en-IN" sz="1400" dirty="0">
              <a:solidFill>
                <a:schemeClr val="accent4">
                  <a:lumMod val="40000"/>
                  <a:lumOff val="60000"/>
                </a:schemeClr>
              </a:solidFill>
            </a:endParaRPr>
          </a:p>
        </p:txBody>
      </p:sp>
      <p:sp>
        <p:nvSpPr>
          <p:cNvPr id="20" name="TextBox 19">
            <a:extLst>
              <a:ext uri="{FF2B5EF4-FFF2-40B4-BE49-F238E27FC236}">
                <a16:creationId xmlns:a16="http://schemas.microsoft.com/office/drawing/2014/main" id="{2D9E7DF5-DF3A-49EA-9902-C77B4B6E254C}"/>
              </a:ext>
            </a:extLst>
          </p:cNvPr>
          <p:cNvSpPr txBox="1"/>
          <p:nvPr/>
        </p:nvSpPr>
        <p:spPr>
          <a:xfrm>
            <a:off x="5192085" y="4924057"/>
            <a:ext cx="3588770" cy="307777"/>
          </a:xfrm>
          <a:prstGeom prst="rect">
            <a:avLst/>
          </a:prstGeom>
          <a:noFill/>
        </p:spPr>
        <p:txBody>
          <a:bodyPr wrap="square" rtlCol="0">
            <a:spAutoFit/>
          </a:bodyPr>
          <a:lstStyle/>
          <a:p>
            <a:pPr algn="ctr"/>
            <a:r>
              <a:rPr lang="en-US" sz="1400" dirty="0"/>
              <a:t>Pre Trained on</a:t>
            </a:r>
            <a:r>
              <a:rPr lang="en-US" sz="1400" dirty="0">
                <a:solidFill>
                  <a:schemeClr val="accent5">
                    <a:lumMod val="60000"/>
                    <a:lumOff val="40000"/>
                  </a:schemeClr>
                </a:solidFill>
              </a:rPr>
              <a:t> </a:t>
            </a:r>
            <a:r>
              <a:rPr lang="en-US" sz="1400" dirty="0">
                <a:solidFill>
                  <a:schemeClr val="accent6">
                    <a:lumMod val="60000"/>
                    <a:lumOff val="40000"/>
                  </a:schemeClr>
                </a:solidFill>
              </a:rPr>
              <a:t>ImageNet</a:t>
            </a:r>
            <a:endParaRPr lang="en-IN" sz="1400" dirty="0">
              <a:solidFill>
                <a:schemeClr val="accent6">
                  <a:lumMod val="60000"/>
                  <a:lumOff val="40000"/>
                </a:schemeClr>
              </a:solidFill>
            </a:endParaRPr>
          </a:p>
        </p:txBody>
      </p:sp>
      <p:cxnSp>
        <p:nvCxnSpPr>
          <p:cNvPr id="21" name="Straight Arrow Connector 20">
            <a:extLst>
              <a:ext uri="{FF2B5EF4-FFF2-40B4-BE49-F238E27FC236}">
                <a16:creationId xmlns:a16="http://schemas.microsoft.com/office/drawing/2014/main" id="{193951F1-FF1A-4559-85F9-0A841B1750F6}"/>
              </a:ext>
            </a:extLst>
          </p:cNvPr>
          <p:cNvCxnSpPr>
            <a:cxnSpLocks/>
          </p:cNvCxnSpPr>
          <p:nvPr/>
        </p:nvCxnSpPr>
        <p:spPr>
          <a:xfrm>
            <a:off x="3293086" y="2819519"/>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FBBBBE-F6F9-4CF6-92F0-46223718EAC9}"/>
              </a:ext>
            </a:extLst>
          </p:cNvPr>
          <p:cNvCxnSpPr>
            <a:cxnSpLocks/>
          </p:cNvCxnSpPr>
          <p:nvPr/>
        </p:nvCxnSpPr>
        <p:spPr>
          <a:xfrm>
            <a:off x="3293086" y="3229921"/>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A4B1D3-FA7D-422C-9F1E-50DDB12C0752}"/>
              </a:ext>
            </a:extLst>
          </p:cNvPr>
          <p:cNvCxnSpPr>
            <a:cxnSpLocks/>
          </p:cNvCxnSpPr>
          <p:nvPr/>
        </p:nvCxnSpPr>
        <p:spPr>
          <a:xfrm>
            <a:off x="3293086" y="3597683"/>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B0B8D3B-3C76-46A9-9624-AB5A2CC61BB6}"/>
              </a:ext>
            </a:extLst>
          </p:cNvPr>
          <p:cNvCxnSpPr>
            <a:cxnSpLocks/>
          </p:cNvCxnSpPr>
          <p:nvPr/>
        </p:nvCxnSpPr>
        <p:spPr>
          <a:xfrm>
            <a:off x="3293086" y="3985535"/>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0B7553-878D-468C-941F-24F0BBAEE10E}"/>
              </a:ext>
            </a:extLst>
          </p:cNvPr>
          <p:cNvCxnSpPr>
            <a:cxnSpLocks/>
          </p:cNvCxnSpPr>
          <p:nvPr/>
        </p:nvCxnSpPr>
        <p:spPr>
          <a:xfrm>
            <a:off x="3293086" y="4373918"/>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2E33DC-67AC-4D92-9E8E-0F429E2E2E5D}"/>
              </a:ext>
            </a:extLst>
          </p:cNvPr>
          <p:cNvCxnSpPr>
            <a:cxnSpLocks/>
          </p:cNvCxnSpPr>
          <p:nvPr/>
        </p:nvCxnSpPr>
        <p:spPr>
          <a:xfrm>
            <a:off x="3293086" y="4729518"/>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EF49E6D-C3FB-474E-B40B-1180778A1446}"/>
              </a:ext>
            </a:extLst>
          </p:cNvPr>
          <p:cNvCxnSpPr>
            <a:cxnSpLocks/>
          </p:cNvCxnSpPr>
          <p:nvPr/>
        </p:nvCxnSpPr>
        <p:spPr>
          <a:xfrm>
            <a:off x="3293086" y="5202379"/>
            <a:ext cx="457937"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A318442-0628-45EC-B335-4FC440B1B3E3}"/>
              </a:ext>
            </a:extLst>
          </p:cNvPr>
          <p:cNvSpPr txBox="1"/>
          <p:nvPr/>
        </p:nvSpPr>
        <p:spPr>
          <a:xfrm>
            <a:off x="9795400" y="3928749"/>
            <a:ext cx="1263137" cy="1077218"/>
          </a:xfrm>
          <a:prstGeom prst="rect">
            <a:avLst/>
          </a:prstGeom>
          <a:noFill/>
          <a:ln>
            <a:solidFill>
              <a:schemeClr val="accent1">
                <a:lumMod val="60000"/>
                <a:lumOff val="40000"/>
              </a:schemeClr>
            </a:solidFill>
          </a:ln>
        </p:spPr>
        <p:txBody>
          <a:bodyPr wrap="square" rtlCol="0">
            <a:spAutoFit/>
          </a:bodyPr>
          <a:lstStyle/>
          <a:p>
            <a:pPr algn="ctr"/>
            <a:r>
              <a:rPr lang="en-US" sz="1600" dirty="0">
                <a:solidFill>
                  <a:schemeClr val="accent1">
                    <a:lumMod val="60000"/>
                    <a:lumOff val="40000"/>
                  </a:schemeClr>
                </a:solidFill>
              </a:rPr>
              <a:t>Classification</a:t>
            </a:r>
          </a:p>
          <a:p>
            <a:pPr algn="ctr"/>
            <a:r>
              <a:rPr lang="en-US" sz="1600" dirty="0">
                <a:solidFill>
                  <a:schemeClr val="accent1">
                    <a:lumMod val="60000"/>
                    <a:lumOff val="40000"/>
                  </a:schemeClr>
                </a:solidFill>
              </a:rPr>
              <a:t>Score Using </a:t>
            </a:r>
          </a:p>
          <a:p>
            <a:pPr algn="ctr"/>
            <a:r>
              <a:rPr lang="en-US" sz="1600" dirty="0">
                <a:solidFill>
                  <a:schemeClr val="accent4">
                    <a:lumMod val="40000"/>
                    <a:lumOff val="60000"/>
                  </a:schemeClr>
                </a:solidFill>
              </a:rPr>
              <a:t>Linear SVM </a:t>
            </a:r>
            <a:r>
              <a:rPr lang="en-US" sz="1600" b="1" dirty="0">
                <a:solidFill>
                  <a:schemeClr val="accent4">
                    <a:lumMod val="60000"/>
                    <a:lumOff val="40000"/>
                  </a:schemeClr>
                </a:solidFill>
              </a:rPr>
              <a:t>per</a:t>
            </a:r>
            <a:r>
              <a:rPr lang="en-US" sz="1600" dirty="0">
                <a:solidFill>
                  <a:schemeClr val="accent4">
                    <a:lumMod val="60000"/>
                    <a:lumOff val="40000"/>
                  </a:schemeClr>
                </a:solidFill>
              </a:rPr>
              <a:t> class</a:t>
            </a:r>
            <a:endParaRPr lang="en-IN" sz="1600" dirty="0">
              <a:solidFill>
                <a:schemeClr val="accent4">
                  <a:lumMod val="60000"/>
                  <a:lumOff val="40000"/>
                </a:schemeClr>
              </a:solidFill>
            </a:endParaRPr>
          </a:p>
        </p:txBody>
      </p:sp>
      <p:sp>
        <p:nvSpPr>
          <p:cNvPr id="33" name="Rectangle 32">
            <a:extLst>
              <a:ext uri="{FF2B5EF4-FFF2-40B4-BE49-F238E27FC236}">
                <a16:creationId xmlns:a16="http://schemas.microsoft.com/office/drawing/2014/main" id="{B19EF88B-3B9D-40AE-A522-B37D633295F5}"/>
              </a:ext>
            </a:extLst>
          </p:cNvPr>
          <p:cNvSpPr/>
          <p:nvPr/>
        </p:nvSpPr>
        <p:spPr>
          <a:xfrm>
            <a:off x="9087377" y="3832450"/>
            <a:ext cx="151330" cy="1254341"/>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34" name="Rectangle 33">
            <a:extLst>
              <a:ext uri="{FF2B5EF4-FFF2-40B4-BE49-F238E27FC236}">
                <a16:creationId xmlns:a16="http://schemas.microsoft.com/office/drawing/2014/main" id="{2D2475A9-86E2-4C63-BD52-8597CFD43459}"/>
              </a:ext>
            </a:extLst>
          </p:cNvPr>
          <p:cNvSpPr/>
          <p:nvPr/>
        </p:nvSpPr>
        <p:spPr>
          <a:xfrm>
            <a:off x="9378298" y="3977395"/>
            <a:ext cx="151330" cy="970864"/>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35" name="Straight Arrow Connector 34">
            <a:extLst>
              <a:ext uri="{FF2B5EF4-FFF2-40B4-BE49-F238E27FC236}">
                <a16:creationId xmlns:a16="http://schemas.microsoft.com/office/drawing/2014/main" id="{4B8BCF8E-26E0-4E56-A7D4-7EB155E41053}"/>
              </a:ext>
            </a:extLst>
          </p:cNvPr>
          <p:cNvCxnSpPr>
            <a:cxnSpLocks/>
            <a:stCxn id="14" idx="3"/>
            <a:endCxn id="33" idx="1"/>
          </p:cNvCxnSpPr>
          <p:nvPr/>
        </p:nvCxnSpPr>
        <p:spPr>
          <a:xfrm>
            <a:off x="8393106" y="3452686"/>
            <a:ext cx="694271" cy="1006935"/>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DDAD644-BEDA-44DC-A8CA-810C67981FEF}"/>
              </a:ext>
            </a:extLst>
          </p:cNvPr>
          <p:cNvSpPr txBox="1"/>
          <p:nvPr/>
        </p:nvSpPr>
        <p:spPr>
          <a:xfrm>
            <a:off x="2248831" y="5584522"/>
            <a:ext cx="916604" cy="815608"/>
          </a:xfrm>
          <a:prstGeom prst="rect">
            <a:avLst/>
          </a:prstGeom>
          <a:noFill/>
        </p:spPr>
        <p:txBody>
          <a:bodyPr wrap="square">
            <a:spAutoFit/>
          </a:bodyPr>
          <a:lstStyle/>
          <a:p>
            <a:r>
              <a:rPr lang="en-US" sz="3500" baseline="-25000" dirty="0"/>
              <a:t>~</a:t>
            </a:r>
            <a:r>
              <a:rPr lang="en-US" sz="3500" dirty="0"/>
              <a:t> </a:t>
            </a:r>
            <a:r>
              <a:rPr lang="en-US" sz="1200" dirty="0"/>
              <a:t>2 K </a:t>
            </a:r>
          </a:p>
          <a:p>
            <a:r>
              <a:rPr lang="en-US" sz="1200" dirty="0"/>
              <a:t>Proposals</a:t>
            </a:r>
            <a:endParaRPr lang="en-IN" sz="1200" baseline="-25000" dirty="0"/>
          </a:p>
        </p:txBody>
      </p:sp>
      <p:sp>
        <p:nvSpPr>
          <p:cNvPr id="38" name="TextBox 37">
            <a:extLst>
              <a:ext uri="{FF2B5EF4-FFF2-40B4-BE49-F238E27FC236}">
                <a16:creationId xmlns:a16="http://schemas.microsoft.com/office/drawing/2014/main" id="{2AD849BC-DB56-4EE7-95D0-B8FBC597C216}"/>
              </a:ext>
            </a:extLst>
          </p:cNvPr>
          <p:cNvSpPr txBox="1"/>
          <p:nvPr/>
        </p:nvSpPr>
        <p:spPr>
          <a:xfrm>
            <a:off x="3827832" y="5992326"/>
            <a:ext cx="978118" cy="338554"/>
          </a:xfrm>
          <a:prstGeom prst="rect">
            <a:avLst/>
          </a:prstGeom>
          <a:noFill/>
          <a:ln>
            <a:solidFill>
              <a:schemeClr val="accent3">
                <a:lumMod val="75000"/>
              </a:schemeClr>
            </a:solidFill>
            <a:prstDash val="sysDash"/>
          </a:ln>
        </p:spPr>
        <p:txBody>
          <a:bodyPr wrap="square">
            <a:spAutoFit/>
          </a:bodyPr>
          <a:lstStyle/>
          <a:p>
            <a:r>
              <a:rPr lang="en-US" sz="1600" dirty="0">
                <a:solidFill>
                  <a:schemeClr val="accent3">
                    <a:lumMod val="40000"/>
                    <a:lumOff val="60000"/>
                  </a:schemeClr>
                </a:solidFill>
              </a:rPr>
              <a:t>Warping</a:t>
            </a:r>
            <a:endParaRPr lang="en-IN" sz="1600" dirty="0">
              <a:solidFill>
                <a:schemeClr val="accent3">
                  <a:lumMod val="40000"/>
                  <a:lumOff val="60000"/>
                </a:schemeClr>
              </a:solidFill>
            </a:endParaRPr>
          </a:p>
        </p:txBody>
      </p:sp>
      <p:cxnSp>
        <p:nvCxnSpPr>
          <p:cNvPr id="42" name="Straight Arrow Connector 41">
            <a:extLst>
              <a:ext uri="{FF2B5EF4-FFF2-40B4-BE49-F238E27FC236}">
                <a16:creationId xmlns:a16="http://schemas.microsoft.com/office/drawing/2014/main" id="{5681B550-B3EB-48DB-A5A6-C442A4993A2C}"/>
              </a:ext>
            </a:extLst>
          </p:cNvPr>
          <p:cNvCxnSpPr>
            <a:cxnSpLocks/>
            <a:stCxn id="34" idx="3"/>
            <a:endCxn id="30" idx="1"/>
          </p:cNvCxnSpPr>
          <p:nvPr/>
        </p:nvCxnSpPr>
        <p:spPr>
          <a:xfrm>
            <a:off x="9529628" y="4462827"/>
            <a:ext cx="265772" cy="453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3261D78-62C2-4C49-94E3-8E145F8B8659}"/>
              </a:ext>
            </a:extLst>
          </p:cNvPr>
          <p:cNvSpPr txBox="1"/>
          <p:nvPr/>
        </p:nvSpPr>
        <p:spPr>
          <a:xfrm>
            <a:off x="5192085" y="1284999"/>
            <a:ext cx="3588771" cy="338554"/>
          </a:xfrm>
          <a:prstGeom prst="rect">
            <a:avLst/>
          </a:prstGeom>
          <a:noFill/>
        </p:spPr>
        <p:txBody>
          <a:bodyPr wrap="square">
            <a:spAutoFit/>
          </a:bodyPr>
          <a:lstStyle/>
          <a:p>
            <a:pPr algn="ctr"/>
            <a:r>
              <a:rPr lang="en-US" sz="1600" dirty="0">
                <a:solidFill>
                  <a:schemeClr val="accent5">
                    <a:lumMod val="60000"/>
                    <a:lumOff val="40000"/>
                  </a:schemeClr>
                </a:solidFill>
              </a:rPr>
              <a:t>Classification Model </a:t>
            </a:r>
            <a:endParaRPr lang="en-IN" sz="1600" dirty="0"/>
          </a:p>
        </p:txBody>
      </p:sp>
      <p:sp>
        <p:nvSpPr>
          <p:cNvPr id="31" name="TextBox 30">
            <a:extLst>
              <a:ext uri="{FF2B5EF4-FFF2-40B4-BE49-F238E27FC236}">
                <a16:creationId xmlns:a16="http://schemas.microsoft.com/office/drawing/2014/main" id="{F2C1A7C5-213E-4A70-9DE9-672EE3CA2655}"/>
              </a:ext>
            </a:extLst>
          </p:cNvPr>
          <p:cNvSpPr txBox="1"/>
          <p:nvPr/>
        </p:nvSpPr>
        <p:spPr>
          <a:xfrm>
            <a:off x="3817629" y="1505410"/>
            <a:ext cx="916604" cy="461665"/>
          </a:xfrm>
          <a:prstGeom prst="rect">
            <a:avLst/>
          </a:prstGeom>
          <a:noFill/>
        </p:spPr>
        <p:txBody>
          <a:bodyPr wrap="square">
            <a:spAutoFit/>
          </a:bodyPr>
          <a:lstStyle/>
          <a:p>
            <a:pPr algn="ctr"/>
            <a:r>
              <a:rPr lang="en-US" sz="1200" dirty="0">
                <a:solidFill>
                  <a:schemeClr val="accent3">
                    <a:lumMod val="40000"/>
                    <a:lumOff val="60000"/>
                  </a:schemeClr>
                </a:solidFill>
              </a:rPr>
              <a:t>227 X 227	</a:t>
            </a:r>
            <a:endParaRPr lang="en-IN" sz="1200" baseline="-25000" dirty="0">
              <a:solidFill>
                <a:schemeClr val="accent3">
                  <a:lumMod val="40000"/>
                  <a:lumOff val="60000"/>
                </a:schemeClr>
              </a:solidFill>
            </a:endParaRPr>
          </a:p>
        </p:txBody>
      </p:sp>
      <p:sp>
        <p:nvSpPr>
          <p:cNvPr id="32" name="TextBox 31">
            <a:extLst>
              <a:ext uri="{FF2B5EF4-FFF2-40B4-BE49-F238E27FC236}">
                <a16:creationId xmlns:a16="http://schemas.microsoft.com/office/drawing/2014/main" id="{7F851B6C-0D9C-40A9-8EE2-86069DB31AD6}"/>
              </a:ext>
            </a:extLst>
          </p:cNvPr>
          <p:cNvSpPr txBox="1"/>
          <p:nvPr/>
        </p:nvSpPr>
        <p:spPr>
          <a:xfrm>
            <a:off x="3817629" y="5348937"/>
            <a:ext cx="916604" cy="276999"/>
          </a:xfrm>
          <a:prstGeom prst="rect">
            <a:avLst/>
          </a:prstGeom>
          <a:noFill/>
        </p:spPr>
        <p:txBody>
          <a:bodyPr wrap="square">
            <a:spAutoFit/>
          </a:bodyPr>
          <a:lstStyle/>
          <a:p>
            <a:pPr algn="ctr"/>
            <a:r>
              <a:rPr lang="en-US" sz="1200" dirty="0">
                <a:solidFill>
                  <a:schemeClr val="accent3">
                    <a:lumMod val="40000"/>
                    <a:lumOff val="60000"/>
                  </a:schemeClr>
                </a:solidFill>
              </a:rPr>
              <a:t>227 X 227</a:t>
            </a:r>
            <a:endParaRPr lang="en-IN" sz="1200" baseline="-25000" dirty="0">
              <a:solidFill>
                <a:schemeClr val="accent3">
                  <a:lumMod val="40000"/>
                  <a:lumOff val="60000"/>
                </a:schemeClr>
              </a:solidFill>
            </a:endParaRPr>
          </a:p>
        </p:txBody>
      </p:sp>
      <p:cxnSp>
        <p:nvCxnSpPr>
          <p:cNvPr id="43" name="Straight Arrow Connector 42">
            <a:extLst>
              <a:ext uri="{FF2B5EF4-FFF2-40B4-BE49-F238E27FC236}">
                <a16:creationId xmlns:a16="http://schemas.microsoft.com/office/drawing/2014/main" id="{5615B912-AC6E-4058-B9A5-26A7D1114A90}"/>
              </a:ext>
            </a:extLst>
          </p:cNvPr>
          <p:cNvCxnSpPr>
            <a:cxnSpLocks/>
          </p:cNvCxnSpPr>
          <p:nvPr/>
        </p:nvCxnSpPr>
        <p:spPr>
          <a:xfrm>
            <a:off x="4584068" y="3468968"/>
            <a:ext cx="457937" cy="0"/>
          </a:xfrm>
          <a:prstGeom prst="straightConnector1">
            <a:avLst/>
          </a:prstGeom>
          <a:ln>
            <a:solidFill>
              <a:schemeClr val="accent4">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F4276CD-582A-44E2-978F-416CAD227737}"/>
              </a:ext>
            </a:extLst>
          </p:cNvPr>
          <p:cNvPicPr>
            <a:picLocks noChangeAspect="1"/>
          </p:cNvPicPr>
          <p:nvPr/>
        </p:nvPicPr>
        <p:blipFill rotWithShape="1">
          <a:blip r:embed="rId4"/>
          <a:srcRect l="3468" t="2704" r="6106" b="7412"/>
          <a:stretch/>
        </p:blipFill>
        <p:spPr>
          <a:xfrm>
            <a:off x="6747901" y="3038873"/>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45" name="Picture 44">
            <a:extLst>
              <a:ext uri="{FF2B5EF4-FFF2-40B4-BE49-F238E27FC236}">
                <a16:creationId xmlns:a16="http://schemas.microsoft.com/office/drawing/2014/main" id="{0358B1C1-A557-4044-96CE-86C9E3232EA9}"/>
              </a:ext>
            </a:extLst>
          </p:cNvPr>
          <p:cNvPicPr>
            <a:picLocks noChangeAspect="1"/>
          </p:cNvPicPr>
          <p:nvPr/>
        </p:nvPicPr>
        <p:blipFill rotWithShape="1">
          <a:blip r:embed="rId5"/>
          <a:srcRect t="3013"/>
          <a:stretch/>
        </p:blipFill>
        <p:spPr>
          <a:xfrm>
            <a:off x="6838824" y="3129131"/>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46" name="Picture 45">
            <a:extLst>
              <a:ext uri="{FF2B5EF4-FFF2-40B4-BE49-F238E27FC236}">
                <a16:creationId xmlns:a16="http://schemas.microsoft.com/office/drawing/2014/main" id="{F73118D4-4A8C-4D46-AAD6-5156569A3FD1}"/>
              </a:ext>
            </a:extLst>
          </p:cNvPr>
          <p:cNvPicPr>
            <a:picLocks noChangeAspect="1"/>
          </p:cNvPicPr>
          <p:nvPr/>
        </p:nvPicPr>
        <p:blipFill>
          <a:blip r:embed="rId6"/>
          <a:stretch>
            <a:fillRect/>
          </a:stretch>
        </p:blipFill>
        <p:spPr>
          <a:xfrm>
            <a:off x="6931598" y="3219389"/>
            <a:ext cx="390342" cy="379190"/>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47" name="Picture 46">
            <a:extLst>
              <a:ext uri="{FF2B5EF4-FFF2-40B4-BE49-F238E27FC236}">
                <a16:creationId xmlns:a16="http://schemas.microsoft.com/office/drawing/2014/main" id="{B0775C1B-5ACC-49D9-BD54-C5C7F8283440}"/>
              </a:ext>
            </a:extLst>
          </p:cNvPr>
          <p:cNvPicPr>
            <a:picLocks noChangeAspect="1"/>
          </p:cNvPicPr>
          <p:nvPr/>
        </p:nvPicPr>
        <p:blipFill rotWithShape="1">
          <a:blip r:embed="rId5"/>
          <a:srcRect t="3013"/>
          <a:stretch/>
        </p:blipFill>
        <p:spPr>
          <a:xfrm>
            <a:off x="7129378" y="3443822"/>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48" name="Picture 47">
            <a:extLst>
              <a:ext uri="{FF2B5EF4-FFF2-40B4-BE49-F238E27FC236}">
                <a16:creationId xmlns:a16="http://schemas.microsoft.com/office/drawing/2014/main" id="{CBF5B925-4068-405F-BE18-BFCDDE014C71}"/>
              </a:ext>
            </a:extLst>
          </p:cNvPr>
          <p:cNvPicPr>
            <a:picLocks noChangeAspect="1"/>
          </p:cNvPicPr>
          <p:nvPr/>
        </p:nvPicPr>
        <p:blipFill rotWithShape="1">
          <a:blip r:embed="rId4"/>
          <a:srcRect l="3468" t="2704" r="6106" b="7412"/>
          <a:stretch/>
        </p:blipFill>
        <p:spPr>
          <a:xfrm>
            <a:off x="7237296" y="3541127"/>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cxnSp>
        <p:nvCxnSpPr>
          <p:cNvPr id="49" name="Straight Connector 48">
            <a:extLst>
              <a:ext uri="{FF2B5EF4-FFF2-40B4-BE49-F238E27FC236}">
                <a16:creationId xmlns:a16="http://schemas.microsoft.com/office/drawing/2014/main" id="{CA9E25EF-327F-4A94-B15F-D7239D3D466E}"/>
              </a:ext>
            </a:extLst>
          </p:cNvPr>
          <p:cNvCxnSpPr>
            <a:cxnSpLocks/>
          </p:cNvCxnSpPr>
          <p:nvPr/>
        </p:nvCxnSpPr>
        <p:spPr>
          <a:xfrm>
            <a:off x="7012101" y="3660211"/>
            <a:ext cx="119881" cy="80555"/>
          </a:xfrm>
          <a:prstGeom prst="line">
            <a:avLst/>
          </a:prstGeom>
          <a:ln w="127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87CA1B9-F094-447C-95AF-C38C1E8D8F4D}"/>
              </a:ext>
            </a:extLst>
          </p:cNvPr>
          <p:cNvCxnSpPr>
            <a:cxnSpLocks/>
          </p:cNvCxnSpPr>
          <p:nvPr/>
        </p:nvCxnSpPr>
        <p:spPr>
          <a:xfrm>
            <a:off x="6468487" y="3452686"/>
            <a:ext cx="23996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DBE570C-F45B-4370-BD9F-1C7377D3FBE5}"/>
              </a:ext>
            </a:extLst>
          </p:cNvPr>
          <p:cNvSpPr txBox="1"/>
          <p:nvPr/>
        </p:nvSpPr>
        <p:spPr>
          <a:xfrm>
            <a:off x="3859332" y="5715327"/>
            <a:ext cx="833198" cy="276999"/>
          </a:xfrm>
          <a:prstGeom prst="rect">
            <a:avLst/>
          </a:prstGeom>
          <a:noFill/>
        </p:spPr>
        <p:txBody>
          <a:bodyPr wrap="square">
            <a:spAutoFit/>
          </a:bodyPr>
          <a:lstStyle/>
          <a:p>
            <a:pPr algn="ctr"/>
            <a:r>
              <a:rPr lang="en-US" sz="1200" dirty="0"/>
              <a:t>Regions</a:t>
            </a:r>
            <a:endParaRPr lang="en-IN" sz="1200" baseline="-25000" dirty="0"/>
          </a:p>
        </p:txBody>
      </p:sp>
      <p:sp>
        <p:nvSpPr>
          <p:cNvPr id="68" name="TextBox 67">
            <a:extLst>
              <a:ext uri="{FF2B5EF4-FFF2-40B4-BE49-F238E27FC236}">
                <a16:creationId xmlns:a16="http://schemas.microsoft.com/office/drawing/2014/main" id="{6B9B5048-7047-486E-B20E-85A7FD64EA06}"/>
              </a:ext>
            </a:extLst>
          </p:cNvPr>
          <p:cNvSpPr txBox="1"/>
          <p:nvPr/>
        </p:nvSpPr>
        <p:spPr>
          <a:xfrm>
            <a:off x="5992811" y="5884335"/>
            <a:ext cx="5412251"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schemeClr val="accent1">
                    <a:lumMod val="40000"/>
                    <a:lumOff val="60000"/>
                  </a:schemeClr>
                </a:solidFill>
              </a:rPr>
              <a:t>No Special output </a:t>
            </a:r>
            <a:r>
              <a:rPr lang="en-US" sz="1600" dirty="0"/>
              <a:t>– </a:t>
            </a:r>
            <a:r>
              <a:rPr lang="en-US" sz="1600" dirty="0">
                <a:solidFill>
                  <a:schemeClr val="accent3">
                    <a:lumMod val="40000"/>
                    <a:lumOff val="60000"/>
                  </a:schemeClr>
                </a:solidFill>
              </a:rPr>
              <a:t>No FC as Convnets </a:t>
            </a:r>
            <a:r>
              <a:rPr lang="en-US" sz="1600" dirty="0"/>
              <a:t>– </a:t>
            </a:r>
            <a:r>
              <a:rPr lang="en-US" sz="1600" dirty="0">
                <a:solidFill>
                  <a:schemeClr val="accent6">
                    <a:lumMod val="40000"/>
                    <a:lumOff val="60000"/>
                  </a:schemeClr>
                </a:solidFill>
              </a:rPr>
              <a:t>No Image Pyramid</a:t>
            </a:r>
          </a:p>
          <a:p>
            <a:pPr marL="285750" indent="-285750">
              <a:buFont typeface="Arial" panose="020B0604020202020204" pitchFamily="34" charset="0"/>
              <a:buChar char="•"/>
            </a:pPr>
            <a:r>
              <a:rPr lang="en-IN" sz="1600" dirty="0"/>
              <a:t>No Regression Training</a:t>
            </a:r>
          </a:p>
          <a:p>
            <a:pPr marL="285750" indent="-285750">
              <a:buFont typeface="Arial" panose="020B0604020202020204" pitchFamily="34" charset="0"/>
              <a:buChar char="•"/>
            </a:pPr>
            <a:r>
              <a:rPr lang="en-IN" sz="1600" dirty="0">
                <a:solidFill>
                  <a:schemeClr val="accent3">
                    <a:lumMod val="60000"/>
                    <a:lumOff val="40000"/>
                  </a:schemeClr>
                </a:solidFill>
              </a:rPr>
              <a:t>C – Class # </a:t>
            </a:r>
            <a:r>
              <a:rPr lang="en-IN" sz="1600" dirty="0">
                <a:solidFill>
                  <a:schemeClr val="accent4">
                    <a:lumMod val="60000"/>
                    <a:lumOff val="40000"/>
                  </a:schemeClr>
                </a:solidFill>
              </a:rPr>
              <a:t>of SVM Linear classifier </a:t>
            </a:r>
            <a:r>
              <a:rPr lang="en-IN" sz="1600" dirty="0"/>
              <a:t>(One V Rest)</a:t>
            </a:r>
          </a:p>
        </p:txBody>
      </p:sp>
      <p:graphicFrame>
        <p:nvGraphicFramePr>
          <p:cNvPr id="80" name="Table 80">
            <a:extLst>
              <a:ext uri="{FF2B5EF4-FFF2-40B4-BE49-F238E27FC236}">
                <a16:creationId xmlns:a16="http://schemas.microsoft.com/office/drawing/2014/main" id="{99C61D18-722F-4D41-8AD5-8E25479C51E7}"/>
              </a:ext>
            </a:extLst>
          </p:cNvPr>
          <p:cNvGraphicFramePr>
            <a:graphicFrameLocks noGrp="1"/>
          </p:cNvGraphicFramePr>
          <p:nvPr>
            <p:extLst>
              <p:ext uri="{D42A27DB-BD31-4B8C-83A1-F6EECF244321}">
                <p14:modId xmlns:p14="http://schemas.microsoft.com/office/powerpoint/2010/main" val="1641220488"/>
              </p:ext>
            </p:extLst>
          </p:nvPr>
        </p:nvGraphicFramePr>
        <p:xfrm>
          <a:off x="11144249" y="2368268"/>
          <a:ext cx="1047751" cy="2882495"/>
        </p:xfrm>
        <a:graphic>
          <a:graphicData uri="http://schemas.openxmlformats.org/drawingml/2006/table">
            <a:tbl>
              <a:tblPr firstRow="1" bandRow="1">
                <a:tableStyleId>{5940675A-B579-460E-94D1-54222C63F5DA}</a:tableStyleId>
              </a:tblPr>
              <a:tblGrid>
                <a:gridCol w="1047751">
                  <a:extLst>
                    <a:ext uri="{9D8B030D-6E8A-4147-A177-3AD203B41FA5}">
                      <a16:colId xmlns:a16="http://schemas.microsoft.com/office/drawing/2014/main" val="3549971381"/>
                    </a:ext>
                  </a:extLst>
                </a:gridCol>
              </a:tblGrid>
              <a:tr h="520422">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dirty="0"/>
                        <a:t>Person or Not</a:t>
                      </a:r>
                      <a:endParaRPr lang="en-IN" sz="1200" dirty="0"/>
                    </a:p>
                  </a:txBody>
                  <a:tcPr/>
                </a:tc>
                <a:extLst>
                  <a:ext uri="{0D108BD9-81ED-4DB2-BD59-A6C34878D82A}">
                    <a16:rowId xmlns:a16="http://schemas.microsoft.com/office/drawing/2014/main" val="583596766"/>
                  </a:ext>
                </a:extLst>
              </a:tr>
              <a:tr h="31547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dirty="0"/>
                        <a:t>Car or Not</a:t>
                      </a:r>
                      <a:endParaRPr lang="en-IN" sz="1200" dirty="0"/>
                    </a:p>
                  </a:txBody>
                  <a:tcPr/>
                </a:tc>
                <a:extLst>
                  <a:ext uri="{0D108BD9-81ED-4DB2-BD59-A6C34878D82A}">
                    <a16:rowId xmlns:a16="http://schemas.microsoft.com/office/drawing/2014/main" val="3392620364"/>
                  </a:ext>
                </a:extLst>
              </a:tr>
              <a:tr h="285680">
                <a:tc>
                  <a:txBody>
                    <a:bodyPr/>
                    <a:lstStyle/>
                    <a:p>
                      <a:pPr algn="ctr">
                        <a:lnSpc>
                          <a:spcPct val="150000"/>
                        </a:lnSpc>
                      </a:pPr>
                      <a:r>
                        <a:rPr lang="en-US" sz="1200" dirty="0"/>
                        <a:t>-</a:t>
                      </a:r>
                      <a:endParaRPr lang="en-IN" sz="1200" dirty="0"/>
                    </a:p>
                  </a:txBody>
                  <a:tcPr/>
                </a:tc>
                <a:extLst>
                  <a:ext uri="{0D108BD9-81ED-4DB2-BD59-A6C34878D82A}">
                    <a16:rowId xmlns:a16="http://schemas.microsoft.com/office/drawing/2014/main" val="1567003796"/>
                  </a:ext>
                </a:extLst>
              </a:tr>
              <a:tr h="315473">
                <a:tc>
                  <a:txBody>
                    <a:bodyPr/>
                    <a:lstStyle/>
                    <a:p>
                      <a:pPr algn="ctr">
                        <a:lnSpc>
                          <a:spcPct val="150000"/>
                        </a:lnSpc>
                      </a:pPr>
                      <a:r>
                        <a:rPr lang="en-US" sz="1200" dirty="0"/>
                        <a:t>-</a:t>
                      </a:r>
                      <a:endParaRPr lang="en-IN" sz="1200" dirty="0"/>
                    </a:p>
                  </a:txBody>
                  <a:tcPr/>
                </a:tc>
                <a:extLst>
                  <a:ext uri="{0D108BD9-81ED-4DB2-BD59-A6C34878D82A}">
                    <a16:rowId xmlns:a16="http://schemas.microsoft.com/office/drawing/2014/main" val="627894284"/>
                  </a:ext>
                </a:extLst>
              </a:tr>
              <a:tr h="315473">
                <a:tc>
                  <a:txBody>
                    <a:bodyPr/>
                    <a:lstStyle/>
                    <a:p>
                      <a:pPr algn="ctr">
                        <a:lnSpc>
                          <a:spcPct val="150000"/>
                        </a:lnSpc>
                      </a:pPr>
                      <a:r>
                        <a:rPr lang="en-US" sz="1200" dirty="0"/>
                        <a:t>-</a:t>
                      </a:r>
                      <a:endParaRPr lang="en-IN" sz="1200" dirty="0"/>
                    </a:p>
                  </a:txBody>
                  <a:tcPr/>
                </a:tc>
                <a:extLst>
                  <a:ext uri="{0D108BD9-81ED-4DB2-BD59-A6C34878D82A}">
                    <a16:rowId xmlns:a16="http://schemas.microsoft.com/office/drawing/2014/main" val="600010760"/>
                  </a:ext>
                </a:extLst>
              </a:tr>
              <a:tr h="315473">
                <a:tc>
                  <a:txBody>
                    <a:bodyPr/>
                    <a:lstStyle/>
                    <a:p>
                      <a:pPr algn="ctr">
                        <a:lnSpc>
                          <a:spcPct val="150000"/>
                        </a:lnSpc>
                      </a:pPr>
                      <a:r>
                        <a:rPr lang="en-US" sz="1200" dirty="0"/>
                        <a:t>-</a:t>
                      </a:r>
                      <a:endParaRPr lang="en-IN" sz="1200" dirty="0"/>
                    </a:p>
                  </a:txBody>
                  <a:tcPr/>
                </a:tc>
                <a:extLst>
                  <a:ext uri="{0D108BD9-81ED-4DB2-BD59-A6C34878D82A}">
                    <a16:rowId xmlns:a16="http://schemas.microsoft.com/office/drawing/2014/main" val="3856612211"/>
                  </a:ext>
                </a:extLst>
              </a:tr>
              <a:tr h="315473">
                <a:tc>
                  <a:txBody>
                    <a:bodyPr/>
                    <a:lstStyle/>
                    <a:p>
                      <a:pPr algn="ctr">
                        <a:lnSpc>
                          <a:spcPct val="150000"/>
                        </a:lnSpc>
                      </a:pPr>
                      <a:r>
                        <a:rPr lang="en-US" sz="1200" dirty="0"/>
                        <a:t>-</a:t>
                      </a:r>
                      <a:endParaRPr lang="en-IN" sz="1200" dirty="0"/>
                    </a:p>
                  </a:txBody>
                  <a:tcPr/>
                </a:tc>
                <a:extLst>
                  <a:ext uri="{0D108BD9-81ED-4DB2-BD59-A6C34878D82A}">
                    <a16:rowId xmlns:a16="http://schemas.microsoft.com/office/drawing/2014/main" val="1692496484"/>
                  </a:ext>
                </a:extLst>
              </a:tr>
              <a:tr h="31547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dirty="0"/>
                        <a:t>Dog or Not</a:t>
                      </a:r>
                      <a:endParaRPr lang="en-IN" sz="1200" dirty="0"/>
                    </a:p>
                  </a:txBody>
                  <a:tcPr/>
                </a:tc>
                <a:extLst>
                  <a:ext uri="{0D108BD9-81ED-4DB2-BD59-A6C34878D82A}">
                    <a16:rowId xmlns:a16="http://schemas.microsoft.com/office/drawing/2014/main" val="2340796890"/>
                  </a:ext>
                </a:extLst>
              </a:tr>
            </a:tbl>
          </a:graphicData>
        </a:graphic>
      </p:graphicFrame>
      <p:sp>
        <p:nvSpPr>
          <p:cNvPr id="17" name="TextBox 16">
            <a:extLst>
              <a:ext uri="{FF2B5EF4-FFF2-40B4-BE49-F238E27FC236}">
                <a16:creationId xmlns:a16="http://schemas.microsoft.com/office/drawing/2014/main" id="{EA95798D-3552-4777-966D-C697B0A03710}"/>
              </a:ext>
            </a:extLst>
          </p:cNvPr>
          <p:cNvSpPr txBox="1"/>
          <p:nvPr/>
        </p:nvSpPr>
        <p:spPr>
          <a:xfrm>
            <a:off x="11179065" y="1505410"/>
            <a:ext cx="978118" cy="523220"/>
          </a:xfrm>
          <a:prstGeom prst="rect">
            <a:avLst/>
          </a:prstGeom>
          <a:noFill/>
          <a:ln>
            <a:solidFill>
              <a:schemeClr val="accent3">
                <a:lumMod val="75000"/>
              </a:schemeClr>
            </a:solidFill>
            <a:prstDash val="sysDash"/>
          </a:ln>
        </p:spPr>
        <p:txBody>
          <a:bodyPr wrap="square">
            <a:spAutoFit/>
          </a:bodyPr>
          <a:lstStyle/>
          <a:p>
            <a:pPr algn="ctr"/>
            <a:r>
              <a:rPr lang="en-US" sz="1400" dirty="0">
                <a:solidFill>
                  <a:schemeClr val="accent3">
                    <a:lumMod val="40000"/>
                    <a:lumOff val="60000"/>
                  </a:schemeClr>
                </a:solidFill>
              </a:rPr>
              <a:t>NMS</a:t>
            </a:r>
          </a:p>
          <a:p>
            <a:pPr algn="ctr"/>
            <a:r>
              <a:rPr lang="en-US" sz="1400" dirty="0">
                <a:solidFill>
                  <a:schemeClr val="tx1">
                    <a:lumMod val="85000"/>
                  </a:schemeClr>
                </a:solidFill>
              </a:rPr>
              <a:t>PER CLASS</a:t>
            </a:r>
            <a:endParaRPr lang="en-IN" sz="1400" dirty="0">
              <a:solidFill>
                <a:schemeClr val="tx1">
                  <a:lumMod val="85000"/>
                </a:schemeClr>
              </a:solidFill>
            </a:endParaRPr>
          </a:p>
        </p:txBody>
      </p:sp>
      <p:cxnSp>
        <p:nvCxnSpPr>
          <p:cNvPr id="51" name="Straight Arrow Connector 50">
            <a:extLst>
              <a:ext uri="{FF2B5EF4-FFF2-40B4-BE49-F238E27FC236}">
                <a16:creationId xmlns:a16="http://schemas.microsoft.com/office/drawing/2014/main" id="{C7A912FF-5F36-45C4-BF4A-7E21AF49A311}"/>
              </a:ext>
            </a:extLst>
          </p:cNvPr>
          <p:cNvCxnSpPr>
            <a:cxnSpLocks/>
            <a:stCxn id="80" idx="0"/>
            <a:endCxn id="17" idx="2"/>
          </p:cNvCxnSpPr>
          <p:nvPr/>
        </p:nvCxnSpPr>
        <p:spPr>
          <a:xfrm flipV="1">
            <a:off x="11668124" y="2028630"/>
            <a:ext cx="0" cy="339638"/>
          </a:xfrm>
          <a:prstGeom prst="straightConnector1">
            <a:avLst/>
          </a:prstGeom>
          <a:ln>
            <a:solidFill>
              <a:schemeClr val="accent3">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7873476-067A-4B48-98F2-AACBFC053816}"/>
              </a:ext>
            </a:extLst>
          </p:cNvPr>
          <p:cNvSpPr txBox="1"/>
          <p:nvPr/>
        </p:nvSpPr>
        <p:spPr>
          <a:xfrm>
            <a:off x="6122182" y="2484003"/>
            <a:ext cx="886346" cy="276999"/>
          </a:xfrm>
          <a:prstGeom prst="rect">
            <a:avLst/>
          </a:prstGeom>
          <a:noFill/>
        </p:spPr>
        <p:txBody>
          <a:bodyPr wrap="square">
            <a:spAutoFit/>
          </a:bodyPr>
          <a:lstStyle/>
          <a:p>
            <a:pPr algn="ctr"/>
            <a:r>
              <a:rPr lang="en-US" sz="1200" dirty="0"/>
              <a:t>C + 1 Class</a:t>
            </a:r>
            <a:endParaRPr lang="en-IN" sz="1200" dirty="0"/>
          </a:p>
        </p:txBody>
      </p:sp>
      <p:pic>
        <p:nvPicPr>
          <p:cNvPr id="28" name="Picture 27">
            <a:extLst>
              <a:ext uri="{FF2B5EF4-FFF2-40B4-BE49-F238E27FC236}">
                <a16:creationId xmlns:a16="http://schemas.microsoft.com/office/drawing/2014/main" id="{B5A116BB-F9CA-444A-9C03-41F3B8C4C474}"/>
              </a:ext>
            </a:extLst>
          </p:cNvPr>
          <p:cNvPicPr>
            <a:picLocks noChangeAspect="1"/>
          </p:cNvPicPr>
          <p:nvPr/>
        </p:nvPicPr>
        <p:blipFill>
          <a:blip r:embed="rId7"/>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3496069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1DE558-7B22-4591-B64B-5639B7A0ECE0}"/>
              </a:ext>
            </a:extLst>
          </p:cNvPr>
          <p:cNvSpPr txBox="1"/>
          <p:nvPr/>
        </p:nvSpPr>
        <p:spPr>
          <a:xfrm>
            <a:off x="2563036" y="6636"/>
            <a:ext cx="7065973"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R</a:t>
            </a:r>
            <a:r>
              <a:rPr lang="en-US" sz="2400" dirty="0">
                <a:solidFill>
                  <a:schemeClr val="accent3">
                    <a:lumMod val="60000"/>
                    <a:lumOff val="40000"/>
                  </a:schemeClr>
                </a:solidFill>
              </a:rPr>
              <a:t>egion Proposal Based </a:t>
            </a:r>
            <a:r>
              <a:rPr lang="en-US" sz="2400" dirty="0">
                <a:solidFill>
                  <a:schemeClr val="accent5">
                    <a:lumMod val="75000"/>
                  </a:schemeClr>
                </a:solidFill>
              </a:rPr>
              <a:t>CNN</a:t>
            </a:r>
            <a:endParaRPr lang="en-IN" sz="2200" dirty="0">
              <a:solidFill>
                <a:schemeClr val="accent5">
                  <a:lumMod val="75000"/>
                </a:schemeClr>
              </a:solidFill>
            </a:endParaRPr>
          </a:p>
        </p:txBody>
      </p:sp>
      <p:pic>
        <p:nvPicPr>
          <p:cNvPr id="3" name="Picture 2">
            <a:extLst>
              <a:ext uri="{FF2B5EF4-FFF2-40B4-BE49-F238E27FC236}">
                <a16:creationId xmlns:a16="http://schemas.microsoft.com/office/drawing/2014/main" id="{E3008260-9F39-4C77-BB67-2C053C77D521}"/>
              </a:ext>
            </a:extLst>
          </p:cNvPr>
          <p:cNvPicPr>
            <a:picLocks noChangeAspect="1"/>
          </p:cNvPicPr>
          <p:nvPr/>
        </p:nvPicPr>
        <p:blipFill rotWithShape="1">
          <a:blip r:embed="rId2"/>
          <a:srcRect l="1650" t="1692" b="-1"/>
          <a:stretch/>
        </p:blipFill>
        <p:spPr>
          <a:xfrm>
            <a:off x="96814" y="2392542"/>
            <a:ext cx="1797848" cy="1714821"/>
          </a:xfrm>
          <a:prstGeom prst="rect">
            <a:avLst/>
          </a:prstGeom>
          <a:ln>
            <a:solidFill>
              <a:schemeClr val="tx1">
                <a:lumMod val="75000"/>
              </a:schemeClr>
            </a:solidFill>
          </a:ln>
        </p:spPr>
      </p:pic>
      <p:sp>
        <p:nvSpPr>
          <p:cNvPr id="4" name="Rectangle 3">
            <a:extLst>
              <a:ext uri="{FF2B5EF4-FFF2-40B4-BE49-F238E27FC236}">
                <a16:creationId xmlns:a16="http://schemas.microsoft.com/office/drawing/2014/main" id="{AD5299B3-F701-41B8-93DC-A2C9BEF2FE28}"/>
              </a:ext>
            </a:extLst>
          </p:cNvPr>
          <p:cNvSpPr/>
          <p:nvPr/>
        </p:nvSpPr>
        <p:spPr>
          <a:xfrm rot="5400000">
            <a:off x="741852" y="2803885"/>
            <a:ext cx="3816263" cy="621066"/>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Region Proposals</a:t>
            </a:r>
            <a:endParaRPr lang="en-IN" dirty="0">
              <a:solidFill>
                <a:schemeClr val="accent1">
                  <a:lumMod val="60000"/>
                  <a:lumOff val="40000"/>
                </a:schemeClr>
              </a:solidFill>
            </a:endParaRPr>
          </a:p>
        </p:txBody>
      </p:sp>
      <p:sp>
        <p:nvSpPr>
          <p:cNvPr id="5" name="Rectangle 4">
            <a:extLst>
              <a:ext uri="{FF2B5EF4-FFF2-40B4-BE49-F238E27FC236}">
                <a16:creationId xmlns:a16="http://schemas.microsoft.com/office/drawing/2014/main" id="{3FEC050D-54B2-4C25-B738-F4C0DD309ED0}"/>
              </a:ext>
            </a:extLst>
          </p:cNvPr>
          <p:cNvSpPr/>
          <p:nvPr/>
        </p:nvSpPr>
        <p:spPr>
          <a:xfrm>
            <a:off x="2339452" y="4686432"/>
            <a:ext cx="621065" cy="336117"/>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SS / EB</a:t>
            </a:r>
            <a:endParaRPr lang="en-IN" sz="1200" dirty="0"/>
          </a:p>
        </p:txBody>
      </p:sp>
      <p:cxnSp>
        <p:nvCxnSpPr>
          <p:cNvPr id="6" name="Straight Arrow Connector 5">
            <a:extLst>
              <a:ext uri="{FF2B5EF4-FFF2-40B4-BE49-F238E27FC236}">
                <a16:creationId xmlns:a16="http://schemas.microsoft.com/office/drawing/2014/main" id="{5E509218-1050-45B9-AC30-8EA7C8B6248A}"/>
              </a:ext>
            </a:extLst>
          </p:cNvPr>
          <p:cNvCxnSpPr>
            <a:cxnSpLocks/>
          </p:cNvCxnSpPr>
          <p:nvPr/>
        </p:nvCxnSpPr>
        <p:spPr>
          <a:xfrm>
            <a:off x="1975974" y="3211258"/>
            <a:ext cx="275572"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762D014-83A0-4319-85B4-168BFA93FF62}"/>
              </a:ext>
            </a:extLst>
          </p:cNvPr>
          <p:cNvSpPr/>
          <p:nvPr/>
        </p:nvSpPr>
        <p:spPr>
          <a:xfrm>
            <a:off x="4053837" y="2232154"/>
            <a:ext cx="2256041" cy="1971950"/>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rapezoid 7">
            <a:extLst>
              <a:ext uri="{FF2B5EF4-FFF2-40B4-BE49-F238E27FC236}">
                <a16:creationId xmlns:a16="http://schemas.microsoft.com/office/drawing/2014/main" id="{C47FF8B5-654F-4A0E-A285-A27CD477B116}"/>
              </a:ext>
            </a:extLst>
          </p:cNvPr>
          <p:cNvSpPr/>
          <p:nvPr/>
        </p:nvSpPr>
        <p:spPr>
          <a:xfrm rot="5400000">
            <a:off x="3849240" y="2804366"/>
            <a:ext cx="1561437" cy="844927"/>
          </a:xfrm>
          <a:prstGeom prst="trapezoid">
            <a:avLst/>
          </a:prstGeom>
          <a:solidFill>
            <a:schemeClr val="accent4">
              <a:lumMod val="75000"/>
              <a:alpha val="80000"/>
            </a:schemeClr>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a:t>
            </a:r>
            <a:endParaRPr lang="en-IN" dirty="0"/>
          </a:p>
        </p:txBody>
      </p:sp>
      <p:graphicFrame>
        <p:nvGraphicFramePr>
          <p:cNvPr id="9" name="Table 8">
            <a:extLst>
              <a:ext uri="{FF2B5EF4-FFF2-40B4-BE49-F238E27FC236}">
                <a16:creationId xmlns:a16="http://schemas.microsoft.com/office/drawing/2014/main" id="{56877F54-D97E-4D9A-A8FE-7F1D6ECC93C0}"/>
              </a:ext>
            </a:extLst>
          </p:cNvPr>
          <p:cNvGraphicFramePr>
            <a:graphicFrameLocks noGrp="1"/>
          </p:cNvGraphicFramePr>
          <p:nvPr>
            <p:extLst>
              <p:ext uri="{D42A27DB-BD31-4B8C-83A1-F6EECF244321}">
                <p14:modId xmlns:p14="http://schemas.microsoft.com/office/powerpoint/2010/main" val="2753071212"/>
              </p:ext>
            </p:extLst>
          </p:nvPr>
        </p:nvGraphicFramePr>
        <p:xfrm>
          <a:off x="6697627" y="1798078"/>
          <a:ext cx="332626" cy="2857504"/>
        </p:xfrm>
        <a:graphic>
          <a:graphicData uri="http://schemas.openxmlformats.org/drawingml/2006/table">
            <a:tbl>
              <a:tblPr firstRow="1" bandRow="1">
                <a:tableStyleId>{5940675A-B579-460E-94D1-54222C63F5DA}</a:tableStyleId>
              </a:tblPr>
              <a:tblGrid>
                <a:gridCol w="332626">
                  <a:extLst>
                    <a:ext uri="{9D8B030D-6E8A-4147-A177-3AD203B41FA5}">
                      <a16:colId xmlns:a16="http://schemas.microsoft.com/office/drawing/2014/main" val="3507548077"/>
                    </a:ext>
                  </a:extLst>
                </a:gridCol>
              </a:tblGrid>
              <a:tr h="354873">
                <a:tc>
                  <a:txBody>
                    <a:bodyPr/>
                    <a:lstStyle/>
                    <a:p>
                      <a:endParaRPr lang="en-IN" sz="1800"/>
                    </a:p>
                  </a:txBody>
                  <a:tcPr marL="93002" marR="93002" marT="41434" marB="41434"/>
                </a:tc>
                <a:extLst>
                  <a:ext uri="{0D108BD9-81ED-4DB2-BD59-A6C34878D82A}">
                    <a16:rowId xmlns:a16="http://schemas.microsoft.com/office/drawing/2014/main" val="2302564250"/>
                  </a:ext>
                </a:extLst>
              </a:tr>
              <a:tr h="354873">
                <a:tc>
                  <a:txBody>
                    <a:bodyPr/>
                    <a:lstStyle/>
                    <a:p>
                      <a:endParaRPr lang="en-IN" sz="1800"/>
                    </a:p>
                  </a:txBody>
                  <a:tcPr marL="93002" marR="93002" marT="41434" marB="41434"/>
                </a:tc>
                <a:extLst>
                  <a:ext uri="{0D108BD9-81ED-4DB2-BD59-A6C34878D82A}">
                    <a16:rowId xmlns:a16="http://schemas.microsoft.com/office/drawing/2014/main" val="955761627"/>
                  </a:ext>
                </a:extLst>
              </a:tr>
              <a:tr h="354873">
                <a:tc>
                  <a:txBody>
                    <a:bodyPr/>
                    <a:lstStyle/>
                    <a:p>
                      <a:endParaRPr lang="en-IN" sz="1800"/>
                    </a:p>
                  </a:txBody>
                  <a:tcPr marL="93002" marR="93002" marT="41434" marB="41434"/>
                </a:tc>
                <a:extLst>
                  <a:ext uri="{0D108BD9-81ED-4DB2-BD59-A6C34878D82A}">
                    <a16:rowId xmlns:a16="http://schemas.microsoft.com/office/drawing/2014/main" val="229309131"/>
                  </a:ext>
                </a:extLst>
              </a:tr>
              <a:tr h="354873">
                <a:tc>
                  <a:txBody>
                    <a:bodyPr/>
                    <a:lstStyle/>
                    <a:p>
                      <a:endParaRPr lang="en-IN" sz="1800"/>
                    </a:p>
                  </a:txBody>
                  <a:tcPr marL="93002" marR="93002" marT="41434" marB="41434"/>
                </a:tc>
                <a:extLst>
                  <a:ext uri="{0D108BD9-81ED-4DB2-BD59-A6C34878D82A}">
                    <a16:rowId xmlns:a16="http://schemas.microsoft.com/office/drawing/2014/main" val="4063394932"/>
                  </a:ext>
                </a:extLst>
              </a:tr>
              <a:tr h="354873">
                <a:tc>
                  <a:txBody>
                    <a:bodyPr/>
                    <a:lstStyle/>
                    <a:p>
                      <a:endParaRPr lang="en-IN" sz="1800" dirty="0"/>
                    </a:p>
                  </a:txBody>
                  <a:tcPr marL="93002" marR="93002" marT="41434" marB="41434"/>
                </a:tc>
                <a:extLst>
                  <a:ext uri="{0D108BD9-81ED-4DB2-BD59-A6C34878D82A}">
                    <a16:rowId xmlns:a16="http://schemas.microsoft.com/office/drawing/2014/main" val="224388613"/>
                  </a:ext>
                </a:extLst>
              </a:tr>
              <a:tr h="354873">
                <a:tc>
                  <a:txBody>
                    <a:bodyPr/>
                    <a:lstStyle/>
                    <a:p>
                      <a:endParaRPr lang="en-IN" sz="1800" dirty="0"/>
                    </a:p>
                  </a:txBody>
                  <a:tcPr marL="93002" marR="93002" marT="41434" marB="41434"/>
                </a:tc>
                <a:extLst>
                  <a:ext uri="{0D108BD9-81ED-4DB2-BD59-A6C34878D82A}">
                    <a16:rowId xmlns:a16="http://schemas.microsoft.com/office/drawing/2014/main" val="2465109398"/>
                  </a:ext>
                </a:extLst>
              </a:tr>
              <a:tr h="354873">
                <a:tc>
                  <a:txBody>
                    <a:bodyPr/>
                    <a:lstStyle/>
                    <a:p>
                      <a:endParaRPr lang="en-IN" sz="1800"/>
                    </a:p>
                  </a:txBody>
                  <a:tcPr marL="93002" marR="93002" marT="41434" marB="41434"/>
                </a:tc>
                <a:extLst>
                  <a:ext uri="{0D108BD9-81ED-4DB2-BD59-A6C34878D82A}">
                    <a16:rowId xmlns:a16="http://schemas.microsoft.com/office/drawing/2014/main" val="1628755736"/>
                  </a:ext>
                </a:extLst>
              </a:tr>
              <a:tr h="354873">
                <a:tc>
                  <a:txBody>
                    <a:bodyPr/>
                    <a:lstStyle/>
                    <a:p>
                      <a:endParaRPr lang="en-IN" sz="1800" dirty="0"/>
                    </a:p>
                  </a:txBody>
                  <a:tcPr marL="93002" marR="93002" marT="41434" marB="41434"/>
                </a:tc>
                <a:extLst>
                  <a:ext uri="{0D108BD9-81ED-4DB2-BD59-A6C34878D82A}">
                    <a16:rowId xmlns:a16="http://schemas.microsoft.com/office/drawing/2014/main" val="3135197028"/>
                  </a:ext>
                </a:extLst>
              </a:tr>
            </a:tbl>
          </a:graphicData>
        </a:graphic>
      </p:graphicFrame>
      <p:sp>
        <p:nvSpPr>
          <p:cNvPr id="10" name="TextBox 9">
            <a:extLst>
              <a:ext uri="{FF2B5EF4-FFF2-40B4-BE49-F238E27FC236}">
                <a16:creationId xmlns:a16="http://schemas.microsoft.com/office/drawing/2014/main" id="{60C144B7-A287-4D25-A7E9-70971BD83CA1}"/>
              </a:ext>
            </a:extLst>
          </p:cNvPr>
          <p:cNvSpPr txBox="1"/>
          <p:nvPr/>
        </p:nvSpPr>
        <p:spPr>
          <a:xfrm>
            <a:off x="4065103" y="4204104"/>
            <a:ext cx="1901739" cy="369332"/>
          </a:xfrm>
          <a:prstGeom prst="rect">
            <a:avLst/>
          </a:prstGeom>
          <a:noFill/>
        </p:spPr>
        <p:txBody>
          <a:bodyPr wrap="none" rtlCol="0">
            <a:spAutoFit/>
          </a:bodyPr>
          <a:lstStyle/>
          <a:p>
            <a:r>
              <a:rPr lang="en-US" dirty="0"/>
              <a:t>Feature Extraction</a:t>
            </a:r>
            <a:endParaRPr lang="en-IN" dirty="0"/>
          </a:p>
        </p:txBody>
      </p:sp>
      <p:cxnSp>
        <p:nvCxnSpPr>
          <p:cNvPr id="11" name="Straight Arrow Connector 10">
            <a:extLst>
              <a:ext uri="{FF2B5EF4-FFF2-40B4-BE49-F238E27FC236}">
                <a16:creationId xmlns:a16="http://schemas.microsoft.com/office/drawing/2014/main" id="{448DEB62-2036-42E8-86AC-79E2CAE67162}"/>
              </a:ext>
            </a:extLst>
          </p:cNvPr>
          <p:cNvCxnSpPr>
            <a:cxnSpLocks/>
            <a:stCxn id="7" idx="3"/>
            <a:endCxn id="9" idx="1"/>
          </p:cNvCxnSpPr>
          <p:nvPr/>
        </p:nvCxnSpPr>
        <p:spPr>
          <a:xfrm>
            <a:off x="6309878" y="3218129"/>
            <a:ext cx="387749" cy="870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5ED1FD6-23C3-4A42-B720-D6CA56595450}"/>
              </a:ext>
            </a:extLst>
          </p:cNvPr>
          <p:cNvSpPr/>
          <p:nvPr/>
        </p:nvSpPr>
        <p:spPr>
          <a:xfrm>
            <a:off x="3829232" y="1399413"/>
            <a:ext cx="3588770" cy="3623136"/>
          </a:xfrm>
          <a:prstGeom prst="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CE1963FA-977D-4F06-A562-7ABDA711798D}"/>
              </a:ext>
            </a:extLst>
          </p:cNvPr>
          <p:cNvSpPr txBox="1"/>
          <p:nvPr/>
        </p:nvSpPr>
        <p:spPr>
          <a:xfrm rot="5400000">
            <a:off x="3957481" y="3070386"/>
            <a:ext cx="801373" cy="307777"/>
          </a:xfrm>
          <a:prstGeom prst="rect">
            <a:avLst/>
          </a:prstGeom>
          <a:noFill/>
        </p:spPr>
        <p:txBody>
          <a:bodyPr wrap="none" rtlCol="0">
            <a:spAutoFit/>
          </a:bodyPr>
          <a:lstStyle/>
          <a:p>
            <a:r>
              <a:rPr lang="en-US" sz="1400" dirty="0">
                <a:solidFill>
                  <a:schemeClr val="accent4">
                    <a:lumMod val="40000"/>
                    <a:lumOff val="60000"/>
                  </a:schemeClr>
                </a:solidFill>
              </a:rPr>
              <a:t>Alex Net</a:t>
            </a:r>
            <a:endParaRPr lang="en-IN" sz="1400" dirty="0">
              <a:solidFill>
                <a:schemeClr val="accent4">
                  <a:lumMod val="40000"/>
                  <a:lumOff val="60000"/>
                </a:schemeClr>
              </a:solidFill>
            </a:endParaRPr>
          </a:p>
        </p:txBody>
      </p:sp>
      <p:sp>
        <p:nvSpPr>
          <p:cNvPr id="14" name="TextBox 13">
            <a:extLst>
              <a:ext uri="{FF2B5EF4-FFF2-40B4-BE49-F238E27FC236}">
                <a16:creationId xmlns:a16="http://schemas.microsoft.com/office/drawing/2014/main" id="{069641F1-048A-4466-9416-69BD9502CAF4}"/>
              </a:ext>
            </a:extLst>
          </p:cNvPr>
          <p:cNvSpPr txBox="1"/>
          <p:nvPr/>
        </p:nvSpPr>
        <p:spPr>
          <a:xfrm>
            <a:off x="3829232" y="4698201"/>
            <a:ext cx="3588770" cy="307777"/>
          </a:xfrm>
          <a:prstGeom prst="rect">
            <a:avLst/>
          </a:prstGeom>
          <a:noFill/>
        </p:spPr>
        <p:txBody>
          <a:bodyPr wrap="square" rtlCol="0">
            <a:spAutoFit/>
          </a:bodyPr>
          <a:lstStyle/>
          <a:p>
            <a:pPr algn="ctr"/>
            <a:r>
              <a:rPr lang="en-US" sz="1400" dirty="0"/>
              <a:t>Pre Trained on</a:t>
            </a:r>
            <a:r>
              <a:rPr lang="en-US" sz="1400" dirty="0">
                <a:solidFill>
                  <a:schemeClr val="accent5">
                    <a:lumMod val="60000"/>
                    <a:lumOff val="40000"/>
                  </a:schemeClr>
                </a:solidFill>
              </a:rPr>
              <a:t> </a:t>
            </a:r>
            <a:r>
              <a:rPr lang="en-US" sz="1400" dirty="0">
                <a:solidFill>
                  <a:schemeClr val="accent6">
                    <a:lumMod val="60000"/>
                    <a:lumOff val="40000"/>
                  </a:schemeClr>
                </a:solidFill>
              </a:rPr>
              <a:t>ImageNet</a:t>
            </a:r>
            <a:endParaRPr lang="en-IN" sz="1400" dirty="0">
              <a:solidFill>
                <a:schemeClr val="accent6">
                  <a:lumMod val="60000"/>
                  <a:lumOff val="40000"/>
                </a:schemeClr>
              </a:solidFill>
            </a:endParaRPr>
          </a:p>
        </p:txBody>
      </p:sp>
      <p:sp>
        <p:nvSpPr>
          <p:cNvPr id="15" name="TextBox 14">
            <a:extLst>
              <a:ext uri="{FF2B5EF4-FFF2-40B4-BE49-F238E27FC236}">
                <a16:creationId xmlns:a16="http://schemas.microsoft.com/office/drawing/2014/main" id="{05C3BE1E-1087-45F6-AA2B-5FCCA7B3A864}"/>
              </a:ext>
            </a:extLst>
          </p:cNvPr>
          <p:cNvSpPr txBox="1"/>
          <p:nvPr/>
        </p:nvSpPr>
        <p:spPr>
          <a:xfrm>
            <a:off x="8877041" y="2695957"/>
            <a:ext cx="1263137" cy="1077218"/>
          </a:xfrm>
          <a:prstGeom prst="rect">
            <a:avLst/>
          </a:prstGeom>
          <a:noFill/>
          <a:ln>
            <a:solidFill>
              <a:schemeClr val="accent1">
                <a:lumMod val="60000"/>
                <a:lumOff val="40000"/>
              </a:schemeClr>
            </a:solidFill>
          </a:ln>
        </p:spPr>
        <p:txBody>
          <a:bodyPr wrap="square" rtlCol="0">
            <a:spAutoFit/>
          </a:bodyPr>
          <a:lstStyle/>
          <a:p>
            <a:pPr algn="ctr"/>
            <a:r>
              <a:rPr lang="en-US" sz="1600" dirty="0">
                <a:solidFill>
                  <a:schemeClr val="accent1">
                    <a:lumMod val="60000"/>
                    <a:lumOff val="40000"/>
                  </a:schemeClr>
                </a:solidFill>
              </a:rPr>
              <a:t>Classification</a:t>
            </a:r>
          </a:p>
          <a:p>
            <a:pPr algn="ctr"/>
            <a:r>
              <a:rPr lang="en-US" sz="1600" dirty="0">
                <a:solidFill>
                  <a:schemeClr val="accent1">
                    <a:lumMod val="60000"/>
                    <a:lumOff val="40000"/>
                  </a:schemeClr>
                </a:solidFill>
              </a:rPr>
              <a:t>Score Using </a:t>
            </a:r>
          </a:p>
          <a:p>
            <a:pPr algn="ctr"/>
            <a:r>
              <a:rPr lang="en-US" sz="1600" dirty="0">
                <a:solidFill>
                  <a:schemeClr val="accent4">
                    <a:lumMod val="40000"/>
                    <a:lumOff val="60000"/>
                  </a:schemeClr>
                </a:solidFill>
              </a:rPr>
              <a:t>Linear SVM </a:t>
            </a:r>
            <a:r>
              <a:rPr lang="en-US" sz="1600" b="1" dirty="0">
                <a:solidFill>
                  <a:schemeClr val="accent4">
                    <a:lumMod val="60000"/>
                    <a:lumOff val="40000"/>
                  </a:schemeClr>
                </a:solidFill>
              </a:rPr>
              <a:t>per</a:t>
            </a:r>
            <a:r>
              <a:rPr lang="en-US" sz="1600" dirty="0">
                <a:solidFill>
                  <a:schemeClr val="accent4">
                    <a:lumMod val="60000"/>
                    <a:lumOff val="40000"/>
                  </a:schemeClr>
                </a:solidFill>
              </a:rPr>
              <a:t> class</a:t>
            </a:r>
            <a:endParaRPr lang="en-IN" sz="1600" dirty="0">
              <a:solidFill>
                <a:schemeClr val="accent4">
                  <a:lumMod val="60000"/>
                  <a:lumOff val="40000"/>
                </a:schemeClr>
              </a:solidFill>
            </a:endParaRPr>
          </a:p>
        </p:txBody>
      </p:sp>
      <p:sp>
        <p:nvSpPr>
          <p:cNvPr id="16" name="Rectangle 15">
            <a:extLst>
              <a:ext uri="{FF2B5EF4-FFF2-40B4-BE49-F238E27FC236}">
                <a16:creationId xmlns:a16="http://schemas.microsoft.com/office/drawing/2014/main" id="{8F0E0B64-A008-4DEE-9A78-98FEF0D6A3A3}"/>
              </a:ext>
            </a:extLst>
          </p:cNvPr>
          <p:cNvSpPr/>
          <p:nvPr/>
        </p:nvSpPr>
        <p:spPr>
          <a:xfrm>
            <a:off x="8165485" y="2599658"/>
            <a:ext cx="151330" cy="1254341"/>
          </a:xfrm>
          <a:prstGeom prst="rect">
            <a:avLst/>
          </a:prstGeom>
          <a:solidFill>
            <a:schemeClr val="accent1">
              <a:lumMod val="60000"/>
              <a:lumOff val="40000"/>
              <a:alpha val="12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17" name="Rectangle 16">
            <a:extLst>
              <a:ext uri="{FF2B5EF4-FFF2-40B4-BE49-F238E27FC236}">
                <a16:creationId xmlns:a16="http://schemas.microsoft.com/office/drawing/2014/main" id="{363E334E-CD6F-4246-963B-9E1E2B682F04}"/>
              </a:ext>
            </a:extLst>
          </p:cNvPr>
          <p:cNvSpPr/>
          <p:nvPr/>
        </p:nvSpPr>
        <p:spPr>
          <a:xfrm>
            <a:off x="8456406" y="2744603"/>
            <a:ext cx="151330" cy="970864"/>
          </a:xfrm>
          <a:prstGeom prst="rect">
            <a:avLst/>
          </a:prstGeom>
          <a:solidFill>
            <a:schemeClr val="accent1">
              <a:lumMod val="60000"/>
              <a:lumOff val="40000"/>
              <a:alpha val="12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18" name="Straight Arrow Connector 17">
            <a:extLst>
              <a:ext uri="{FF2B5EF4-FFF2-40B4-BE49-F238E27FC236}">
                <a16:creationId xmlns:a16="http://schemas.microsoft.com/office/drawing/2014/main" id="{E71DBBFB-4B3E-42B0-BF95-3BF7D0E09A38}"/>
              </a:ext>
            </a:extLst>
          </p:cNvPr>
          <p:cNvCxnSpPr>
            <a:cxnSpLocks/>
            <a:stCxn id="9" idx="3"/>
            <a:endCxn id="16" idx="1"/>
          </p:cNvCxnSpPr>
          <p:nvPr/>
        </p:nvCxnSpPr>
        <p:spPr>
          <a:xfrm flipV="1">
            <a:off x="7030253" y="3226829"/>
            <a:ext cx="1135232" cy="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567485-9DB9-480A-9B2D-0E37D67533FC}"/>
              </a:ext>
            </a:extLst>
          </p:cNvPr>
          <p:cNvSpPr txBox="1"/>
          <p:nvPr/>
        </p:nvSpPr>
        <p:spPr>
          <a:xfrm>
            <a:off x="2245899" y="4849675"/>
            <a:ext cx="916604" cy="815608"/>
          </a:xfrm>
          <a:prstGeom prst="rect">
            <a:avLst/>
          </a:prstGeom>
          <a:noFill/>
        </p:spPr>
        <p:txBody>
          <a:bodyPr wrap="square">
            <a:spAutoFit/>
          </a:bodyPr>
          <a:lstStyle/>
          <a:p>
            <a:r>
              <a:rPr lang="en-US" sz="3500" baseline="-25000" dirty="0"/>
              <a:t>~</a:t>
            </a:r>
            <a:r>
              <a:rPr lang="en-US" sz="3500" dirty="0"/>
              <a:t> </a:t>
            </a:r>
            <a:r>
              <a:rPr lang="en-US" sz="1200" dirty="0"/>
              <a:t>2 K </a:t>
            </a:r>
          </a:p>
          <a:p>
            <a:r>
              <a:rPr lang="en-US" sz="1200" dirty="0"/>
              <a:t>Proposals</a:t>
            </a:r>
            <a:endParaRPr lang="en-IN" sz="1200" baseline="-25000" dirty="0"/>
          </a:p>
        </p:txBody>
      </p:sp>
      <p:sp>
        <p:nvSpPr>
          <p:cNvPr id="20" name="TextBox 19">
            <a:extLst>
              <a:ext uri="{FF2B5EF4-FFF2-40B4-BE49-F238E27FC236}">
                <a16:creationId xmlns:a16="http://schemas.microsoft.com/office/drawing/2014/main" id="{C1713886-48E2-474A-96DA-7E9B291DF8F7}"/>
              </a:ext>
            </a:extLst>
          </p:cNvPr>
          <p:cNvSpPr txBox="1"/>
          <p:nvPr/>
        </p:nvSpPr>
        <p:spPr>
          <a:xfrm>
            <a:off x="2083502" y="5731726"/>
            <a:ext cx="978118" cy="830997"/>
          </a:xfrm>
          <a:prstGeom prst="rect">
            <a:avLst/>
          </a:prstGeom>
          <a:noFill/>
          <a:ln>
            <a:solidFill>
              <a:schemeClr val="accent3">
                <a:lumMod val="75000"/>
              </a:schemeClr>
            </a:solidFill>
            <a:prstDash val="sysDash"/>
          </a:ln>
        </p:spPr>
        <p:txBody>
          <a:bodyPr wrap="square">
            <a:spAutoFit/>
          </a:bodyPr>
          <a:lstStyle/>
          <a:p>
            <a:pPr algn="ctr"/>
            <a:r>
              <a:rPr lang="en-US" sz="1600" dirty="0">
                <a:solidFill>
                  <a:schemeClr val="accent3">
                    <a:lumMod val="40000"/>
                    <a:lumOff val="60000"/>
                  </a:schemeClr>
                </a:solidFill>
              </a:rPr>
              <a:t>Cropping +</a:t>
            </a:r>
          </a:p>
          <a:p>
            <a:pPr algn="ctr"/>
            <a:r>
              <a:rPr lang="en-US" sz="1600" dirty="0">
                <a:solidFill>
                  <a:schemeClr val="accent3">
                    <a:lumMod val="40000"/>
                    <a:lumOff val="60000"/>
                  </a:schemeClr>
                </a:solidFill>
              </a:rPr>
              <a:t>Warping</a:t>
            </a:r>
            <a:endParaRPr lang="en-IN" sz="1600" dirty="0">
              <a:solidFill>
                <a:schemeClr val="accent3">
                  <a:lumMod val="40000"/>
                  <a:lumOff val="60000"/>
                </a:schemeClr>
              </a:solidFill>
            </a:endParaRPr>
          </a:p>
        </p:txBody>
      </p:sp>
      <p:cxnSp>
        <p:nvCxnSpPr>
          <p:cNvPr id="21" name="Straight Arrow Connector 20">
            <a:extLst>
              <a:ext uri="{FF2B5EF4-FFF2-40B4-BE49-F238E27FC236}">
                <a16:creationId xmlns:a16="http://schemas.microsoft.com/office/drawing/2014/main" id="{311E27E1-0A08-4EBC-A6AE-40C76C7342D5}"/>
              </a:ext>
            </a:extLst>
          </p:cNvPr>
          <p:cNvCxnSpPr>
            <a:cxnSpLocks/>
            <a:stCxn id="17" idx="3"/>
            <a:endCxn id="15" idx="1"/>
          </p:cNvCxnSpPr>
          <p:nvPr/>
        </p:nvCxnSpPr>
        <p:spPr>
          <a:xfrm>
            <a:off x="8607736" y="3230035"/>
            <a:ext cx="269305" cy="453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1AE4592-3D3F-4854-9BA7-3B0E75C13E31}"/>
              </a:ext>
            </a:extLst>
          </p:cNvPr>
          <p:cNvSpPr txBox="1"/>
          <p:nvPr/>
        </p:nvSpPr>
        <p:spPr>
          <a:xfrm>
            <a:off x="3829232" y="1059143"/>
            <a:ext cx="3588771" cy="338554"/>
          </a:xfrm>
          <a:prstGeom prst="rect">
            <a:avLst/>
          </a:prstGeom>
          <a:noFill/>
        </p:spPr>
        <p:txBody>
          <a:bodyPr wrap="square">
            <a:spAutoFit/>
          </a:bodyPr>
          <a:lstStyle/>
          <a:p>
            <a:pPr algn="ctr"/>
            <a:r>
              <a:rPr lang="en-US" sz="1600" dirty="0">
                <a:solidFill>
                  <a:schemeClr val="accent5">
                    <a:lumMod val="60000"/>
                    <a:lumOff val="40000"/>
                  </a:schemeClr>
                </a:solidFill>
              </a:rPr>
              <a:t>Classification Model </a:t>
            </a:r>
            <a:endParaRPr lang="en-IN" sz="1600" dirty="0"/>
          </a:p>
        </p:txBody>
      </p:sp>
      <p:pic>
        <p:nvPicPr>
          <p:cNvPr id="23" name="Picture 22">
            <a:extLst>
              <a:ext uri="{FF2B5EF4-FFF2-40B4-BE49-F238E27FC236}">
                <a16:creationId xmlns:a16="http://schemas.microsoft.com/office/drawing/2014/main" id="{0F500F6B-EC8B-4E0E-BD1F-426D8C567357}"/>
              </a:ext>
            </a:extLst>
          </p:cNvPr>
          <p:cNvPicPr>
            <a:picLocks noChangeAspect="1"/>
          </p:cNvPicPr>
          <p:nvPr/>
        </p:nvPicPr>
        <p:blipFill rotWithShape="1">
          <a:blip r:embed="rId3"/>
          <a:srcRect l="3468" t="2704" r="6106" b="7412"/>
          <a:stretch/>
        </p:blipFill>
        <p:spPr>
          <a:xfrm>
            <a:off x="5385048" y="2813017"/>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24" name="Picture 23">
            <a:extLst>
              <a:ext uri="{FF2B5EF4-FFF2-40B4-BE49-F238E27FC236}">
                <a16:creationId xmlns:a16="http://schemas.microsoft.com/office/drawing/2014/main" id="{7769D2AD-3A20-4AEE-8008-2EDB87B07F98}"/>
              </a:ext>
            </a:extLst>
          </p:cNvPr>
          <p:cNvPicPr>
            <a:picLocks noChangeAspect="1"/>
          </p:cNvPicPr>
          <p:nvPr/>
        </p:nvPicPr>
        <p:blipFill rotWithShape="1">
          <a:blip r:embed="rId4"/>
          <a:srcRect t="3013"/>
          <a:stretch/>
        </p:blipFill>
        <p:spPr>
          <a:xfrm>
            <a:off x="5475971" y="2903275"/>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25" name="Picture 24">
            <a:extLst>
              <a:ext uri="{FF2B5EF4-FFF2-40B4-BE49-F238E27FC236}">
                <a16:creationId xmlns:a16="http://schemas.microsoft.com/office/drawing/2014/main" id="{1355D9F0-A52D-4DBF-B506-DC2B429BCAAB}"/>
              </a:ext>
            </a:extLst>
          </p:cNvPr>
          <p:cNvPicPr>
            <a:picLocks noChangeAspect="1"/>
          </p:cNvPicPr>
          <p:nvPr/>
        </p:nvPicPr>
        <p:blipFill>
          <a:blip r:embed="rId5"/>
          <a:stretch>
            <a:fillRect/>
          </a:stretch>
        </p:blipFill>
        <p:spPr>
          <a:xfrm>
            <a:off x="5568745" y="2993533"/>
            <a:ext cx="390342" cy="379190"/>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26" name="Picture 25">
            <a:extLst>
              <a:ext uri="{FF2B5EF4-FFF2-40B4-BE49-F238E27FC236}">
                <a16:creationId xmlns:a16="http://schemas.microsoft.com/office/drawing/2014/main" id="{A151BADA-A752-4D75-B03E-92333731A1C2}"/>
              </a:ext>
            </a:extLst>
          </p:cNvPr>
          <p:cNvPicPr>
            <a:picLocks noChangeAspect="1"/>
          </p:cNvPicPr>
          <p:nvPr/>
        </p:nvPicPr>
        <p:blipFill rotWithShape="1">
          <a:blip r:embed="rId4"/>
          <a:srcRect t="3013"/>
          <a:stretch/>
        </p:blipFill>
        <p:spPr>
          <a:xfrm>
            <a:off x="5766525" y="3217966"/>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27" name="Picture 26">
            <a:extLst>
              <a:ext uri="{FF2B5EF4-FFF2-40B4-BE49-F238E27FC236}">
                <a16:creationId xmlns:a16="http://schemas.microsoft.com/office/drawing/2014/main" id="{7D683124-9EBC-42F7-80E8-657CCF57834B}"/>
              </a:ext>
            </a:extLst>
          </p:cNvPr>
          <p:cNvPicPr>
            <a:picLocks noChangeAspect="1"/>
          </p:cNvPicPr>
          <p:nvPr/>
        </p:nvPicPr>
        <p:blipFill rotWithShape="1">
          <a:blip r:embed="rId3"/>
          <a:srcRect l="3468" t="2704" r="6106" b="7412"/>
          <a:stretch/>
        </p:blipFill>
        <p:spPr>
          <a:xfrm>
            <a:off x="5874443" y="3315271"/>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cxnSp>
        <p:nvCxnSpPr>
          <p:cNvPr id="28" name="Straight Connector 27">
            <a:extLst>
              <a:ext uri="{FF2B5EF4-FFF2-40B4-BE49-F238E27FC236}">
                <a16:creationId xmlns:a16="http://schemas.microsoft.com/office/drawing/2014/main" id="{28C2A902-3A87-4D90-8FB6-AFBD079AED53}"/>
              </a:ext>
            </a:extLst>
          </p:cNvPr>
          <p:cNvCxnSpPr>
            <a:cxnSpLocks/>
          </p:cNvCxnSpPr>
          <p:nvPr/>
        </p:nvCxnSpPr>
        <p:spPr>
          <a:xfrm>
            <a:off x="5649248" y="3434355"/>
            <a:ext cx="119881" cy="80555"/>
          </a:xfrm>
          <a:prstGeom prst="line">
            <a:avLst/>
          </a:prstGeom>
          <a:ln w="127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234F06-A2C6-47C5-82D0-B309A7B535E4}"/>
              </a:ext>
            </a:extLst>
          </p:cNvPr>
          <p:cNvCxnSpPr>
            <a:cxnSpLocks/>
          </p:cNvCxnSpPr>
          <p:nvPr/>
        </p:nvCxnSpPr>
        <p:spPr>
          <a:xfrm>
            <a:off x="5105634" y="3226830"/>
            <a:ext cx="23996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CBBCD8-2079-4D51-9A34-40C17B68923B}"/>
              </a:ext>
            </a:extLst>
          </p:cNvPr>
          <p:cNvCxnSpPr>
            <a:cxnSpLocks/>
          </p:cNvCxnSpPr>
          <p:nvPr/>
        </p:nvCxnSpPr>
        <p:spPr>
          <a:xfrm>
            <a:off x="3400425" y="666656"/>
            <a:ext cx="0" cy="59817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0A580CA-3D50-4A2C-A4D6-8D816CF633C2}"/>
              </a:ext>
            </a:extLst>
          </p:cNvPr>
          <p:cNvSpPr txBox="1"/>
          <p:nvPr/>
        </p:nvSpPr>
        <p:spPr>
          <a:xfrm>
            <a:off x="8877041" y="1042148"/>
            <a:ext cx="1943359" cy="1046440"/>
          </a:xfrm>
          <a:prstGeom prst="rect">
            <a:avLst/>
          </a:prstGeom>
          <a:noFill/>
          <a:ln>
            <a:solidFill>
              <a:schemeClr val="accent4">
                <a:lumMod val="75000"/>
              </a:schemeClr>
            </a:solidFill>
          </a:ln>
        </p:spPr>
        <p:txBody>
          <a:bodyPr wrap="square" rtlCol="0">
            <a:spAutoFit/>
          </a:bodyPr>
          <a:lstStyle/>
          <a:p>
            <a:pPr algn="ctr"/>
            <a:r>
              <a:rPr lang="en-US" sz="1400" dirty="0">
                <a:solidFill>
                  <a:schemeClr val="accent4">
                    <a:lumMod val="40000"/>
                    <a:lumOff val="60000"/>
                  </a:schemeClr>
                </a:solidFill>
              </a:rPr>
              <a:t>Fine Tuning on Region Proposals using log loss</a:t>
            </a:r>
            <a:r>
              <a:rPr lang="en-US" sz="1600" dirty="0">
                <a:solidFill>
                  <a:schemeClr val="accent4">
                    <a:lumMod val="40000"/>
                    <a:lumOff val="60000"/>
                  </a:schemeClr>
                </a:solidFill>
              </a:rPr>
              <a:t> </a:t>
            </a:r>
            <a:r>
              <a:rPr lang="en-US" sz="1600" dirty="0">
                <a:solidFill>
                  <a:schemeClr val="accent4">
                    <a:lumMod val="75000"/>
                  </a:schemeClr>
                </a:solidFill>
              </a:rPr>
              <a:t>[SOFTMAX]</a:t>
            </a:r>
          </a:p>
          <a:p>
            <a:pPr algn="ctr"/>
            <a:r>
              <a:rPr lang="en-US" sz="1600" dirty="0">
                <a:solidFill>
                  <a:schemeClr val="accent4">
                    <a:lumMod val="75000"/>
                  </a:schemeClr>
                </a:solidFill>
              </a:rPr>
              <a:t> </a:t>
            </a:r>
            <a:r>
              <a:rPr lang="en-US" sz="1400" dirty="0">
                <a:solidFill>
                  <a:schemeClr val="accent4">
                    <a:lumMod val="75000"/>
                  </a:schemeClr>
                </a:solidFill>
              </a:rPr>
              <a:t>(Training Only) </a:t>
            </a:r>
            <a:endParaRPr lang="en-IN" sz="1400" dirty="0">
              <a:solidFill>
                <a:schemeClr val="accent4">
                  <a:lumMod val="75000"/>
                </a:schemeClr>
              </a:solidFill>
            </a:endParaRPr>
          </a:p>
        </p:txBody>
      </p:sp>
      <p:sp>
        <p:nvSpPr>
          <p:cNvPr id="32" name="Rectangle 31">
            <a:extLst>
              <a:ext uri="{FF2B5EF4-FFF2-40B4-BE49-F238E27FC236}">
                <a16:creationId xmlns:a16="http://schemas.microsoft.com/office/drawing/2014/main" id="{5F8B2BF3-65D3-4323-B481-A520C3BE8B7B}"/>
              </a:ext>
            </a:extLst>
          </p:cNvPr>
          <p:cNvSpPr/>
          <p:nvPr/>
        </p:nvSpPr>
        <p:spPr>
          <a:xfrm>
            <a:off x="8148787" y="938198"/>
            <a:ext cx="151330" cy="1254341"/>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33" name="Rectangle 32">
            <a:extLst>
              <a:ext uri="{FF2B5EF4-FFF2-40B4-BE49-F238E27FC236}">
                <a16:creationId xmlns:a16="http://schemas.microsoft.com/office/drawing/2014/main" id="{7F054337-02BD-4C17-AD93-510C4123C007}"/>
              </a:ext>
            </a:extLst>
          </p:cNvPr>
          <p:cNvSpPr/>
          <p:nvPr/>
        </p:nvSpPr>
        <p:spPr>
          <a:xfrm>
            <a:off x="8439708" y="1083143"/>
            <a:ext cx="151330" cy="970864"/>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34" name="Straight Arrow Connector 33">
            <a:extLst>
              <a:ext uri="{FF2B5EF4-FFF2-40B4-BE49-F238E27FC236}">
                <a16:creationId xmlns:a16="http://schemas.microsoft.com/office/drawing/2014/main" id="{392635B7-E231-4C90-96BC-9236BCE03F2E}"/>
              </a:ext>
            </a:extLst>
          </p:cNvPr>
          <p:cNvCxnSpPr>
            <a:cxnSpLocks/>
            <a:stCxn id="33" idx="3"/>
            <a:endCxn id="31" idx="1"/>
          </p:cNvCxnSpPr>
          <p:nvPr/>
        </p:nvCxnSpPr>
        <p:spPr>
          <a:xfrm flipV="1">
            <a:off x="8591038" y="1565368"/>
            <a:ext cx="286003" cy="3207"/>
          </a:xfrm>
          <a:prstGeom prst="straightConnector1">
            <a:avLst/>
          </a:prstGeom>
          <a:ln w="285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0693D116-73CE-4906-BFB1-6CF61DC9E7CE}"/>
              </a:ext>
            </a:extLst>
          </p:cNvPr>
          <p:cNvCxnSpPr>
            <a:cxnSpLocks/>
            <a:endCxn id="32" idx="1"/>
          </p:cNvCxnSpPr>
          <p:nvPr/>
        </p:nvCxnSpPr>
        <p:spPr>
          <a:xfrm rot="5400000" flipH="1" flipV="1">
            <a:off x="7087318" y="2165360"/>
            <a:ext cx="1661460" cy="461478"/>
          </a:xfrm>
          <a:prstGeom prst="bentConnector2">
            <a:avLst/>
          </a:prstGeom>
          <a:ln w="158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07BA4BA-5393-45E2-8366-75A1F02B556C}"/>
              </a:ext>
            </a:extLst>
          </p:cNvPr>
          <p:cNvSpPr txBox="1"/>
          <p:nvPr/>
        </p:nvSpPr>
        <p:spPr>
          <a:xfrm>
            <a:off x="1975974" y="668391"/>
            <a:ext cx="1167965" cy="307777"/>
          </a:xfrm>
          <a:prstGeom prst="rect">
            <a:avLst/>
          </a:prstGeom>
          <a:noFill/>
          <a:ln>
            <a:solidFill>
              <a:schemeClr val="accent4">
                <a:lumMod val="60000"/>
                <a:lumOff val="40000"/>
              </a:schemeClr>
            </a:solidFill>
            <a:prstDash val="sysDash"/>
          </a:ln>
        </p:spPr>
        <p:txBody>
          <a:bodyPr wrap="square">
            <a:spAutoFit/>
          </a:bodyPr>
          <a:lstStyle/>
          <a:p>
            <a:pPr algn="ctr"/>
            <a:r>
              <a:rPr lang="en-US" sz="1400" dirty="0"/>
              <a:t>Classical CV</a:t>
            </a:r>
            <a:endParaRPr lang="en-IN" sz="1400" dirty="0"/>
          </a:p>
        </p:txBody>
      </p:sp>
      <p:sp>
        <p:nvSpPr>
          <p:cNvPr id="41" name="TextBox 40">
            <a:extLst>
              <a:ext uri="{FF2B5EF4-FFF2-40B4-BE49-F238E27FC236}">
                <a16:creationId xmlns:a16="http://schemas.microsoft.com/office/drawing/2014/main" id="{2B284AEA-25D8-4BC3-82A7-91084E8814BA}"/>
              </a:ext>
            </a:extLst>
          </p:cNvPr>
          <p:cNvSpPr txBox="1"/>
          <p:nvPr/>
        </p:nvSpPr>
        <p:spPr>
          <a:xfrm>
            <a:off x="4204279" y="675415"/>
            <a:ext cx="634923" cy="307777"/>
          </a:xfrm>
          <a:prstGeom prst="rect">
            <a:avLst/>
          </a:prstGeom>
          <a:noFill/>
          <a:ln>
            <a:solidFill>
              <a:schemeClr val="accent4">
                <a:lumMod val="60000"/>
                <a:lumOff val="40000"/>
              </a:schemeClr>
            </a:solidFill>
            <a:prstDash val="sysDash"/>
          </a:ln>
        </p:spPr>
        <p:txBody>
          <a:bodyPr wrap="square">
            <a:spAutoFit/>
          </a:bodyPr>
          <a:lstStyle/>
          <a:p>
            <a:pPr algn="ctr"/>
            <a:r>
              <a:rPr lang="en-US" sz="1400" dirty="0"/>
              <a:t>CNN</a:t>
            </a:r>
            <a:endParaRPr lang="en-IN" sz="1400" dirty="0"/>
          </a:p>
        </p:txBody>
      </p:sp>
      <p:sp>
        <p:nvSpPr>
          <p:cNvPr id="42" name="TextBox 41">
            <a:extLst>
              <a:ext uri="{FF2B5EF4-FFF2-40B4-BE49-F238E27FC236}">
                <a16:creationId xmlns:a16="http://schemas.microsoft.com/office/drawing/2014/main" id="{59A83E71-5C46-4F0F-A1FE-55388164BA32}"/>
              </a:ext>
            </a:extLst>
          </p:cNvPr>
          <p:cNvSpPr txBox="1"/>
          <p:nvPr/>
        </p:nvSpPr>
        <p:spPr>
          <a:xfrm>
            <a:off x="1055418" y="668391"/>
            <a:ext cx="913868" cy="307777"/>
          </a:xfrm>
          <a:prstGeom prst="rect">
            <a:avLst/>
          </a:prstGeom>
          <a:noFill/>
        </p:spPr>
        <p:txBody>
          <a:bodyPr wrap="square">
            <a:spAutoFit/>
          </a:bodyPr>
          <a:lstStyle/>
          <a:p>
            <a:pPr algn="ctr"/>
            <a:r>
              <a:rPr lang="en-US" sz="1400" dirty="0"/>
              <a:t>Stage 1</a:t>
            </a:r>
            <a:endParaRPr lang="en-IN" sz="1400" dirty="0"/>
          </a:p>
        </p:txBody>
      </p:sp>
      <p:sp>
        <p:nvSpPr>
          <p:cNvPr id="43" name="TextBox 42">
            <a:extLst>
              <a:ext uri="{FF2B5EF4-FFF2-40B4-BE49-F238E27FC236}">
                <a16:creationId xmlns:a16="http://schemas.microsoft.com/office/drawing/2014/main" id="{0C167D2C-923C-431C-BD13-E99F8AE014B7}"/>
              </a:ext>
            </a:extLst>
          </p:cNvPr>
          <p:cNvSpPr txBox="1"/>
          <p:nvPr/>
        </p:nvSpPr>
        <p:spPr>
          <a:xfrm>
            <a:off x="3375906" y="666656"/>
            <a:ext cx="913868" cy="307777"/>
          </a:xfrm>
          <a:prstGeom prst="rect">
            <a:avLst/>
          </a:prstGeom>
          <a:noFill/>
        </p:spPr>
        <p:txBody>
          <a:bodyPr wrap="square">
            <a:spAutoFit/>
          </a:bodyPr>
          <a:lstStyle/>
          <a:p>
            <a:pPr algn="ctr"/>
            <a:r>
              <a:rPr lang="en-US" sz="1400" dirty="0"/>
              <a:t>Stage 2</a:t>
            </a:r>
            <a:endParaRPr lang="en-IN" sz="1400" dirty="0"/>
          </a:p>
        </p:txBody>
      </p:sp>
      <p:sp>
        <p:nvSpPr>
          <p:cNvPr id="44" name="TextBox 43">
            <a:extLst>
              <a:ext uri="{FF2B5EF4-FFF2-40B4-BE49-F238E27FC236}">
                <a16:creationId xmlns:a16="http://schemas.microsoft.com/office/drawing/2014/main" id="{ED7C169C-88DF-41C4-8A67-67875E0AD57D}"/>
              </a:ext>
            </a:extLst>
          </p:cNvPr>
          <p:cNvSpPr txBox="1"/>
          <p:nvPr/>
        </p:nvSpPr>
        <p:spPr>
          <a:xfrm>
            <a:off x="11318771" y="2232154"/>
            <a:ext cx="628936" cy="1323439"/>
          </a:xfrm>
          <a:prstGeom prst="rect">
            <a:avLst/>
          </a:prstGeom>
          <a:noFill/>
        </p:spPr>
        <p:txBody>
          <a:bodyPr wrap="square">
            <a:spAutoFit/>
          </a:bodyPr>
          <a:lstStyle/>
          <a:p>
            <a:r>
              <a:rPr lang="en-US" sz="1600" dirty="0">
                <a:solidFill>
                  <a:schemeClr val="accent5">
                    <a:lumMod val="60000"/>
                    <a:lumOff val="40000"/>
                  </a:schemeClr>
                </a:solidFill>
              </a:rPr>
              <a:t>44 %</a:t>
            </a:r>
          </a:p>
          <a:p>
            <a:endParaRPr lang="en-US" sz="1600" dirty="0">
              <a:solidFill>
                <a:schemeClr val="accent5">
                  <a:lumMod val="60000"/>
                  <a:lumOff val="40000"/>
                </a:schemeClr>
              </a:solidFill>
            </a:endParaRPr>
          </a:p>
          <a:p>
            <a:r>
              <a:rPr lang="en-US" sz="1600" dirty="0">
                <a:solidFill>
                  <a:schemeClr val="accent5">
                    <a:lumMod val="60000"/>
                    <a:lumOff val="40000"/>
                  </a:schemeClr>
                </a:solidFill>
              </a:rPr>
              <a:t>54 %</a:t>
            </a:r>
          </a:p>
          <a:p>
            <a:endParaRPr lang="en-US" sz="1600" dirty="0">
              <a:solidFill>
                <a:schemeClr val="accent5">
                  <a:lumMod val="60000"/>
                  <a:lumOff val="40000"/>
                </a:schemeClr>
              </a:solidFill>
            </a:endParaRPr>
          </a:p>
          <a:p>
            <a:endParaRPr lang="en-US" sz="1600" dirty="0">
              <a:solidFill>
                <a:schemeClr val="accent5">
                  <a:lumMod val="60000"/>
                  <a:lumOff val="40000"/>
                </a:schemeClr>
              </a:solidFill>
            </a:endParaRPr>
          </a:p>
        </p:txBody>
      </p:sp>
      <p:sp>
        <p:nvSpPr>
          <p:cNvPr id="45" name="TextBox 44">
            <a:extLst>
              <a:ext uri="{FF2B5EF4-FFF2-40B4-BE49-F238E27FC236}">
                <a16:creationId xmlns:a16="http://schemas.microsoft.com/office/drawing/2014/main" id="{80407466-27FF-4E6F-BD39-6D36C6C36158}"/>
              </a:ext>
            </a:extLst>
          </p:cNvPr>
          <p:cNvSpPr txBox="1"/>
          <p:nvPr/>
        </p:nvSpPr>
        <p:spPr>
          <a:xfrm>
            <a:off x="3501308" y="5539990"/>
            <a:ext cx="8446399"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accent4">
                    <a:lumMod val="75000"/>
                  </a:schemeClr>
                </a:solidFill>
              </a:rPr>
              <a:t>Localize model is trained on Image Net has learnt different general property of each objects. Warping Image to fixed size Distorts that property therefore Finetuning the model using SoftMax increase the performance.</a:t>
            </a:r>
          </a:p>
        </p:txBody>
      </p:sp>
      <p:pic>
        <p:nvPicPr>
          <p:cNvPr id="46" name="Picture 45">
            <a:extLst>
              <a:ext uri="{FF2B5EF4-FFF2-40B4-BE49-F238E27FC236}">
                <a16:creationId xmlns:a16="http://schemas.microsoft.com/office/drawing/2014/main" id="{74690359-02DC-44EC-82D0-E69C7EC0D84C}"/>
              </a:ext>
            </a:extLst>
          </p:cNvPr>
          <p:cNvPicPr>
            <a:picLocks noChangeAspect="1"/>
          </p:cNvPicPr>
          <p:nvPr/>
        </p:nvPicPr>
        <p:blipFill rotWithShape="1">
          <a:blip r:embed="rId2"/>
          <a:srcRect l="1650" t="27335" r="54814" b="33566"/>
          <a:stretch/>
        </p:blipFill>
        <p:spPr>
          <a:xfrm>
            <a:off x="154839" y="1600712"/>
            <a:ext cx="693950" cy="594691"/>
          </a:xfrm>
          <a:prstGeom prst="rect">
            <a:avLst/>
          </a:prstGeom>
          <a:ln>
            <a:solidFill>
              <a:schemeClr val="tx1">
                <a:lumMod val="75000"/>
              </a:schemeClr>
            </a:solidFill>
          </a:ln>
        </p:spPr>
      </p:pic>
      <p:pic>
        <p:nvPicPr>
          <p:cNvPr id="47" name="Picture 46">
            <a:extLst>
              <a:ext uri="{FF2B5EF4-FFF2-40B4-BE49-F238E27FC236}">
                <a16:creationId xmlns:a16="http://schemas.microsoft.com/office/drawing/2014/main" id="{8CB1076C-7346-4B51-B637-79A331D459AB}"/>
              </a:ext>
            </a:extLst>
          </p:cNvPr>
          <p:cNvPicPr>
            <a:picLocks noChangeAspect="1"/>
          </p:cNvPicPr>
          <p:nvPr/>
        </p:nvPicPr>
        <p:blipFill rotWithShape="1">
          <a:blip r:embed="rId2"/>
          <a:srcRect l="53205" t="24133" r="7374" b="-1"/>
          <a:stretch/>
        </p:blipFill>
        <p:spPr>
          <a:xfrm>
            <a:off x="154839" y="4386915"/>
            <a:ext cx="693950" cy="803316"/>
          </a:xfrm>
          <a:prstGeom prst="rect">
            <a:avLst/>
          </a:prstGeom>
          <a:ln>
            <a:solidFill>
              <a:schemeClr val="tx1">
                <a:lumMod val="75000"/>
              </a:schemeClr>
            </a:solidFill>
          </a:ln>
        </p:spPr>
      </p:pic>
      <p:pic>
        <p:nvPicPr>
          <p:cNvPr id="51" name="Picture 50">
            <a:extLst>
              <a:ext uri="{FF2B5EF4-FFF2-40B4-BE49-F238E27FC236}">
                <a16:creationId xmlns:a16="http://schemas.microsoft.com/office/drawing/2014/main" id="{0F468283-BB16-4FD6-9806-ACD0FD9B9949}"/>
              </a:ext>
            </a:extLst>
          </p:cNvPr>
          <p:cNvPicPr>
            <a:picLocks noChangeAspect="1"/>
          </p:cNvPicPr>
          <p:nvPr/>
        </p:nvPicPr>
        <p:blipFill rotWithShape="1">
          <a:blip r:embed="rId6"/>
          <a:srcRect t="4139"/>
          <a:stretch/>
        </p:blipFill>
        <p:spPr>
          <a:xfrm>
            <a:off x="118885" y="5422076"/>
            <a:ext cx="928077" cy="594688"/>
          </a:xfrm>
          <a:prstGeom prst="rect">
            <a:avLst/>
          </a:prstGeom>
          <a:ln>
            <a:solidFill>
              <a:schemeClr val="tx1">
                <a:lumMod val="75000"/>
              </a:schemeClr>
            </a:solidFill>
          </a:ln>
        </p:spPr>
      </p:pic>
      <p:pic>
        <p:nvPicPr>
          <p:cNvPr id="52" name="Picture 51">
            <a:extLst>
              <a:ext uri="{FF2B5EF4-FFF2-40B4-BE49-F238E27FC236}">
                <a16:creationId xmlns:a16="http://schemas.microsoft.com/office/drawing/2014/main" id="{A5A43575-6FBA-44D0-880E-609674673229}"/>
              </a:ext>
            </a:extLst>
          </p:cNvPr>
          <p:cNvPicPr>
            <a:picLocks noChangeAspect="1"/>
          </p:cNvPicPr>
          <p:nvPr/>
        </p:nvPicPr>
        <p:blipFill rotWithShape="1">
          <a:blip r:embed="rId6"/>
          <a:srcRect t="4139"/>
          <a:stretch/>
        </p:blipFill>
        <p:spPr>
          <a:xfrm>
            <a:off x="1196645" y="5422075"/>
            <a:ext cx="701407" cy="594688"/>
          </a:xfrm>
          <a:prstGeom prst="rect">
            <a:avLst/>
          </a:prstGeom>
          <a:ln>
            <a:solidFill>
              <a:schemeClr val="tx1">
                <a:lumMod val="75000"/>
              </a:schemeClr>
            </a:solidFill>
          </a:ln>
        </p:spPr>
      </p:pic>
      <p:pic>
        <p:nvPicPr>
          <p:cNvPr id="50" name="Picture 49">
            <a:extLst>
              <a:ext uri="{FF2B5EF4-FFF2-40B4-BE49-F238E27FC236}">
                <a16:creationId xmlns:a16="http://schemas.microsoft.com/office/drawing/2014/main" id="{E0BB3BDF-213D-4FCB-808B-DDBAE04AAEAD}"/>
              </a:ext>
            </a:extLst>
          </p:cNvPr>
          <p:cNvPicPr>
            <a:picLocks noChangeAspect="1"/>
          </p:cNvPicPr>
          <p:nvPr/>
        </p:nvPicPr>
        <p:blipFill rotWithShape="1">
          <a:blip r:embed="rId2"/>
          <a:srcRect l="53205" t="24133" r="7374" b="-1"/>
          <a:stretch/>
        </p:blipFill>
        <p:spPr>
          <a:xfrm>
            <a:off x="1213627" y="4386915"/>
            <a:ext cx="684426" cy="594687"/>
          </a:xfrm>
          <a:prstGeom prst="rect">
            <a:avLst/>
          </a:prstGeom>
          <a:ln>
            <a:solidFill>
              <a:schemeClr val="tx1">
                <a:lumMod val="75000"/>
              </a:schemeClr>
            </a:solidFill>
          </a:ln>
        </p:spPr>
      </p:pic>
      <p:pic>
        <p:nvPicPr>
          <p:cNvPr id="53" name="Picture 52">
            <a:extLst>
              <a:ext uri="{FF2B5EF4-FFF2-40B4-BE49-F238E27FC236}">
                <a16:creationId xmlns:a16="http://schemas.microsoft.com/office/drawing/2014/main" id="{35F519A8-62E6-419B-9ECD-81762C8801CE}"/>
              </a:ext>
            </a:extLst>
          </p:cNvPr>
          <p:cNvPicPr>
            <a:picLocks noChangeAspect="1"/>
          </p:cNvPicPr>
          <p:nvPr/>
        </p:nvPicPr>
        <p:blipFill rotWithShape="1">
          <a:blip r:embed="rId2"/>
          <a:srcRect l="1650" t="27335" r="54814" b="33566"/>
          <a:stretch/>
        </p:blipFill>
        <p:spPr>
          <a:xfrm>
            <a:off x="1196646" y="1597848"/>
            <a:ext cx="693950" cy="594691"/>
          </a:xfrm>
          <a:prstGeom prst="rect">
            <a:avLst/>
          </a:prstGeom>
          <a:ln>
            <a:solidFill>
              <a:schemeClr val="tx1">
                <a:lumMod val="75000"/>
              </a:schemeClr>
            </a:solidFill>
          </a:ln>
        </p:spPr>
      </p:pic>
      <p:sp>
        <p:nvSpPr>
          <p:cNvPr id="36" name="TextBox 35">
            <a:extLst>
              <a:ext uri="{FF2B5EF4-FFF2-40B4-BE49-F238E27FC236}">
                <a16:creationId xmlns:a16="http://schemas.microsoft.com/office/drawing/2014/main" id="{354EA0A2-7BB0-4EBD-99D1-918E3A0BEB90}"/>
              </a:ext>
            </a:extLst>
          </p:cNvPr>
          <p:cNvSpPr txBox="1"/>
          <p:nvPr/>
        </p:nvSpPr>
        <p:spPr>
          <a:xfrm>
            <a:off x="4805711" y="2252252"/>
            <a:ext cx="886346" cy="276999"/>
          </a:xfrm>
          <a:prstGeom prst="rect">
            <a:avLst/>
          </a:prstGeom>
          <a:noFill/>
        </p:spPr>
        <p:txBody>
          <a:bodyPr wrap="square">
            <a:spAutoFit/>
          </a:bodyPr>
          <a:lstStyle/>
          <a:p>
            <a:pPr algn="ctr"/>
            <a:r>
              <a:rPr lang="en-US" sz="1200" dirty="0"/>
              <a:t>C + 1 Class</a:t>
            </a:r>
            <a:endParaRPr lang="en-IN" sz="1200" dirty="0"/>
          </a:p>
        </p:txBody>
      </p:sp>
      <p:pic>
        <p:nvPicPr>
          <p:cNvPr id="37" name="Picture 36">
            <a:extLst>
              <a:ext uri="{FF2B5EF4-FFF2-40B4-BE49-F238E27FC236}">
                <a16:creationId xmlns:a16="http://schemas.microsoft.com/office/drawing/2014/main" id="{39846A6E-38C1-4470-B732-DD297391AACC}"/>
              </a:ext>
            </a:extLst>
          </p:cNvPr>
          <p:cNvPicPr>
            <a:picLocks noChangeAspect="1"/>
          </p:cNvPicPr>
          <p:nvPr/>
        </p:nvPicPr>
        <p:blipFill>
          <a:blip r:embed="rId7"/>
          <a:stretch>
            <a:fillRect/>
          </a:stretch>
        </p:blipFill>
        <p:spPr>
          <a:xfrm>
            <a:off x="11906863" y="6574303"/>
            <a:ext cx="285137" cy="283697"/>
          </a:xfrm>
          <a:prstGeom prst="rect">
            <a:avLst/>
          </a:prstGeom>
        </p:spPr>
      </p:pic>
      <p:sp>
        <p:nvSpPr>
          <p:cNvPr id="49" name="TextBox 48">
            <a:extLst>
              <a:ext uri="{FF2B5EF4-FFF2-40B4-BE49-F238E27FC236}">
                <a16:creationId xmlns:a16="http://schemas.microsoft.com/office/drawing/2014/main" id="{3350DD37-5306-4520-B7FB-8CE7F68D5880}"/>
              </a:ext>
            </a:extLst>
          </p:cNvPr>
          <p:cNvSpPr txBox="1"/>
          <p:nvPr/>
        </p:nvSpPr>
        <p:spPr>
          <a:xfrm>
            <a:off x="10379341" y="2725093"/>
            <a:ext cx="882114" cy="261610"/>
          </a:xfrm>
          <a:prstGeom prst="rect">
            <a:avLst/>
          </a:prstGeom>
          <a:noFill/>
          <a:ln w="12700">
            <a:solidFill>
              <a:schemeClr val="accent5">
                <a:lumMod val="75000"/>
                <a:alpha val="40000"/>
              </a:schemeClr>
            </a:solidFill>
            <a:prstDash val="sysDash"/>
          </a:ln>
        </p:spPr>
        <p:txBody>
          <a:bodyPr wrap="square" rtlCol="0">
            <a:spAutoFit/>
          </a:bodyPr>
          <a:lstStyle/>
          <a:p>
            <a:pPr algn="ctr"/>
            <a:r>
              <a:rPr lang="en-US" sz="1100" dirty="0">
                <a:solidFill>
                  <a:schemeClr val="accent5">
                    <a:lumMod val="75000"/>
                  </a:schemeClr>
                </a:solidFill>
              </a:rPr>
              <a:t>RCNN + FT</a:t>
            </a:r>
          </a:p>
        </p:txBody>
      </p:sp>
      <p:sp>
        <p:nvSpPr>
          <p:cNvPr id="59" name="TextBox 58">
            <a:extLst>
              <a:ext uri="{FF2B5EF4-FFF2-40B4-BE49-F238E27FC236}">
                <a16:creationId xmlns:a16="http://schemas.microsoft.com/office/drawing/2014/main" id="{FA9996E3-175E-467A-A567-ED57833050E0}"/>
              </a:ext>
            </a:extLst>
          </p:cNvPr>
          <p:cNvSpPr txBox="1"/>
          <p:nvPr/>
        </p:nvSpPr>
        <p:spPr>
          <a:xfrm>
            <a:off x="10379341" y="2292307"/>
            <a:ext cx="882114" cy="261610"/>
          </a:xfrm>
          <a:prstGeom prst="rect">
            <a:avLst/>
          </a:prstGeom>
          <a:noFill/>
          <a:ln w="12700">
            <a:solidFill>
              <a:schemeClr val="accent5">
                <a:lumMod val="75000"/>
                <a:alpha val="40000"/>
              </a:schemeClr>
            </a:solidFill>
            <a:prstDash val="sysDash"/>
          </a:ln>
        </p:spPr>
        <p:txBody>
          <a:bodyPr wrap="square" rtlCol="0">
            <a:spAutoFit/>
          </a:bodyPr>
          <a:lstStyle/>
          <a:p>
            <a:pPr algn="ctr"/>
            <a:r>
              <a:rPr lang="en-US" sz="1100" dirty="0">
                <a:solidFill>
                  <a:schemeClr val="accent5">
                    <a:lumMod val="75000"/>
                  </a:schemeClr>
                </a:solidFill>
              </a:rPr>
              <a:t>RCNN</a:t>
            </a:r>
          </a:p>
        </p:txBody>
      </p:sp>
    </p:spTree>
    <p:extLst>
      <p:ext uri="{BB962C8B-B14F-4D97-AF65-F5344CB8AC3E}">
        <p14:creationId xmlns:p14="http://schemas.microsoft.com/office/powerpoint/2010/main" val="5125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 calcmode="lin" valueType="num">
                                      <p:cBhvr>
                                        <p:cTn id="7"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animEffect transition="in" filter="fade">
                                      <p:cBhvr>
                                        <p:cTn id="16" dur="500"/>
                                        <p:tgtEl>
                                          <p:spTgt spid="47"/>
                                        </p:tgtEl>
                                      </p:cBhvr>
                                    </p:animEffect>
                                  </p:childTnLst>
                                </p:cTn>
                              </p:par>
                              <p:par>
                                <p:cTn id="17" presetID="53" presetClass="entr" presetSubtype="16"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fltVal val="0"/>
                                          </p:val>
                                        </p:tav>
                                        <p:tav tm="100000">
                                          <p:val>
                                            <p:strVal val="#ppt_w"/>
                                          </p:val>
                                        </p:tav>
                                      </p:tavLst>
                                    </p:anim>
                                    <p:anim calcmode="lin" valueType="num">
                                      <p:cBhvr>
                                        <p:cTn id="20" dur="500" fill="hold"/>
                                        <p:tgtEl>
                                          <p:spTgt spid="46"/>
                                        </p:tgtEl>
                                        <p:attrNameLst>
                                          <p:attrName>ppt_h</p:attrName>
                                        </p:attrNameLst>
                                      </p:cBhvr>
                                      <p:tavLst>
                                        <p:tav tm="0">
                                          <p:val>
                                            <p:fltVal val="0"/>
                                          </p:val>
                                        </p:tav>
                                        <p:tav tm="100000">
                                          <p:val>
                                            <p:strVal val="#ppt_h"/>
                                          </p:val>
                                        </p:tav>
                                      </p:tavLst>
                                    </p:anim>
                                    <p:animEffect transition="in" filter="fade">
                                      <p:cBhvr>
                                        <p:cTn id="21" dur="500"/>
                                        <p:tgtEl>
                                          <p:spTgt spid="46"/>
                                        </p:tgtEl>
                                      </p:cBhvr>
                                    </p:animEffect>
                                  </p:childTnLst>
                                </p:cTn>
                              </p:par>
                              <p:par>
                                <p:cTn id="22" presetID="53" presetClass="entr" presetSubtype="16"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p:cTn id="24" dur="500" fill="hold"/>
                                        <p:tgtEl>
                                          <p:spTgt spid="50"/>
                                        </p:tgtEl>
                                        <p:attrNameLst>
                                          <p:attrName>ppt_w</p:attrName>
                                        </p:attrNameLst>
                                      </p:cBhvr>
                                      <p:tavLst>
                                        <p:tav tm="0">
                                          <p:val>
                                            <p:fltVal val="0"/>
                                          </p:val>
                                        </p:tav>
                                        <p:tav tm="100000">
                                          <p:val>
                                            <p:strVal val="#ppt_w"/>
                                          </p:val>
                                        </p:tav>
                                      </p:tavLst>
                                    </p:anim>
                                    <p:anim calcmode="lin" valueType="num">
                                      <p:cBhvr>
                                        <p:cTn id="25" dur="500" fill="hold"/>
                                        <p:tgtEl>
                                          <p:spTgt spid="50"/>
                                        </p:tgtEl>
                                        <p:attrNameLst>
                                          <p:attrName>ppt_h</p:attrName>
                                        </p:attrNameLst>
                                      </p:cBhvr>
                                      <p:tavLst>
                                        <p:tav tm="0">
                                          <p:val>
                                            <p:fltVal val="0"/>
                                          </p:val>
                                        </p:tav>
                                        <p:tav tm="100000">
                                          <p:val>
                                            <p:strVal val="#ppt_h"/>
                                          </p:val>
                                        </p:tav>
                                      </p:tavLst>
                                    </p:anim>
                                    <p:animEffect transition="in" filter="fade">
                                      <p:cBhvr>
                                        <p:cTn id="26" dur="500"/>
                                        <p:tgtEl>
                                          <p:spTgt spid="50"/>
                                        </p:tgtEl>
                                      </p:cBhvr>
                                    </p:animEffect>
                                  </p:childTnLst>
                                </p:cTn>
                              </p:par>
                              <p:par>
                                <p:cTn id="27" presetID="53" presetClass="entr" presetSubtype="16"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p:cTn id="36" dur="500" fill="hold"/>
                                        <p:tgtEl>
                                          <p:spTgt spid="52"/>
                                        </p:tgtEl>
                                        <p:attrNameLst>
                                          <p:attrName>ppt_w</p:attrName>
                                        </p:attrNameLst>
                                      </p:cBhvr>
                                      <p:tavLst>
                                        <p:tav tm="0">
                                          <p:val>
                                            <p:fltVal val="0"/>
                                          </p:val>
                                        </p:tav>
                                        <p:tav tm="100000">
                                          <p:val>
                                            <p:strVal val="#ppt_w"/>
                                          </p:val>
                                        </p:tav>
                                      </p:tavLst>
                                    </p:anim>
                                    <p:anim calcmode="lin" valueType="num">
                                      <p:cBhvr>
                                        <p:cTn id="37" dur="500" fill="hold"/>
                                        <p:tgtEl>
                                          <p:spTgt spid="52"/>
                                        </p:tgtEl>
                                        <p:attrNameLst>
                                          <p:attrName>ppt_h</p:attrName>
                                        </p:attrNameLst>
                                      </p:cBhvr>
                                      <p:tavLst>
                                        <p:tav tm="0">
                                          <p:val>
                                            <p:fltVal val="0"/>
                                          </p:val>
                                        </p:tav>
                                        <p:tav tm="100000">
                                          <p:val>
                                            <p:strVal val="#ppt_h"/>
                                          </p:val>
                                        </p:tav>
                                      </p:tavLst>
                                    </p:anim>
                                    <p:animEffect transition="in" filter="fade">
                                      <p:cBhvr>
                                        <p:cTn id="38" dur="500"/>
                                        <p:tgtEl>
                                          <p:spTgt spid="52"/>
                                        </p:tgtEl>
                                      </p:cBhvr>
                                    </p:animEffect>
                                  </p:childTnLst>
                                </p:cTn>
                              </p:par>
                              <p:par>
                                <p:cTn id="39" presetID="53" presetClass="entr" presetSubtype="16"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fill="hold"/>
                                        <p:tgtEl>
                                          <p:spTgt spid="51"/>
                                        </p:tgtEl>
                                        <p:attrNameLst>
                                          <p:attrName>ppt_w</p:attrName>
                                        </p:attrNameLst>
                                      </p:cBhvr>
                                      <p:tavLst>
                                        <p:tav tm="0">
                                          <p:val>
                                            <p:fltVal val="0"/>
                                          </p:val>
                                        </p:tav>
                                        <p:tav tm="100000">
                                          <p:val>
                                            <p:strVal val="#ppt_w"/>
                                          </p:val>
                                        </p:tav>
                                      </p:tavLst>
                                    </p:anim>
                                    <p:anim calcmode="lin" valueType="num">
                                      <p:cBhvr>
                                        <p:cTn id="42" dur="500" fill="hold"/>
                                        <p:tgtEl>
                                          <p:spTgt spid="51"/>
                                        </p:tgtEl>
                                        <p:attrNameLst>
                                          <p:attrName>ppt_h</p:attrName>
                                        </p:attrNameLst>
                                      </p:cBhvr>
                                      <p:tavLst>
                                        <p:tav tm="0">
                                          <p:val>
                                            <p:fltVal val="0"/>
                                          </p:val>
                                        </p:tav>
                                        <p:tav tm="100000">
                                          <p:val>
                                            <p:strVal val="#ppt_h"/>
                                          </p:val>
                                        </p:tav>
                                      </p:tavLst>
                                    </p:anim>
                                    <p:animEffect transition="in" filter="fade">
                                      <p:cBhvr>
                                        <p:cTn id="43" dur="5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45">
                                            <p:txEl>
                                              <p:pRg st="0" end="0"/>
                                            </p:txEl>
                                          </p:spTgt>
                                        </p:tgtEl>
                                        <p:attrNameLst>
                                          <p:attrName>style.visibility</p:attrName>
                                        </p:attrNameLst>
                                      </p:cBhvr>
                                      <p:to>
                                        <p:strVal val="visible"/>
                                      </p:to>
                                    </p:set>
                                    <p:anim calcmode="lin" valueType="num">
                                      <p:cBhvr>
                                        <p:cTn id="48"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45">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 calcmode="lin" valueType="num">
                                      <p:cBhvr>
                                        <p:cTn id="60" dur="500" fill="hold"/>
                                        <p:tgtEl>
                                          <p:spTgt spid="32"/>
                                        </p:tgtEl>
                                        <p:attrNameLst>
                                          <p:attrName>ppt_w</p:attrName>
                                        </p:attrNameLst>
                                      </p:cBhvr>
                                      <p:tavLst>
                                        <p:tav tm="0">
                                          <p:val>
                                            <p:fltVal val="0"/>
                                          </p:val>
                                        </p:tav>
                                        <p:tav tm="100000">
                                          <p:val>
                                            <p:strVal val="#ppt_w"/>
                                          </p:val>
                                        </p:tav>
                                      </p:tavLst>
                                    </p:anim>
                                    <p:anim calcmode="lin" valueType="num">
                                      <p:cBhvr>
                                        <p:cTn id="61" dur="500" fill="hold"/>
                                        <p:tgtEl>
                                          <p:spTgt spid="32"/>
                                        </p:tgtEl>
                                        <p:attrNameLst>
                                          <p:attrName>ppt_h</p:attrName>
                                        </p:attrNameLst>
                                      </p:cBhvr>
                                      <p:tavLst>
                                        <p:tav tm="0">
                                          <p:val>
                                            <p:fltVal val="0"/>
                                          </p:val>
                                        </p:tav>
                                        <p:tav tm="100000">
                                          <p:val>
                                            <p:strVal val="#ppt_h"/>
                                          </p:val>
                                        </p:tav>
                                      </p:tavLst>
                                    </p:anim>
                                    <p:animEffect transition="in" filter="fade">
                                      <p:cBhvr>
                                        <p:cTn id="62" dur="500"/>
                                        <p:tgtEl>
                                          <p:spTgt spid="3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p:cTn id="65" dur="500" fill="hold"/>
                                        <p:tgtEl>
                                          <p:spTgt spid="33"/>
                                        </p:tgtEl>
                                        <p:attrNameLst>
                                          <p:attrName>ppt_w</p:attrName>
                                        </p:attrNameLst>
                                      </p:cBhvr>
                                      <p:tavLst>
                                        <p:tav tm="0">
                                          <p:val>
                                            <p:fltVal val="0"/>
                                          </p:val>
                                        </p:tav>
                                        <p:tav tm="100000">
                                          <p:val>
                                            <p:strVal val="#ppt_w"/>
                                          </p:val>
                                        </p:tav>
                                      </p:tavLst>
                                    </p:anim>
                                    <p:anim calcmode="lin" valueType="num">
                                      <p:cBhvr>
                                        <p:cTn id="66" dur="500" fill="hold"/>
                                        <p:tgtEl>
                                          <p:spTgt spid="33"/>
                                        </p:tgtEl>
                                        <p:attrNameLst>
                                          <p:attrName>ppt_h</p:attrName>
                                        </p:attrNameLst>
                                      </p:cBhvr>
                                      <p:tavLst>
                                        <p:tav tm="0">
                                          <p:val>
                                            <p:fltVal val="0"/>
                                          </p:val>
                                        </p:tav>
                                        <p:tav tm="100000">
                                          <p:val>
                                            <p:strVal val="#ppt_h"/>
                                          </p:val>
                                        </p:tav>
                                      </p:tavLst>
                                    </p:anim>
                                    <p:animEffect transition="in" filter="fade">
                                      <p:cBhvr>
                                        <p:cTn id="67" dur="500"/>
                                        <p:tgtEl>
                                          <p:spTgt spid="33"/>
                                        </p:tgtEl>
                                      </p:cBhvr>
                                    </p:animEffect>
                                  </p:childTnLst>
                                </p:cTn>
                              </p:par>
                              <p:par>
                                <p:cTn id="68" presetID="53" presetClass="entr" presetSubtype="16"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p:cTn id="70" dur="500" fill="hold"/>
                                        <p:tgtEl>
                                          <p:spTgt spid="34"/>
                                        </p:tgtEl>
                                        <p:attrNameLst>
                                          <p:attrName>ppt_w</p:attrName>
                                        </p:attrNameLst>
                                      </p:cBhvr>
                                      <p:tavLst>
                                        <p:tav tm="0">
                                          <p:val>
                                            <p:fltVal val="0"/>
                                          </p:val>
                                        </p:tav>
                                        <p:tav tm="100000">
                                          <p:val>
                                            <p:strVal val="#ppt_w"/>
                                          </p:val>
                                        </p:tav>
                                      </p:tavLst>
                                    </p:anim>
                                    <p:anim calcmode="lin" valueType="num">
                                      <p:cBhvr>
                                        <p:cTn id="71" dur="500" fill="hold"/>
                                        <p:tgtEl>
                                          <p:spTgt spid="34"/>
                                        </p:tgtEl>
                                        <p:attrNameLst>
                                          <p:attrName>ppt_h</p:attrName>
                                        </p:attrNameLst>
                                      </p:cBhvr>
                                      <p:tavLst>
                                        <p:tav tm="0">
                                          <p:val>
                                            <p:fltVal val="0"/>
                                          </p:val>
                                        </p:tav>
                                        <p:tav tm="100000">
                                          <p:val>
                                            <p:strVal val="#ppt_h"/>
                                          </p:val>
                                        </p:tav>
                                      </p:tavLst>
                                    </p:anim>
                                    <p:animEffect transition="in" filter="fade">
                                      <p:cBhvr>
                                        <p:cTn id="72" dur="500"/>
                                        <p:tgtEl>
                                          <p:spTgt spid="34"/>
                                        </p:tgtEl>
                                      </p:cBhvr>
                                    </p:animEffect>
                                  </p:childTnLst>
                                </p:cTn>
                              </p:par>
                              <p:par>
                                <p:cTn id="73" presetID="53" presetClass="entr" presetSubtype="16"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p:cTn id="75" dur="500" fill="hold"/>
                                        <p:tgtEl>
                                          <p:spTgt spid="35"/>
                                        </p:tgtEl>
                                        <p:attrNameLst>
                                          <p:attrName>ppt_w</p:attrName>
                                        </p:attrNameLst>
                                      </p:cBhvr>
                                      <p:tavLst>
                                        <p:tav tm="0">
                                          <p:val>
                                            <p:fltVal val="0"/>
                                          </p:val>
                                        </p:tav>
                                        <p:tav tm="100000">
                                          <p:val>
                                            <p:strVal val="#ppt_w"/>
                                          </p:val>
                                        </p:tav>
                                      </p:tavLst>
                                    </p:anim>
                                    <p:anim calcmode="lin" valueType="num">
                                      <p:cBhvr>
                                        <p:cTn id="76" dur="500" fill="hold"/>
                                        <p:tgtEl>
                                          <p:spTgt spid="35"/>
                                        </p:tgtEl>
                                        <p:attrNameLst>
                                          <p:attrName>ppt_h</p:attrName>
                                        </p:attrNameLst>
                                      </p:cBhvr>
                                      <p:tavLst>
                                        <p:tav tm="0">
                                          <p:val>
                                            <p:fltVal val="0"/>
                                          </p:val>
                                        </p:tav>
                                        <p:tav tm="100000">
                                          <p:val>
                                            <p:strVal val="#ppt_h"/>
                                          </p:val>
                                        </p:tav>
                                      </p:tavLst>
                                    </p:anim>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44">
                                            <p:txEl>
                                              <p:pRg st="2" end="2"/>
                                            </p:txEl>
                                          </p:spTgt>
                                        </p:tgtEl>
                                        <p:attrNameLst>
                                          <p:attrName>style.visibility</p:attrName>
                                        </p:attrNameLst>
                                      </p:cBhvr>
                                      <p:to>
                                        <p:strVal val="visible"/>
                                      </p:to>
                                    </p:set>
                                    <p:anim calcmode="lin" valueType="num">
                                      <p:cBhvr>
                                        <p:cTn id="82" dur="500" fill="hold"/>
                                        <p:tgtEl>
                                          <p:spTgt spid="44">
                                            <p:txEl>
                                              <p:pRg st="2" end="2"/>
                                            </p:txEl>
                                          </p:spTgt>
                                        </p:tgtEl>
                                        <p:attrNameLst>
                                          <p:attrName>ppt_w</p:attrName>
                                        </p:attrNameLst>
                                      </p:cBhvr>
                                      <p:tavLst>
                                        <p:tav tm="0">
                                          <p:val>
                                            <p:fltVal val="0"/>
                                          </p:val>
                                        </p:tav>
                                        <p:tav tm="100000">
                                          <p:val>
                                            <p:strVal val="#ppt_w"/>
                                          </p:val>
                                        </p:tav>
                                      </p:tavLst>
                                    </p:anim>
                                    <p:anim calcmode="lin" valueType="num">
                                      <p:cBhvr>
                                        <p:cTn id="83" dur="500" fill="hold"/>
                                        <p:tgtEl>
                                          <p:spTgt spid="44">
                                            <p:txEl>
                                              <p:pRg st="2" end="2"/>
                                            </p:txEl>
                                          </p:spTgt>
                                        </p:tgtEl>
                                        <p:attrNameLst>
                                          <p:attrName>ppt_h</p:attrName>
                                        </p:attrNameLst>
                                      </p:cBhvr>
                                      <p:tavLst>
                                        <p:tav tm="0">
                                          <p:val>
                                            <p:fltVal val="0"/>
                                          </p:val>
                                        </p:tav>
                                        <p:tav tm="100000">
                                          <p:val>
                                            <p:strVal val="#ppt_h"/>
                                          </p:val>
                                        </p:tav>
                                      </p:tavLst>
                                    </p:anim>
                                    <p:animEffect transition="in" filter="fade">
                                      <p:cBhvr>
                                        <p:cTn id="84" dur="500"/>
                                        <p:tgtEl>
                                          <p:spTgt spid="44">
                                            <p:txEl>
                                              <p:pRg st="2" end="2"/>
                                            </p:txEl>
                                          </p:spTgt>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p:cTn id="87" dur="500" fill="hold"/>
                                        <p:tgtEl>
                                          <p:spTgt spid="49"/>
                                        </p:tgtEl>
                                        <p:attrNameLst>
                                          <p:attrName>ppt_w</p:attrName>
                                        </p:attrNameLst>
                                      </p:cBhvr>
                                      <p:tavLst>
                                        <p:tav tm="0">
                                          <p:val>
                                            <p:fltVal val="0"/>
                                          </p:val>
                                        </p:tav>
                                        <p:tav tm="100000">
                                          <p:val>
                                            <p:strVal val="#ppt_w"/>
                                          </p:val>
                                        </p:tav>
                                      </p:tavLst>
                                    </p:anim>
                                    <p:anim calcmode="lin" valueType="num">
                                      <p:cBhvr>
                                        <p:cTn id="88" dur="500" fill="hold"/>
                                        <p:tgtEl>
                                          <p:spTgt spid="49"/>
                                        </p:tgtEl>
                                        <p:attrNameLst>
                                          <p:attrName>ppt_h</p:attrName>
                                        </p:attrNameLst>
                                      </p:cBhvr>
                                      <p:tavLst>
                                        <p:tav tm="0">
                                          <p:val>
                                            <p:fltVal val="0"/>
                                          </p:val>
                                        </p:tav>
                                        <p:tav tm="100000">
                                          <p:val>
                                            <p:strVal val="#ppt_h"/>
                                          </p:val>
                                        </p:tav>
                                      </p:tavLst>
                                    </p:anim>
                                    <p:animEffect transition="in" filter="fade">
                                      <p:cBhvr>
                                        <p:cTn id="8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4352BE6-6722-4EAD-942D-15533127B3A8}"/>
              </a:ext>
            </a:extLst>
          </p:cNvPr>
          <p:cNvSpPr txBox="1"/>
          <p:nvPr/>
        </p:nvSpPr>
        <p:spPr>
          <a:xfrm>
            <a:off x="2563036" y="6636"/>
            <a:ext cx="7065973"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R</a:t>
            </a:r>
            <a:r>
              <a:rPr lang="en-US" sz="2400" dirty="0">
                <a:solidFill>
                  <a:schemeClr val="accent3">
                    <a:lumMod val="60000"/>
                    <a:lumOff val="40000"/>
                  </a:schemeClr>
                </a:solidFill>
              </a:rPr>
              <a:t>egion Proposal Based </a:t>
            </a:r>
            <a:r>
              <a:rPr lang="en-US" sz="2400" dirty="0">
                <a:solidFill>
                  <a:schemeClr val="accent5">
                    <a:lumMod val="75000"/>
                  </a:schemeClr>
                </a:solidFill>
              </a:rPr>
              <a:t>CNN</a:t>
            </a:r>
            <a:endParaRPr lang="en-IN" sz="2200" dirty="0">
              <a:solidFill>
                <a:schemeClr val="accent5">
                  <a:lumMod val="75000"/>
                </a:schemeClr>
              </a:solidFill>
            </a:endParaRPr>
          </a:p>
        </p:txBody>
      </p:sp>
      <p:pic>
        <p:nvPicPr>
          <p:cNvPr id="46" name="Picture 45">
            <a:extLst>
              <a:ext uri="{FF2B5EF4-FFF2-40B4-BE49-F238E27FC236}">
                <a16:creationId xmlns:a16="http://schemas.microsoft.com/office/drawing/2014/main" id="{1AB5253C-9FD3-4398-A33E-B4609E07F425}"/>
              </a:ext>
            </a:extLst>
          </p:cNvPr>
          <p:cNvPicPr>
            <a:picLocks noChangeAspect="1"/>
          </p:cNvPicPr>
          <p:nvPr/>
        </p:nvPicPr>
        <p:blipFill rotWithShape="1">
          <a:blip r:embed="rId2"/>
          <a:srcRect l="1650" t="1692" b="-1"/>
          <a:stretch/>
        </p:blipFill>
        <p:spPr>
          <a:xfrm>
            <a:off x="96814" y="2392542"/>
            <a:ext cx="1797848" cy="1714821"/>
          </a:xfrm>
          <a:prstGeom prst="rect">
            <a:avLst/>
          </a:prstGeom>
          <a:ln>
            <a:solidFill>
              <a:schemeClr val="tx1">
                <a:lumMod val="75000"/>
              </a:schemeClr>
            </a:solidFill>
          </a:ln>
        </p:spPr>
      </p:pic>
      <p:sp>
        <p:nvSpPr>
          <p:cNvPr id="47" name="Rectangle 46">
            <a:extLst>
              <a:ext uri="{FF2B5EF4-FFF2-40B4-BE49-F238E27FC236}">
                <a16:creationId xmlns:a16="http://schemas.microsoft.com/office/drawing/2014/main" id="{741FFEB2-B54C-4920-B56F-7186BFB273AB}"/>
              </a:ext>
            </a:extLst>
          </p:cNvPr>
          <p:cNvSpPr/>
          <p:nvPr/>
        </p:nvSpPr>
        <p:spPr>
          <a:xfrm rot="5400000">
            <a:off x="741852" y="2803885"/>
            <a:ext cx="3816263" cy="621066"/>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Region Proposals</a:t>
            </a:r>
            <a:endParaRPr lang="en-IN" dirty="0">
              <a:solidFill>
                <a:schemeClr val="accent1">
                  <a:lumMod val="60000"/>
                  <a:lumOff val="40000"/>
                </a:schemeClr>
              </a:solidFill>
            </a:endParaRPr>
          </a:p>
        </p:txBody>
      </p:sp>
      <p:sp>
        <p:nvSpPr>
          <p:cNvPr id="48" name="Rectangle 47">
            <a:extLst>
              <a:ext uri="{FF2B5EF4-FFF2-40B4-BE49-F238E27FC236}">
                <a16:creationId xmlns:a16="http://schemas.microsoft.com/office/drawing/2014/main" id="{FA6470FF-4397-44A9-A66C-1875390FA6E7}"/>
              </a:ext>
            </a:extLst>
          </p:cNvPr>
          <p:cNvSpPr/>
          <p:nvPr/>
        </p:nvSpPr>
        <p:spPr>
          <a:xfrm>
            <a:off x="2339452" y="4686432"/>
            <a:ext cx="621065" cy="336117"/>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SS / EB</a:t>
            </a:r>
            <a:endParaRPr lang="en-IN" sz="1200" dirty="0"/>
          </a:p>
        </p:txBody>
      </p:sp>
      <p:cxnSp>
        <p:nvCxnSpPr>
          <p:cNvPr id="49" name="Straight Arrow Connector 48">
            <a:extLst>
              <a:ext uri="{FF2B5EF4-FFF2-40B4-BE49-F238E27FC236}">
                <a16:creationId xmlns:a16="http://schemas.microsoft.com/office/drawing/2014/main" id="{113D69EF-3833-4DD9-B4F7-C10AC7ECCBA2}"/>
              </a:ext>
            </a:extLst>
          </p:cNvPr>
          <p:cNvCxnSpPr>
            <a:cxnSpLocks/>
          </p:cNvCxnSpPr>
          <p:nvPr/>
        </p:nvCxnSpPr>
        <p:spPr>
          <a:xfrm>
            <a:off x="1975974" y="3211258"/>
            <a:ext cx="275572"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6F88C0B-B867-4D13-8713-88C8DC252ACF}"/>
              </a:ext>
            </a:extLst>
          </p:cNvPr>
          <p:cNvSpPr/>
          <p:nvPr/>
        </p:nvSpPr>
        <p:spPr>
          <a:xfrm>
            <a:off x="4053837" y="2232154"/>
            <a:ext cx="2256041" cy="1971950"/>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rapezoid 55">
            <a:extLst>
              <a:ext uri="{FF2B5EF4-FFF2-40B4-BE49-F238E27FC236}">
                <a16:creationId xmlns:a16="http://schemas.microsoft.com/office/drawing/2014/main" id="{306452C5-FD2A-42E4-ABCB-132B1F9DEE27}"/>
              </a:ext>
            </a:extLst>
          </p:cNvPr>
          <p:cNvSpPr/>
          <p:nvPr/>
        </p:nvSpPr>
        <p:spPr>
          <a:xfrm rot="5400000">
            <a:off x="3849240" y="2804366"/>
            <a:ext cx="1561437" cy="844927"/>
          </a:xfrm>
          <a:prstGeom prst="trapezoid">
            <a:avLst/>
          </a:prstGeom>
          <a:solidFill>
            <a:schemeClr val="accent4">
              <a:lumMod val="75000"/>
              <a:alpha val="80000"/>
            </a:schemeClr>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a:t>
            </a:r>
            <a:endParaRPr lang="en-IN" dirty="0"/>
          </a:p>
        </p:txBody>
      </p:sp>
      <p:graphicFrame>
        <p:nvGraphicFramePr>
          <p:cNvPr id="57" name="Table 56">
            <a:extLst>
              <a:ext uri="{FF2B5EF4-FFF2-40B4-BE49-F238E27FC236}">
                <a16:creationId xmlns:a16="http://schemas.microsoft.com/office/drawing/2014/main" id="{F008A294-DCA4-42B9-923F-63B0F73C1DBD}"/>
              </a:ext>
            </a:extLst>
          </p:cNvPr>
          <p:cNvGraphicFramePr>
            <a:graphicFrameLocks noGrp="1"/>
          </p:cNvGraphicFramePr>
          <p:nvPr/>
        </p:nvGraphicFramePr>
        <p:xfrm>
          <a:off x="6697627" y="1798078"/>
          <a:ext cx="332626" cy="2857504"/>
        </p:xfrm>
        <a:graphic>
          <a:graphicData uri="http://schemas.openxmlformats.org/drawingml/2006/table">
            <a:tbl>
              <a:tblPr firstRow="1" bandRow="1">
                <a:tableStyleId>{5940675A-B579-460E-94D1-54222C63F5DA}</a:tableStyleId>
              </a:tblPr>
              <a:tblGrid>
                <a:gridCol w="332626">
                  <a:extLst>
                    <a:ext uri="{9D8B030D-6E8A-4147-A177-3AD203B41FA5}">
                      <a16:colId xmlns:a16="http://schemas.microsoft.com/office/drawing/2014/main" val="3507548077"/>
                    </a:ext>
                  </a:extLst>
                </a:gridCol>
              </a:tblGrid>
              <a:tr h="354873">
                <a:tc>
                  <a:txBody>
                    <a:bodyPr/>
                    <a:lstStyle/>
                    <a:p>
                      <a:endParaRPr lang="en-IN" sz="1800"/>
                    </a:p>
                  </a:txBody>
                  <a:tcPr marL="93002" marR="93002" marT="41434" marB="41434"/>
                </a:tc>
                <a:extLst>
                  <a:ext uri="{0D108BD9-81ED-4DB2-BD59-A6C34878D82A}">
                    <a16:rowId xmlns:a16="http://schemas.microsoft.com/office/drawing/2014/main" val="2302564250"/>
                  </a:ext>
                </a:extLst>
              </a:tr>
              <a:tr h="354873">
                <a:tc>
                  <a:txBody>
                    <a:bodyPr/>
                    <a:lstStyle/>
                    <a:p>
                      <a:endParaRPr lang="en-IN" sz="1800"/>
                    </a:p>
                  </a:txBody>
                  <a:tcPr marL="93002" marR="93002" marT="41434" marB="41434"/>
                </a:tc>
                <a:extLst>
                  <a:ext uri="{0D108BD9-81ED-4DB2-BD59-A6C34878D82A}">
                    <a16:rowId xmlns:a16="http://schemas.microsoft.com/office/drawing/2014/main" val="955761627"/>
                  </a:ext>
                </a:extLst>
              </a:tr>
              <a:tr h="354873">
                <a:tc>
                  <a:txBody>
                    <a:bodyPr/>
                    <a:lstStyle/>
                    <a:p>
                      <a:endParaRPr lang="en-IN" sz="1800"/>
                    </a:p>
                  </a:txBody>
                  <a:tcPr marL="93002" marR="93002" marT="41434" marB="41434"/>
                </a:tc>
                <a:extLst>
                  <a:ext uri="{0D108BD9-81ED-4DB2-BD59-A6C34878D82A}">
                    <a16:rowId xmlns:a16="http://schemas.microsoft.com/office/drawing/2014/main" val="229309131"/>
                  </a:ext>
                </a:extLst>
              </a:tr>
              <a:tr h="354873">
                <a:tc>
                  <a:txBody>
                    <a:bodyPr/>
                    <a:lstStyle/>
                    <a:p>
                      <a:endParaRPr lang="en-IN" sz="1800"/>
                    </a:p>
                  </a:txBody>
                  <a:tcPr marL="93002" marR="93002" marT="41434" marB="41434"/>
                </a:tc>
                <a:extLst>
                  <a:ext uri="{0D108BD9-81ED-4DB2-BD59-A6C34878D82A}">
                    <a16:rowId xmlns:a16="http://schemas.microsoft.com/office/drawing/2014/main" val="4063394932"/>
                  </a:ext>
                </a:extLst>
              </a:tr>
              <a:tr h="354873">
                <a:tc>
                  <a:txBody>
                    <a:bodyPr/>
                    <a:lstStyle/>
                    <a:p>
                      <a:endParaRPr lang="en-IN" sz="1800" dirty="0"/>
                    </a:p>
                  </a:txBody>
                  <a:tcPr marL="93002" marR="93002" marT="41434" marB="41434"/>
                </a:tc>
                <a:extLst>
                  <a:ext uri="{0D108BD9-81ED-4DB2-BD59-A6C34878D82A}">
                    <a16:rowId xmlns:a16="http://schemas.microsoft.com/office/drawing/2014/main" val="224388613"/>
                  </a:ext>
                </a:extLst>
              </a:tr>
              <a:tr h="354873">
                <a:tc>
                  <a:txBody>
                    <a:bodyPr/>
                    <a:lstStyle/>
                    <a:p>
                      <a:endParaRPr lang="en-IN" sz="1800" dirty="0"/>
                    </a:p>
                  </a:txBody>
                  <a:tcPr marL="93002" marR="93002" marT="41434" marB="41434"/>
                </a:tc>
                <a:extLst>
                  <a:ext uri="{0D108BD9-81ED-4DB2-BD59-A6C34878D82A}">
                    <a16:rowId xmlns:a16="http://schemas.microsoft.com/office/drawing/2014/main" val="2465109398"/>
                  </a:ext>
                </a:extLst>
              </a:tr>
              <a:tr h="354873">
                <a:tc>
                  <a:txBody>
                    <a:bodyPr/>
                    <a:lstStyle/>
                    <a:p>
                      <a:endParaRPr lang="en-IN" sz="1800"/>
                    </a:p>
                  </a:txBody>
                  <a:tcPr marL="93002" marR="93002" marT="41434" marB="41434"/>
                </a:tc>
                <a:extLst>
                  <a:ext uri="{0D108BD9-81ED-4DB2-BD59-A6C34878D82A}">
                    <a16:rowId xmlns:a16="http://schemas.microsoft.com/office/drawing/2014/main" val="1628755736"/>
                  </a:ext>
                </a:extLst>
              </a:tr>
              <a:tr h="354873">
                <a:tc>
                  <a:txBody>
                    <a:bodyPr/>
                    <a:lstStyle/>
                    <a:p>
                      <a:endParaRPr lang="en-IN" sz="1800" dirty="0"/>
                    </a:p>
                  </a:txBody>
                  <a:tcPr marL="93002" marR="93002" marT="41434" marB="41434"/>
                </a:tc>
                <a:extLst>
                  <a:ext uri="{0D108BD9-81ED-4DB2-BD59-A6C34878D82A}">
                    <a16:rowId xmlns:a16="http://schemas.microsoft.com/office/drawing/2014/main" val="3135197028"/>
                  </a:ext>
                </a:extLst>
              </a:tr>
            </a:tbl>
          </a:graphicData>
        </a:graphic>
      </p:graphicFrame>
      <p:sp>
        <p:nvSpPr>
          <p:cNvPr id="58" name="TextBox 57">
            <a:extLst>
              <a:ext uri="{FF2B5EF4-FFF2-40B4-BE49-F238E27FC236}">
                <a16:creationId xmlns:a16="http://schemas.microsoft.com/office/drawing/2014/main" id="{610D4C4D-E1AD-4417-9F81-2DFE3207F407}"/>
              </a:ext>
            </a:extLst>
          </p:cNvPr>
          <p:cNvSpPr txBox="1"/>
          <p:nvPr/>
        </p:nvSpPr>
        <p:spPr>
          <a:xfrm>
            <a:off x="4065103" y="4204104"/>
            <a:ext cx="1901739" cy="369332"/>
          </a:xfrm>
          <a:prstGeom prst="rect">
            <a:avLst/>
          </a:prstGeom>
          <a:noFill/>
        </p:spPr>
        <p:txBody>
          <a:bodyPr wrap="none" rtlCol="0">
            <a:spAutoFit/>
          </a:bodyPr>
          <a:lstStyle/>
          <a:p>
            <a:r>
              <a:rPr lang="en-US" dirty="0"/>
              <a:t>Feature Extraction</a:t>
            </a:r>
            <a:endParaRPr lang="en-IN" dirty="0"/>
          </a:p>
        </p:txBody>
      </p:sp>
      <p:cxnSp>
        <p:nvCxnSpPr>
          <p:cNvPr id="59" name="Straight Arrow Connector 58">
            <a:extLst>
              <a:ext uri="{FF2B5EF4-FFF2-40B4-BE49-F238E27FC236}">
                <a16:creationId xmlns:a16="http://schemas.microsoft.com/office/drawing/2014/main" id="{855978F0-AD62-4D0E-89B1-26D21AA9817D}"/>
              </a:ext>
            </a:extLst>
          </p:cNvPr>
          <p:cNvCxnSpPr>
            <a:cxnSpLocks/>
            <a:stCxn id="55" idx="3"/>
            <a:endCxn id="57" idx="1"/>
          </p:cNvCxnSpPr>
          <p:nvPr/>
        </p:nvCxnSpPr>
        <p:spPr>
          <a:xfrm>
            <a:off x="6309878" y="3218129"/>
            <a:ext cx="387749" cy="870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924893A-2345-4C02-B62A-6F76DFA6F024}"/>
              </a:ext>
            </a:extLst>
          </p:cNvPr>
          <p:cNvSpPr/>
          <p:nvPr/>
        </p:nvSpPr>
        <p:spPr>
          <a:xfrm>
            <a:off x="3829232" y="1399413"/>
            <a:ext cx="3588770" cy="3623136"/>
          </a:xfrm>
          <a:prstGeom prst="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40042E67-6FE6-4A7B-8E90-78A19EFB7E47}"/>
              </a:ext>
            </a:extLst>
          </p:cNvPr>
          <p:cNvSpPr txBox="1"/>
          <p:nvPr/>
        </p:nvSpPr>
        <p:spPr>
          <a:xfrm rot="5400000">
            <a:off x="3957481" y="3070386"/>
            <a:ext cx="801373" cy="307777"/>
          </a:xfrm>
          <a:prstGeom prst="rect">
            <a:avLst/>
          </a:prstGeom>
          <a:noFill/>
        </p:spPr>
        <p:txBody>
          <a:bodyPr wrap="none" rtlCol="0">
            <a:spAutoFit/>
          </a:bodyPr>
          <a:lstStyle/>
          <a:p>
            <a:r>
              <a:rPr lang="en-US" sz="1400" dirty="0">
                <a:solidFill>
                  <a:schemeClr val="accent4">
                    <a:lumMod val="40000"/>
                    <a:lumOff val="60000"/>
                  </a:schemeClr>
                </a:solidFill>
              </a:rPr>
              <a:t>Alex Net</a:t>
            </a:r>
            <a:endParaRPr lang="en-IN" sz="1400" dirty="0">
              <a:solidFill>
                <a:schemeClr val="accent4">
                  <a:lumMod val="40000"/>
                  <a:lumOff val="60000"/>
                </a:schemeClr>
              </a:solidFill>
            </a:endParaRPr>
          </a:p>
        </p:txBody>
      </p:sp>
      <p:sp>
        <p:nvSpPr>
          <p:cNvPr id="62" name="TextBox 61">
            <a:extLst>
              <a:ext uri="{FF2B5EF4-FFF2-40B4-BE49-F238E27FC236}">
                <a16:creationId xmlns:a16="http://schemas.microsoft.com/office/drawing/2014/main" id="{EF8224FE-BF01-4C17-A69D-815AEBE4BA5B}"/>
              </a:ext>
            </a:extLst>
          </p:cNvPr>
          <p:cNvSpPr txBox="1"/>
          <p:nvPr/>
        </p:nvSpPr>
        <p:spPr>
          <a:xfrm>
            <a:off x="3829232" y="4698201"/>
            <a:ext cx="3588770" cy="307777"/>
          </a:xfrm>
          <a:prstGeom prst="rect">
            <a:avLst/>
          </a:prstGeom>
          <a:noFill/>
        </p:spPr>
        <p:txBody>
          <a:bodyPr wrap="square" rtlCol="0">
            <a:spAutoFit/>
          </a:bodyPr>
          <a:lstStyle/>
          <a:p>
            <a:pPr algn="ctr"/>
            <a:r>
              <a:rPr lang="en-US" sz="1400" dirty="0"/>
              <a:t>Pre Trained on</a:t>
            </a:r>
            <a:r>
              <a:rPr lang="en-US" sz="1400" dirty="0">
                <a:solidFill>
                  <a:schemeClr val="accent5">
                    <a:lumMod val="60000"/>
                    <a:lumOff val="40000"/>
                  </a:schemeClr>
                </a:solidFill>
              </a:rPr>
              <a:t> </a:t>
            </a:r>
            <a:r>
              <a:rPr lang="en-US" sz="1400" dirty="0">
                <a:solidFill>
                  <a:schemeClr val="accent6">
                    <a:lumMod val="60000"/>
                    <a:lumOff val="40000"/>
                  </a:schemeClr>
                </a:solidFill>
              </a:rPr>
              <a:t>ImageNet</a:t>
            </a:r>
            <a:endParaRPr lang="en-IN" sz="1400" dirty="0">
              <a:solidFill>
                <a:schemeClr val="accent6">
                  <a:lumMod val="60000"/>
                  <a:lumOff val="40000"/>
                </a:schemeClr>
              </a:solidFill>
            </a:endParaRPr>
          </a:p>
        </p:txBody>
      </p:sp>
      <p:sp>
        <p:nvSpPr>
          <p:cNvPr id="70" name="TextBox 69">
            <a:extLst>
              <a:ext uri="{FF2B5EF4-FFF2-40B4-BE49-F238E27FC236}">
                <a16:creationId xmlns:a16="http://schemas.microsoft.com/office/drawing/2014/main" id="{D701B03A-29E7-40B2-B139-366247D8D867}"/>
              </a:ext>
            </a:extLst>
          </p:cNvPr>
          <p:cNvSpPr txBox="1"/>
          <p:nvPr/>
        </p:nvSpPr>
        <p:spPr>
          <a:xfrm>
            <a:off x="8877041" y="2695957"/>
            <a:ext cx="1263137" cy="1077218"/>
          </a:xfrm>
          <a:prstGeom prst="rect">
            <a:avLst/>
          </a:prstGeom>
          <a:noFill/>
          <a:ln>
            <a:solidFill>
              <a:schemeClr val="accent1">
                <a:lumMod val="60000"/>
                <a:lumOff val="40000"/>
              </a:schemeClr>
            </a:solidFill>
          </a:ln>
        </p:spPr>
        <p:txBody>
          <a:bodyPr wrap="square" rtlCol="0">
            <a:spAutoFit/>
          </a:bodyPr>
          <a:lstStyle/>
          <a:p>
            <a:pPr algn="ctr"/>
            <a:r>
              <a:rPr lang="en-US" sz="1600" dirty="0">
                <a:solidFill>
                  <a:schemeClr val="accent1">
                    <a:lumMod val="60000"/>
                    <a:lumOff val="40000"/>
                  </a:schemeClr>
                </a:solidFill>
              </a:rPr>
              <a:t>Classification</a:t>
            </a:r>
          </a:p>
          <a:p>
            <a:pPr algn="ctr"/>
            <a:r>
              <a:rPr lang="en-US" sz="1600" dirty="0">
                <a:solidFill>
                  <a:schemeClr val="accent1">
                    <a:lumMod val="60000"/>
                    <a:lumOff val="40000"/>
                  </a:schemeClr>
                </a:solidFill>
              </a:rPr>
              <a:t>Score Using </a:t>
            </a:r>
          </a:p>
          <a:p>
            <a:pPr algn="ctr"/>
            <a:r>
              <a:rPr lang="en-US" sz="1600" dirty="0">
                <a:solidFill>
                  <a:schemeClr val="accent4">
                    <a:lumMod val="40000"/>
                    <a:lumOff val="60000"/>
                  </a:schemeClr>
                </a:solidFill>
              </a:rPr>
              <a:t>Linear SVM </a:t>
            </a:r>
            <a:r>
              <a:rPr lang="en-US" sz="1600" b="1" dirty="0">
                <a:solidFill>
                  <a:schemeClr val="accent4">
                    <a:lumMod val="60000"/>
                    <a:lumOff val="40000"/>
                  </a:schemeClr>
                </a:solidFill>
              </a:rPr>
              <a:t>per</a:t>
            </a:r>
            <a:r>
              <a:rPr lang="en-US" sz="1600" dirty="0">
                <a:solidFill>
                  <a:schemeClr val="accent4">
                    <a:lumMod val="60000"/>
                    <a:lumOff val="40000"/>
                  </a:schemeClr>
                </a:solidFill>
              </a:rPr>
              <a:t> class</a:t>
            </a:r>
            <a:endParaRPr lang="en-IN" sz="1600" dirty="0">
              <a:solidFill>
                <a:schemeClr val="accent4">
                  <a:lumMod val="60000"/>
                  <a:lumOff val="40000"/>
                </a:schemeClr>
              </a:solidFill>
            </a:endParaRPr>
          </a:p>
        </p:txBody>
      </p:sp>
      <p:sp>
        <p:nvSpPr>
          <p:cNvPr id="71" name="Rectangle 70">
            <a:extLst>
              <a:ext uri="{FF2B5EF4-FFF2-40B4-BE49-F238E27FC236}">
                <a16:creationId xmlns:a16="http://schemas.microsoft.com/office/drawing/2014/main" id="{682C8584-A9B8-4BEF-9136-D6166C1723AE}"/>
              </a:ext>
            </a:extLst>
          </p:cNvPr>
          <p:cNvSpPr/>
          <p:nvPr/>
        </p:nvSpPr>
        <p:spPr>
          <a:xfrm>
            <a:off x="8165485" y="2599658"/>
            <a:ext cx="151330" cy="1254341"/>
          </a:xfrm>
          <a:prstGeom prst="rect">
            <a:avLst/>
          </a:prstGeom>
          <a:solidFill>
            <a:schemeClr val="accent1">
              <a:lumMod val="60000"/>
              <a:lumOff val="40000"/>
              <a:alpha val="12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72" name="Rectangle 71">
            <a:extLst>
              <a:ext uri="{FF2B5EF4-FFF2-40B4-BE49-F238E27FC236}">
                <a16:creationId xmlns:a16="http://schemas.microsoft.com/office/drawing/2014/main" id="{ECD3E6C0-C303-4C6E-91F7-99616A0DE98E}"/>
              </a:ext>
            </a:extLst>
          </p:cNvPr>
          <p:cNvSpPr/>
          <p:nvPr/>
        </p:nvSpPr>
        <p:spPr>
          <a:xfrm>
            <a:off x="8456406" y="2744603"/>
            <a:ext cx="151330" cy="970864"/>
          </a:xfrm>
          <a:prstGeom prst="rect">
            <a:avLst/>
          </a:prstGeom>
          <a:solidFill>
            <a:schemeClr val="accent1">
              <a:lumMod val="60000"/>
              <a:lumOff val="40000"/>
              <a:alpha val="12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73" name="Straight Arrow Connector 72">
            <a:extLst>
              <a:ext uri="{FF2B5EF4-FFF2-40B4-BE49-F238E27FC236}">
                <a16:creationId xmlns:a16="http://schemas.microsoft.com/office/drawing/2014/main" id="{99E26381-A3E0-4496-8E40-257601AB4DB8}"/>
              </a:ext>
            </a:extLst>
          </p:cNvPr>
          <p:cNvCxnSpPr>
            <a:cxnSpLocks/>
            <a:stCxn id="57" idx="3"/>
            <a:endCxn id="71" idx="1"/>
          </p:cNvCxnSpPr>
          <p:nvPr/>
        </p:nvCxnSpPr>
        <p:spPr>
          <a:xfrm flipV="1">
            <a:off x="7030253" y="3226829"/>
            <a:ext cx="1135232" cy="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6519503-1C7D-41B5-8980-46973BD6F846}"/>
              </a:ext>
            </a:extLst>
          </p:cNvPr>
          <p:cNvSpPr txBox="1"/>
          <p:nvPr/>
        </p:nvSpPr>
        <p:spPr>
          <a:xfrm>
            <a:off x="2245899" y="4849675"/>
            <a:ext cx="916604" cy="815608"/>
          </a:xfrm>
          <a:prstGeom prst="rect">
            <a:avLst/>
          </a:prstGeom>
          <a:noFill/>
        </p:spPr>
        <p:txBody>
          <a:bodyPr wrap="square">
            <a:spAutoFit/>
          </a:bodyPr>
          <a:lstStyle/>
          <a:p>
            <a:r>
              <a:rPr lang="en-US" sz="3500" baseline="-25000" dirty="0"/>
              <a:t>~</a:t>
            </a:r>
            <a:r>
              <a:rPr lang="en-US" sz="3500" dirty="0"/>
              <a:t> </a:t>
            </a:r>
            <a:r>
              <a:rPr lang="en-US" sz="1200" dirty="0"/>
              <a:t>2 K </a:t>
            </a:r>
          </a:p>
          <a:p>
            <a:r>
              <a:rPr lang="en-US" sz="1200" dirty="0"/>
              <a:t>Proposals</a:t>
            </a:r>
            <a:endParaRPr lang="en-IN" sz="1200" baseline="-25000" dirty="0"/>
          </a:p>
        </p:txBody>
      </p:sp>
      <p:sp>
        <p:nvSpPr>
          <p:cNvPr id="75" name="TextBox 74">
            <a:extLst>
              <a:ext uri="{FF2B5EF4-FFF2-40B4-BE49-F238E27FC236}">
                <a16:creationId xmlns:a16="http://schemas.microsoft.com/office/drawing/2014/main" id="{DCCF8124-7EE1-4752-BA34-93CF46B9B008}"/>
              </a:ext>
            </a:extLst>
          </p:cNvPr>
          <p:cNvSpPr txBox="1"/>
          <p:nvPr/>
        </p:nvSpPr>
        <p:spPr>
          <a:xfrm>
            <a:off x="2083502" y="5731726"/>
            <a:ext cx="978118" cy="830997"/>
          </a:xfrm>
          <a:prstGeom prst="rect">
            <a:avLst/>
          </a:prstGeom>
          <a:noFill/>
          <a:ln>
            <a:solidFill>
              <a:schemeClr val="accent3">
                <a:lumMod val="75000"/>
              </a:schemeClr>
            </a:solidFill>
            <a:prstDash val="sysDash"/>
          </a:ln>
        </p:spPr>
        <p:txBody>
          <a:bodyPr wrap="square">
            <a:spAutoFit/>
          </a:bodyPr>
          <a:lstStyle/>
          <a:p>
            <a:pPr algn="ctr"/>
            <a:r>
              <a:rPr lang="en-US" sz="1600" dirty="0">
                <a:solidFill>
                  <a:schemeClr val="accent3">
                    <a:lumMod val="40000"/>
                    <a:lumOff val="60000"/>
                  </a:schemeClr>
                </a:solidFill>
              </a:rPr>
              <a:t>Cropping +</a:t>
            </a:r>
          </a:p>
          <a:p>
            <a:pPr algn="ctr"/>
            <a:r>
              <a:rPr lang="en-US" sz="1600" dirty="0">
                <a:solidFill>
                  <a:schemeClr val="accent3">
                    <a:lumMod val="40000"/>
                    <a:lumOff val="60000"/>
                  </a:schemeClr>
                </a:solidFill>
              </a:rPr>
              <a:t>Warping</a:t>
            </a:r>
            <a:endParaRPr lang="en-IN" sz="1600" dirty="0">
              <a:solidFill>
                <a:schemeClr val="accent3">
                  <a:lumMod val="40000"/>
                  <a:lumOff val="60000"/>
                </a:schemeClr>
              </a:solidFill>
            </a:endParaRPr>
          </a:p>
        </p:txBody>
      </p:sp>
      <p:cxnSp>
        <p:nvCxnSpPr>
          <p:cNvPr id="76" name="Straight Arrow Connector 75">
            <a:extLst>
              <a:ext uri="{FF2B5EF4-FFF2-40B4-BE49-F238E27FC236}">
                <a16:creationId xmlns:a16="http://schemas.microsoft.com/office/drawing/2014/main" id="{FDBE34D7-1D56-44D1-9DF8-598DD773352A}"/>
              </a:ext>
            </a:extLst>
          </p:cNvPr>
          <p:cNvCxnSpPr>
            <a:cxnSpLocks/>
            <a:stCxn id="72" idx="3"/>
            <a:endCxn id="70" idx="1"/>
          </p:cNvCxnSpPr>
          <p:nvPr/>
        </p:nvCxnSpPr>
        <p:spPr>
          <a:xfrm>
            <a:off x="8607736" y="3230035"/>
            <a:ext cx="269305" cy="453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5C03489-83AA-48EF-B503-2E5E82E87026}"/>
              </a:ext>
            </a:extLst>
          </p:cNvPr>
          <p:cNvSpPr txBox="1"/>
          <p:nvPr/>
        </p:nvSpPr>
        <p:spPr>
          <a:xfrm>
            <a:off x="3829232" y="1059143"/>
            <a:ext cx="3588771" cy="338554"/>
          </a:xfrm>
          <a:prstGeom prst="rect">
            <a:avLst/>
          </a:prstGeom>
          <a:noFill/>
        </p:spPr>
        <p:txBody>
          <a:bodyPr wrap="square">
            <a:spAutoFit/>
          </a:bodyPr>
          <a:lstStyle/>
          <a:p>
            <a:pPr algn="ctr"/>
            <a:r>
              <a:rPr lang="en-US" sz="1600" dirty="0">
                <a:solidFill>
                  <a:schemeClr val="accent5">
                    <a:lumMod val="60000"/>
                    <a:lumOff val="40000"/>
                  </a:schemeClr>
                </a:solidFill>
              </a:rPr>
              <a:t>Classification and Localization Model </a:t>
            </a:r>
            <a:endParaRPr lang="en-IN" sz="1600" dirty="0"/>
          </a:p>
        </p:txBody>
      </p:sp>
      <p:pic>
        <p:nvPicPr>
          <p:cNvPr id="81" name="Picture 80">
            <a:extLst>
              <a:ext uri="{FF2B5EF4-FFF2-40B4-BE49-F238E27FC236}">
                <a16:creationId xmlns:a16="http://schemas.microsoft.com/office/drawing/2014/main" id="{B18351FA-496B-4BC9-8DBB-4421BD073063}"/>
              </a:ext>
            </a:extLst>
          </p:cNvPr>
          <p:cNvPicPr>
            <a:picLocks noChangeAspect="1"/>
          </p:cNvPicPr>
          <p:nvPr/>
        </p:nvPicPr>
        <p:blipFill rotWithShape="1">
          <a:blip r:embed="rId3"/>
          <a:srcRect l="3468" t="2704" r="6106" b="7412"/>
          <a:stretch/>
        </p:blipFill>
        <p:spPr>
          <a:xfrm>
            <a:off x="5385048" y="2813017"/>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2" name="Picture 81">
            <a:extLst>
              <a:ext uri="{FF2B5EF4-FFF2-40B4-BE49-F238E27FC236}">
                <a16:creationId xmlns:a16="http://schemas.microsoft.com/office/drawing/2014/main" id="{FF16FAF2-40C5-4E51-ABF0-142DCE5F1B63}"/>
              </a:ext>
            </a:extLst>
          </p:cNvPr>
          <p:cNvPicPr>
            <a:picLocks noChangeAspect="1"/>
          </p:cNvPicPr>
          <p:nvPr/>
        </p:nvPicPr>
        <p:blipFill rotWithShape="1">
          <a:blip r:embed="rId4"/>
          <a:srcRect t="3013"/>
          <a:stretch/>
        </p:blipFill>
        <p:spPr>
          <a:xfrm>
            <a:off x="5475971" y="2903275"/>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3" name="Picture 82">
            <a:extLst>
              <a:ext uri="{FF2B5EF4-FFF2-40B4-BE49-F238E27FC236}">
                <a16:creationId xmlns:a16="http://schemas.microsoft.com/office/drawing/2014/main" id="{6ED98CED-7522-4960-B495-A6488C36604C}"/>
              </a:ext>
            </a:extLst>
          </p:cNvPr>
          <p:cNvPicPr>
            <a:picLocks noChangeAspect="1"/>
          </p:cNvPicPr>
          <p:nvPr/>
        </p:nvPicPr>
        <p:blipFill>
          <a:blip r:embed="rId5"/>
          <a:stretch>
            <a:fillRect/>
          </a:stretch>
        </p:blipFill>
        <p:spPr>
          <a:xfrm>
            <a:off x="5568745" y="2993533"/>
            <a:ext cx="390342" cy="379190"/>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4" name="Picture 83">
            <a:extLst>
              <a:ext uri="{FF2B5EF4-FFF2-40B4-BE49-F238E27FC236}">
                <a16:creationId xmlns:a16="http://schemas.microsoft.com/office/drawing/2014/main" id="{E5936BF5-1B8B-49BD-818C-112272D680F6}"/>
              </a:ext>
            </a:extLst>
          </p:cNvPr>
          <p:cNvPicPr>
            <a:picLocks noChangeAspect="1"/>
          </p:cNvPicPr>
          <p:nvPr/>
        </p:nvPicPr>
        <p:blipFill rotWithShape="1">
          <a:blip r:embed="rId4"/>
          <a:srcRect t="3013"/>
          <a:stretch/>
        </p:blipFill>
        <p:spPr>
          <a:xfrm>
            <a:off x="5766525" y="3217966"/>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5" name="Picture 84">
            <a:extLst>
              <a:ext uri="{FF2B5EF4-FFF2-40B4-BE49-F238E27FC236}">
                <a16:creationId xmlns:a16="http://schemas.microsoft.com/office/drawing/2014/main" id="{A10CAAC4-5206-4D9B-810E-86EAD36FB810}"/>
              </a:ext>
            </a:extLst>
          </p:cNvPr>
          <p:cNvPicPr>
            <a:picLocks noChangeAspect="1"/>
          </p:cNvPicPr>
          <p:nvPr/>
        </p:nvPicPr>
        <p:blipFill rotWithShape="1">
          <a:blip r:embed="rId3"/>
          <a:srcRect l="3468" t="2704" r="6106" b="7412"/>
          <a:stretch/>
        </p:blipFill>
        <p:spPr>
          <a:xfrm>
            <a:off x="5874443" y="3315271"/>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cxnSp>
        <p:nvCxnSpPr>
          <p:cNvPr id="86" name="Straight Connector 85">
            <a:extLst>
              <a:ext uri="{FF2B5EF4-FFF2-40B4-BE49-F238E27FC236}">
                <a16:creationId xmlns:a16="http://schemas.microsoft.com/office/drawing/2014/main" id="{A890534B-95C4-4A4E-A8B8-6F288F9EB881}"/>
              </a:ext>
            </a:extLst>
          </p:cNvPr>
          <p:cNvCxnSpPr>
            <a:cxnSpLocks/>
          </p:cNvCxnSpPr>
          <p:nvPr/>
        </p:nvCxnSpPr>
        <p:spPr>
          <a:xfrm>
            <a:off x="5649248" y="3434355"/>
            <a:ext cx="119881" cy="80555"/>
          </a:xfrm>
          <a:prstGeom prst="line">
            <a:avLst/>
          </a:prstGeom>
          <a:ln w="127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082E9A7-719C-4F75-AE13-D0120BA16447}"/>
              </a:ext>
            </a:extLst>
          </p:cNvPr>
          <p:cNvCxnSpPr>
            <a:cxnSpLocks/>
          </p:cNvCxnSpPr>
          <p:nvPr/>
        </p:nvCxnSpPr>
        <p:spPr>
          <a:xfrm>
            <a:off x="5105634" y="3226830"/>
            <a:ext cx="23996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669D9A9-B776-4199-9687-A1FF27FCC79C}"/>
              </a:ext>
            </a:extLst>
          </p:cNvPr>
          <p:cNvCxnSpPr>
            <a:cxnSpLocks/>
          </p:cNvCxnSpPr>
          <p:nvPr/>
        </p:nvCxnSpPr>
        <p:spPr>
          <a:xfrm>
            <a:off x="3400425" y="666656"/>
            <a:ext cx="0" cy="59817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7C5C730-B0F3-4D5E-AA1B-7961511CEF1C}"/>
              </a:ext>
            </a:extLst>
          </p:cNvPr>
          <p:cNvSpPr txBox="1"/>
          <p:nvPr/>
        </p:nvSpPr>
        <p:spPr>
          <a:xfrm>
            <a:off x="8877041" y="1042148"/>
            <a:ext cx="1943359" cy="1046440"/>
          </a:xfrm>
          <a:prstGeom prst="rect">
            <a:avLst/>
          </a:prstGeom>
          <a:noFill/>
          <a:ln>
            <a:solidFill>
              <a:schemeClr val="accent4">
                <a:lumMod val="75000"/>
              </a:schemeClr>
            </a:solidFill>
          </a:ln>
        </p:spPr>
        <p:txBody>
          <a:bodyPr wrap="square" rtlCol="0">
            <a:spAutoFit/>
          </a:bodyPr>
          <a:lstStyle/>
          <a:p>
            <a:pPr algn="ctr"/>
            <a:r>
              <a:rPr lang="en-US" sz="1400" dirty="0">
                <a:solidFill>
                  <a:schemeClr val="accent4">
                    <a:lumMod val="40000"/>
                    <a:lumOff val="60000"/>
                  </a:schemeClr>
                </a:solidFill>
              </a:rPr>
              <a:t>Fine Tuning on Region Proposals using log loss</a:t>
            </a:r>
            <a:r>
              <a:rPr lang="en-US" sz="1600" dirty="0">
                <a:solidFill>
                  <a:schemeClr val="accent4">
                    <a:lumMod val="40000"/>
                    <a:lumOff val="60000"/>
                  </a:schemeClr>
                </a:solidFill>
              </a:rPr>
              <a:t> </a:t>
            </a:r>
            <a:r>
              <a:rPr lang="en-US" sz="1600" dirty="0">
                <a:solidFill>
                  <a:schemeClr val="accent4">
                    <a:lumMod val="75000"/>
                  </a:schemeClr>
                </a:solidFill>
              </a:rPr>
              <a:t>[SOFTMAX]</a:t>
            </a:r>
          </a:p>
          <a:p>
            <a:pPr algn="ctr"/>
            <a:r>
              <a:rPr lang="en-US" sz="1600" dirty="0">
                <a:solidFill>
                  <a:schemeClr val="accent4">
                    <a:lumMod val="75000"/>
                  </a:schemeClr>
                </a:solidFill>
              </a:rPr>
              <a:t> </a:t>
            </a:r>
            <a:r>
              <a:rPr lang="en-US" sz="1400" dirty="0">
                <a:solidFill>
                  <a:schemeClr val="accent4">
                    <a:lumMod val="75000"/>
                  </a:schemeClr>
                </a:solidFill>
              </a:rPr>
              <a:t>(Training Only) </a:t>
            </a:r>
            <a:endParaRPr lang="en-IN" sz="1400" dirty="0">
              <a:solidFill>
                <a:schemeClr val="accent4">
                  <a:lumMod val="75000"/>
                </a:schemeClr>
              </a:solidFill>
            </a:endParaRPr>
          </a:p>
        </p:txBody>
      </p:sp>
      <p:sp>
        <p:nvSpPr>
          <p:cNvPr id="105" name="Rectangle 104">
            <a:extLst>
              <a:ext uri="{FF2B5EF4-FFF2-40B4-BE49-F238E27FC236}">
                <a16:creationId xmlns:a16="http://schemas.microsoft.com/office/drawing/2014/main" id="{45D2DF42-1D3C-4A37-9AE1-0DAA27AF6833}"/>
              </a:ext>
            </a:extLst>
          </p:cNvPr>
          <p:cNvSpPr/>
          <p:nvPr/>
        </p:nvSpPr>
        <p:spPr>
          <a:xfrm>
            <a:off x="8148787" y="938198"/>
            <a:ext cx="151330" cy="1254341"/>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106" name="Rectangle 105">
            <a:extLst>
              <a:ext uri="{FF2B5EF4-FFF2-40B4-BE49-F238E27FC236}">
                <a16:creationId xmlns:a16="http://schemas.microsoft.com/office/drawing/2014/main" id="{F59D48C9-C455-4EEC-A62E-16B4E4C46E93}"/>
              </a:ext>
            </a:extLst>
          </p:cNvPr>
          <p:cNvSpPr/>
          <p:nvPr/>
        </p:nvSpPr>
        <p:spPr>
          <a:xfrm>
            <a:off x="8439708" y="1083143"/>
            <a:ext cx="151330" cy="970864"/>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107" name="Straight Arrow Connector 106">
            <a:extLst>
              <a:ext uri="{FF2B5EF4-FFF2-40B4-BE49-F238E27FC236}">
                <a16:creationId xmlns:a16="http://schemas.microsoft.com/office/drawing/2014/main" id="{ADBEFA3E-68CC-46A5-AA56-E229CBE662D7}"/>
              </a:ext>
            </a:extLst>
          </p:cNvPr>
          <p:cNvCxnSpPr>
            <a:cxnSpLocks/>
            <a:stCxn id="106" idx="3"/>
            <a:endCxn id="104" idx="1"/>
          </p:cNvCxnSpPr>
          <p:nvPr/>
        </p:nvCxnSpPr>
        <p:spPr>
          <a:xfrm flipV="1">
            <a:off x="8591038" y="1565368"/>
            <a:ext cx="286003" cy="3207"/>
          </a:xfrm>
          <a:prstGeom prst="straightConnector1">
            <a:avLst/>
          </a:prstGeom>
          <a:ln w="285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735C5FDA-D9C6-4C4B-BCE4-BB940F001148}"/>
              </a:ext>
            </a:extLst>
          </p:cNvPr>
          <p:cNvCxnSpPr>
            <a:cxnSpLocks/>
            <a:endCxn id="105" idx="1"/>
          </p:cNvCxnSpPr>
          <p:nvPr/>
        </p:nvCxnSpPr>
        <p:spPr>
          <a:xfrm rot="5400000" flipH="1" flipV="1">
            <a:off x="7087318" y="2165360"/>
            <a:ext cx="1661460" cy="461478"/>
          </a:xfrm>
          <a:prstGeom prst="bentConnector2">
            <a:avLst/>
          </a:prstGeom>
          <a:ln w="158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B8FFC22-822E-4D39-8B05-C0DBF88EFEBA}"/>
              </a:ext>
            </a:extLst>
          </p:cNvPr>
          <p:cNvSpPr txBox="1"/>
          <p:nvPr/>
        </p:nvSpPr>
        <p:spPr>
          <a:xfrm>
            <a:off x="8890264" y="4546813"/>
            <a:ext cx="1263137" cy="584775"/>
          </a:xfrm>
          <a:prstGeom prst="rect">
            <a:avLst/>
          </a:prstGeom>
          <a:noFill/>
          <a:ln>
            <a:solidFill>
              <a:schemeClr val="accent6">
                <a:lumMod val="75000"/>
                <a:alpha val="40000"/>
              </a:schemeClr>
            </a:solidFill>
          </a:ln>
        </p:spPr>
        <p:txBody>
          <a:bodyPr wrap="square" rtlCol="0">
            <a:spAutoFit/>
          </a:bodyPr>
          <a:lstStyle/>
          <a:p>
            <a:pPr algn="ctr"/>
            <a:r>
              <a:rPr lang="en-US" sz="1600" dirty="0">
                <a:solidFill>
                  <a:schemeClr val="accent6">
                    <a:lumMod val="60000"/>
                    <a:lumOff val="40000"/>
                  </a:schemeClr>
                </a:solidFill>
              </a:rPr>
              <a:t>Bbox Regression</a:t>
            </a:r>
          </a:p>
        </p:txBody>
      </p:sp>
      <p:sp>
        <p:nvSpPr>
          <p:cNvPr id="114" name="Rectangle 113">
            <a:extLst>
              <a:ext uri="{FF2B5EF4-FFF2-40B4-BE49-F238E27FC236}">
                <a16:creationId xmlns:a16="http://schemas.microsoft.com/office/drawing/2014/main" id="{A55C343D-DCEB-4574-9D04-11BE68BBF817}"/>
              </a:ext>
            </a:extLst>
          </p:cNvPr>
          <p:cNvSpPr/>
          <p:nvPr/>
        </p:nvSpPr>
        <p:spPr>
          <a:xfrm>
            <a:off x="8165485" y="4214767"/>
            <a:ext cx="151330" cy="1254341"/>
          </a:xfrm>
          <a:prstGeom prst="rect">
            <a:avLst/>
          </a:prstGeom>
          <a:solidFill>
            <a:schemeClr val="accent6">
              <a:lumMod val="60000"/>
              <a:lumOff val="40000"/>
              <a:alpha val="12000"/>
            </a:schemeClr>
          </a:solidFill>
          <a:ln>
            <a:solidFill>
              <a:schemeClr val="accent6">
                <a:lumMod val="75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cxnSp>
        <p:nvCxnSpPr>
          <p:cNvPr id="116" name="Straight Arrow Connector 115">
            <a:extLst>
              <a:ext uri="{FF2B5EF4-FFF2-40B4-BE49-F238E27FC236}">
                <a16:creationId xmlns:a16="http://schemas.microsoft.com/office/drawing/2014/main" id="{5967A886-3C83-42EB-86B6-42B5B207655E}"/>
              </a:ext>
            </a:extLst>
          </p:cNvPr>
          <p:cNvCxnSpPr>
            <a:cxnSpLocks/>
            <a:stCxn id="114" idx="3"/>
            <a:endCxn id="113" idx="1"/>
          </p:cNvCxnSpPr>
          <p:nvPr/>
        </p:nvCxnSpPr>
        <p:spPr>
          <a:xfrm flipV="1">
            <a:off x="8316815" y="4839201"/>
            <a:ext cx="573449" cy="2737"/>
          </a:xfrm>
          <a:prstGeom prst="straightConnector1">
            <a:avLst/>
          </a:prstGeom>
          <a:ln w="28575">
            <a:solidFill>
              <a:schemeClr val="accent6">
                <a:lumMod val="75000"/>
                <a:alpha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8C1F081E-9B99-4156-89D1-355FAD573168}"/>
              </a:ext>
            </a:extLst>
          </p:cNvPr>
          <p:cNvCxnSpPr>
            <a:cxnSpLocks/>
            <a:endCxn id="114" idx="1"/>
          </p:cNvCxnSpPr>
          <p:nvPr/>
        </p:nvCxnSpPr>
        <p:spPr>
          <a:xfrm rot="16200000" flipH="1">
            <a:off x="7131847" y="3808299"/>
            <a:ext cx="1589101" cy="478176"/>
          </a:xfrm>
          <a:prstGeom prst="bentConnector2">
            <a:avLst/>
          </a:prstGeom>
          <a:ln w="158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C5F53CA4-96DE-47AF-A771-D094B4CC3CD9}"/>
              </a:ext>
            </a:extLst>
          </p:cNvPr>
          <p:cNvSpPr txBox="1"/>
          <p:nvPr/>
        </p:nvSpPr>
        <p:spPr>
          <a:xfrm>
            <a:off x="1975974" y="668391"/>
            <a:ext cx="1167965" cy="307777"/>
          </a:xfrm>
          <a:prstGeom prst="rect">
            <a:avLst/>
          </a:prstGeom>
          <a:noFill/>
          <a:ln>
            <a:solidFill>
              <a:schemeClr val="accent4">
                <a:lumMod val="60000"/>
                <a:lumOff val="40000"/>
              </a:schemeClr>
            </a:solidFill>
            <a:prstDash val="sysDash"/>
          </a:ln>
        </p:spPr>
        <p:txBody>
          <a:bodyPr wrap="square">
            <a:spAutoFit/>
          </a:bodyPr>
          <a:lstStyle/>
          <a:p>
            <a:pPr algn="ctr"/>
            <a:r>
              <a:rPr lang="en-US" sz="1400" dirty="0"/>
              <a:t>Classical CV</a:t>
            </a:r>
            <a:endParaRPr lang="en-IN" sz="1400" dirty="0"/>
          </a:p>
        </p:txBody>
      </p:sp>
      <p:sp>
        <p:nvSpPr>
          <p:cNvPr id="133" name="TextBox 132">
            <a:extLst>
              <a:ext uri="{FF2B5EF4-FFF2-40B4-BE49-F238E27FC236}">
                <a16:creationId xmlns:a16="http://schemas.microsoft.com/office/drawing/2014/main" id="{E95B12B6-095C-4387-B29B-6C46E979AD9A}"/>
              </a:ext>
            </a:extLst>
          </p:cNvPr>
          <p:cNvSpPr txBox="1"/>
          <p:nvPr/>
        </p:nvSpPr>
        <p:spPr>
          <a:xfrm>
            <a:off x="4204279" y="675415"/>
            <a:ext cx="634923" cy="307777"/>
          </a:xfrm>
          <a:prstGeom prst="rect">
            <a:avLst/>
          </a:prstGeom>
          <a:noFill/>
          <a:ln>
            <a:solidFill>
              <a:schemeClr val="accent4">
                <a:lumMod val="60000"/>
                <a:lumOff val="40000"/>
              </a:schemeClr>
            </a:solidFill>
            <a:prstDash val="sysDash"/>
          </a:ln>
        </p:spPr>
        <p:txBody>
          <a:bodyPr wrap="square">
            <a:spAutoFit/>
          </a:bodyPr>
          <a:lstStyle/>
          <a:p>
            <a:pPr algn="ctr"/>
            <a:r>
              <a:rPr lang="en-US" sz="1400" dirty="0"/>
              <a:t>CNN</a:t>
            </a:r>
            <a:endParaRPr lang="en-IN" sz="1400" dirty="0"/>
          </a:p>
        </p:txBody>
      </p:sp>
      <p:sp>
        <p:nvSpPr>
          <p:cNvPr id="139" name="TextBox 138">
            <a:extLst>
              <a:ext uri="{FF2B5EF4-FFF2-40B4-BE49-F238E27FC236}">
                <a16:creationId xmlns:a16="http://schemas.microsoft.com/office/drawing/2014/main" id="{F765BD23-6A96-4D3A-81E7-F0FECBA2F027}"/>
              </a:ext>
            </a:extLst>
          </p:cNvPr>
          <p:cNvSpPr txBox="1"/>
          <p:nvPr/>
        </p:nvSpPr>
        <p:spPr>
          <a:xfrm>
            <a:off x="1055418" y="668391"/>
            <a:ext cx="913868" cy="307777"/>
          </a:xfrm>
          <a:prstGeom prst="rect">
            <a:avLst/>
          </a:prstGeom>
          <a:noFill/>
        </p:spPr>
        <p:txBody>
          <a:bodyPr wrap="square">
            <a:spAutoFit/>
          </a:bodyPr>
          <a:lstStyle/>
          <a:p>
            <a:pPr algn="ctr"/>
            <a:r>
              <a:rPr lang="en-US" sz="1400" dirty="0"/>
              <a:t>Stage 1</a:t>
            </a:r>
            <a:endParaRPr lang="en-IN" sz="1400" dirty="0"/>
          </a:p>
        </p:txBody>
      </p:sp>
      <p:sp>
        <p:nvSpPr>
          <p:cNvPr id="141" name="TextBox 140">
            <a:extLst>
              <a:ext uri="{FF2B5EF4-FFF2-40B4-BE49-F238E27FC236}">
                <a16:creationId xmlns:a16="http://schemas.microsoft.com/office/drawing/2014/main" id="{C7E76603-9360-4391-9BD1-A2D63E604D27}"/>
              </a:ext>
            </a:extLst>
          </p:cNvPr>
          <p:cNvSpPr txBox="1"/>
          <p:nvPr/>
        </p:nvSpPr>
        <p:spPr>
          <a:xfrm>
            <a:off x="3375906" y="666656"/>
            <a:ext cx="913868" cy="307777"/>
          </a:xfrm>
          <a:prstGeom prst="rect">
            <a:avLst/>
          </a:prstGeom>
          <a:noFill/>
        </p:spPr>
        <p:txBody>
          <a:bodyPr wrap="square">
            <a:spAutoFit/>
          </a:bodyPr>
          <a:lstStyle/>
          <a:p>
            <a:pPr algn="ctr"/>
            <a:r>
              <a:rPr lang="en-US" sz="1400" dirty="0"/>
              <a:t>Stage 2</a:t>
            </a:r>
            <a:endParaRPr lang="en-IN" sz="1400" dirty="0"/>
          </a:p>
        </p:txBody>
      </p:sp>
      <p:sp>
        <p:nvSpPr>
          <p:cNvPr id="144" name="TextBox 143">
            <a:extLst>
              <a:ext uri="{FF2B5EF4-FFF2-40B4-BE49-F238E27FC236}">
                <a16:creationId xmlns:a16="http://schemas.microsoft.com/office/drawing/2014/main" id="{242E4C67-F04C-4372-A93E-A1CD60618FD1}"/>
              </a:ext>
            </a:extLst>
          </p:cNvPr>
          <p:cNvSpPr txBox="1"/>
          <p:nvPr/>
        </p:nvSpPr>
        <p:spPr>
          <a:xfrm>
            <a:off x="11318771" y="2232154"/>
            <a:ext cx="628936" cy="1815882"/>
          </a:xfrm>
          <a:prstGeom prst="rect">
            <a:avLst/>
          </a:prstGeom>
          <a:noFill/>
        </p:spPr>
        <p:txBody>
          <a:bodyPr wrap="square">
            <a:spAutoFit/>
          </a:bodyPr>
          <a:lstStyle/>
          <a:p>
            <a:r>
              <a:rPr lang="en-US" sz="1600" dirty="0">
                <a:solidFill>
                  <a:schemeClr val="accent5">
                    <a:lumMod val="60000"/>
                    <a:lumOff val="40000"/>
                  </a:schemeClr>
                </a:solidFill>
              </a:rPr>
              <a:t>44 %</a:t>
            </a:r>
          </a:p>
          <a:p>
            <a:endParaRPr lang="en-US" sz="1600" dirty="0">
              <a:solidFill>
                <a:schemeClr val="accent5">
                  <a:lumMod val="60000"/>
                  <a:lumOff val="40000"/>
                </a:schemeClr>
              </a:solidFill>
            </a:endParaRPr>
          </a:p>
          <a:p>
            <a:r>
              <a:rPr lang="en-US" sz="1600" dirty="0">
                <a:solidFill>
                  <a:schemeClr val="accent5">
                    <a:lumMod val="60000"/>
                    <a:lumOff val="40000"/>
                  </a:schemeClr>
                </a:solidFill>
              </a:rPr>
              <a:t>54 %</a:t>
            </a:r>
          </a:p>
          <a:p>
            <a:endParaRPr lang="en-US" sz="1600" dirty="0">
              <a:solidFill>
                <a:schemeClr val="accent5">
                  <a:lumMod val="60000"/>
                  <a:lumOff val="40000"/>
                </a:schemeClr>
              </a:solidFill>
            </a:endParaRPr>
          </a:p>
          <a:p>
            <a:r>
              <a:rPr lang="en-IN" sz="1600" dirty="0">
                <a:solidFill>
                  <a:schemeClr val="accent5">
                    <a:lumMod val="60000"/>
                    <a:lumOff val="40000"/>
                  </a:schemeClr>
                </a:solidFill>
              </a:rPr>
              <a:t>58 %</a:t>
            </a:r>
          </a:p>
          <a:p>
            <a:endParaRPr lang="en-US" sz="1600" dirty="0">
              <a:solidFill>
                <a:schemeClr val="accent5">
                  <a:lumMod val="60000"/>
                  <a:lumOff val="40000"/>
                </a:schemeClr>
              </a:solidFill>
            </a:endParaRPr>
          </a:p>
          <a:p>
            <a:endParaRPr lang="en-US" sz="1600" dirty="0">
              <a:solidFill>
                <a:schemeClr val="accent5">
                  <a:lumMod val="60000"/>
                  <a:lumOff val="40000"/>
                </a:schemeClr>
              </a:solidFill>
            </a:endParaRPr>
          </a:p>
        </p:txBody>
      </p:sp>
      <p:sp>
        <p:nvSpPr>
          <p:cNvPr id="146" name="TextBox 145">
            <a:extLst>
              <a:ext uri="{FF2B5EF4-FFF2-40B4-BE49-F238E27FC236}">
                <a16:creationId xmlns:a16="http://schemas.microsoft.com/office/drawing/2014/main" id="{205503B4-D3B4-44D3-994B-08CC02E3978D}"/>
              </a:ext>
            </a:extLst>
          </p:cNvPr>
          <p:cNvSpPr txBox="1"/>
          <p:nvPr/>
        </p:nvSpPr>
        <p:spPr>
          <a:xfrm>
            <a:off x="3501308" y="5539990"/>
            <a:ext cx="844639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accent4">
                    <a:lumMod val="75000"/>
                  </a:schemeClr>
                </a:solidFill>
              </a:rPr>
              <a:t>Localize model is trained on Image Net has learnt different general property of each objects. Warping Image to fixed size Distorts that property therefore Finetuning the model using SoftMax increase the performance.</a:t>
            </a:r>
          </a:p>
          <a:p>
            <a:pPr marL="285750" indent="-285750">
              <a:buFont typeface="Arial" panose="020B0604020202020204" pitchFamily="34" charset="0"/>
              <a:buChar char="•"/>
            </a:pPr>
            <a:r>
              <a:rPr lang="en-US" sz="1400" dirty="0">
                <a:solidFill>
                  <a:schemeClr val="accent6">
                    <a:lumMod val="60000"/>
                    <a:lumOff val="40000"/>
                  </a:schemeClr>
                </a:solidFill>
              </a:rPr>
              <a:t>Adding Bbox Regressor increase the performance. Need only minute adjustment, therefore only one layer for Bbox Regressor.</a:t>
            </a:r>
          </a:p>
        </p:txBody>
      </p:sp>
      <p:pic>
        <p:nvPicPr>
          <p:cNvPr id="148" name="Picture 147">
            <a:extLst>
              <a:ext uri="{FF2B5EF4-FFF2-40B4-BE49-F238E27FC236}">
                <a16:creationId xmlns:a16="http://schemas.microsoft.com/office/drawing/2014/main" id="{30F16900-7A16-4CE5-B6D9-151ADE0942DA}"/>
              </a:ext>
            </a:extLst>
          </p:cNvPr>
          <p:cNvPicPr>
            <a:picLocks noChangeAspect="1"/>
          </p:cNvPicPr>
          <p:nvPr/>
        </p:nvPicPr>
        <p:blipFill rotWithShape="1">
          <a:blip r:embed="rId2"/>
          <a:srcRect l="1650" t="27335" r="54814" b="33566"/>
          <a:stretch/>
        </p:blipFill>
        <p:spPr>
          <a:xfrm>
            <a:off x="154839" y="1600712"/>
            <a:ext cx="693950" cy="594691"/>
          </a:xfrm>
          <a:prstGeom prst="rect">
            <a:avLst/>
          </a:prstGeom>
          <a:ln>
            <a:solidFill>
              <a:schemeClr val="tx1">
                <a:lumMod val="75000"/>
              </a:schemeClr>
            </a:solidFill>
          </a:ln>
        </p:spPr>
      </p:pic>
      <p:pic>
        <p:nvPicPr>
          <p:cNvPr id="150" name="Picture 149">
            <a:extLst>
              <a:ext uri="{FF2B5EF4-FFF2-40B4-BE49-F238E27FC236}">
                <a16:creationId xmlns:a16="http://schemas.microsoft.com/office/drawing/2014/main" id="{93197D37-E4DC-4C02-9A4C-2D979F935FA6}"/>
              </a:ext>
            </a:extLst>
          </p:cNvPr>
          <p:cNvPicPr>
            <a:picLocks noChangeAspect="1"/>
          </p:cNvPicPr>
          <p:nvPr/>
        </p:nvPicPr>
        <p:blipFill rotWithShape="1">
          <a:blip r:embed="rId2"/>
          <a:srcRect l="53205" t="24133" r="7374" b="-1"/>
          <a:stretch/>
        </p:blipFill>
        <p:spPr>
          <a:xfrm>
            <a:off x="154839" y="4386915"/>
            <a:ext cx="693950" cy="803316"/>
          </a:xfrm>
          <a:prstGeom prst="rect">
            <a:avLst/>
          </a:prstGeom>
          <a:ln>
            <a:solidFill>
              <a:schemeClr val="tx1">
                <a:lumMod val="75000"/>
              </a:schemeClr>
            </a:solidFill>
          </a:ln>
        </p:spPr>
      </p:pic>
      <p:pic>
        <p:nvPicPr>
          <p:cNvPr id="50" name="Picture 49">
            <a:extLst>
              <a:ext uri="{FF2B5EF4-FFF2-40B4-BE49-F238E27FC236}">
                <a16:creationId xmlns:a16="http://schemas.microsoft.com/office/drawing/2014/main" id="{F35F48B8-36A1-4B0F-AB9F-D245302ECA8B}"/>
              </a:ext>
            </a:extLst>
          </p:cNvPr>
          <p:cNvPicPr>
            <a:picLocks noChangeAspect="1"/>
          </p:cNvPicPr>
          <p:nvPr/>
        </p:nvPicPr>
        <p:blipFill rotWithShape="1">
          <a:blip r:embed="rId2"/>
          <a:srcRect l="53205" t="24133" r="7374" b="-1"/>
          <a:stretch/>
        </p:blipFill>
        <p:spPr>
          <a:xfrm>
            <a:off x="1213627" y="4386915"/>
            <a:ext cx="684426" cy="594687"/>
          </a:xfrm>
          <a:prstGeom prst="rect">
            <a:avLst/>
          </a:prstGeom>
          <a:ln>
            <a:solidFill>
              <a:schemeClr val="tx1">
                <a:lumMod val="75000"/>
              </a:schemeClr>
            </a:solidFill>
          </a:ln>
        </p:spPr>
      </p:pic>
      <p:pic>
        <p:nvPicPr>
          <p:cNvPr id="51" name="Picture 50">
            <a:extLst>
              <a:ext uri="{FF2B5EF4-FFF2-40B4-BE49-F238E27FC236}">
                <a16:creationId xmlns:a16="http://schemas.microsoft.com/office/drawing/2014/main" id="{519DC766-A0C6-4001-88B0-C0353495E194}"/>
              </a:ext>
            </a:extLst>
          </p:cNvPr>
          <p:cNvPicPr>
            <a:picLocks noChangeAspect="1"/>
          </p:cNvPicPr>
          <p:nvPr/>
        </p:nvPicPr>
        <p:blipFill rotWithShape="1">
          <a:blip r:embed="rId2"/>
          <a:srcRect l="1650" t="27335" r="54814" b="33566"/>
          <a:stretch/>
        </p:blipFill>
        <p:spPr>
          <a:xfrm>
            <a:off x="1196646" y="1597848"/>
            <a:ext cx="693950" cy="594691"/>
          </a:xfrm>
          <a:prstGeom prst="rect">
            <a:avLst/>
          </a:prstGeom>
          <a:ln>
            <a:solidFill>
              <a:schemeClr val="tx1">
                <a:lumMod val="75000"/>
              </a:schemeClr>
            </a:solidFill>
          </a:ln>
        </p:spPr>
      </p:pic>
      <p:sp>
        <p:nvSpPr>
          <p:cNvPr id="2" name="TextBox 1">
            <a:extLst>
              <a:ext uri="{FF2B5EF4-FFF2-40B4-BE49-F238E27FC236}">
                <a16:creationId xmlns:a16="http://schemas.microsoft.com/office/drawing/2014/main" id="{E86DC61C-FDCD-4307-AC82-2E99F7B239A4}"/>
              </a:ext>
            </a:extLst>
          </p:cNvPr>
          <p:cNvSpPr txBox="1"/>
          <p:nvPr/>
        </p:nvSpPr>
        <p:spPr>
          <a:xfrm>
            <a:off x="4805711" y="2252252"/>
            <a:ext cx="886346" cy="276999"/>
          </a:xfrm>
          <a:prstGeom prst="rect">
            <a:avLst/>
          </a:prstGeom>
          <a:noFill/>
        </p:spPr>
        <p:txBody>
          <a:bodyPr wrap="square">
            <a:spAutoFit/>
          </a:bodyPr>
          <a:lstStyle/>
          <a:p>
            <a:pPr algn="ctr"/>
            <a:r>
              <a:rPr lang="en-US" sz="1200" dirty="0"/>
              <a:t>C + 1 Class</a:t>
            </a:r>
            <a:endParaRPr lang="en-IN" sz="1200" dirty="0"/>
          </a:p>
        </p:txBody>
      </p:sp>
      <p:pic>
        <p:nvPicPr>
          <p:cNvPr id="3" name="Picture 2">
            <a:extLst>
              <a:ext uri="{FF2B5EF4-FFF2-40B4-BE49-F238E27FC236}">
                <a16:creationId xmlns:a16="http://schemas.microsoft.com/office/drawing/2014/main" id="{2B2ACC2F-8F13-4F98-8529-F9309C57ACD2}"/>
              </a:ext>
            </a:extLst>
          </p:cNvPr>
          <p:cNvPicPr>
            <a:picLocks noChangeAspect="1"/>
          </p:cNvPicPr>
          <p:nvPr/>
        </p:nvPicPr>
        <p:blipFill>
          <a:blip r:embed="rId6"/>
          <a:stretch>
            <a:fillRect/>
          </a:stretch>
        </p:blipFill>
        <p:spPr>
          <a:xfrm>
            <a:off x="11906863" y="6574303"/>
            <a:ext cx="285137" cy="283697"/>
          </a:xfrm>
          <a:prstGeom prst="rect">
            <a:avLst/>
          </a:prstGeom>
        </p:spPr>
      </p:pic>
      <p:sp>
        <p:nvSpPr>
          <p:cNvPr id="4" name="TextBox 3">
            <a:extLst>
              <a:ext uri="{FF2B5EF4-FFF2-40B4-BE49-F238E27FC236}">
                <a16:creationId xmlns:a16="http://schemas.microsoft.com/office/drawing/2014/main" id="{098CF019-8514-4377-9079-3F6CEE07D13C}"/>
              </a:ext>
            </a:extLst>
          </p:cNvPr>
          <p:cNvSpPr txBox="1"/>
          <p:nvPr/>
        </p:nvSpPr>
        <p:spPr>
          <a:xfrm>
            <a:off x="10379341" y="2725093"/>
            <a:ext cx="882114" cy="261610"/>
          </a:xfrm>
          <a:prstGeom prst="rect">
            <a:avLst/>
          </a:prstGeom>
          <a:noFill/>
          <a:ln w="12700">
            <a:solidFill>
              <a:schemeClr val="accent5">
                <a:lumMod val="75000"/>
                <a:alpha val="40000"/>
              </a:schemeClr>
            </a:solidFill>
            <a:prstDash val="sysDash"/>
          </a:ln>
        </p:spPr>
        <p:txBody>
          <a:bodyPr wrap="square" rtlCol="0">
            <a:spAutoFit/>
          </a:bodyPr>
          <a:lstStyle/>
          <a:p>
            <a:pPr algn="ctr"/>
            <a:r>
              <a:rPr lang="en-US" sz="1100" dirty="0">
                <a:solidFill>
                  <a:schemeClr val="accent5">
                    <a:lumMod val="75000"/>
                  </a:schemeClr>
                </a:solidFill>
              </a:rPr>
              <a:t>RCNN + FT</a:t>
            </a:r>
          </a:p>
        </p:txBody>
      </p:sp>
      <p:sp>
        <p:nvSpPr>
          <p:cNvPr id="5" name="TextBox 4">
            <a:extLst>
              <a:ext uri="{FF2B5EF4-FFF2-40B4-BE49-F238E27FC236}">
                <a16:creationId xmlns:a16="http://schemas.microsoft.com/office/drawing/2014/main" id="{F06A7634-AF0F-4056-B82A-324963A2FB7F}"/>
              </a:ext>
            </a:extLst>
          </p:cNvPr>
          <p:cNvSpPr txBox="1"/>
          <p:nvPr/>
        </p:nvSpPr>
        <p:spPr>
          <a:xfrm>
            <a:off x="10379341" y="2292307"/>
            <a:ext cx="882114" cy="261610"/>
          </a:xfrm>
          <a:prstGeom prst="rect">
            <a:avLst/>
          </a:prstGeom>
          <a:noFill/>
          <a:ln w="12700">
            <a:solidFill>
              <a:schemeClr val="accent5">
                <a:lumMod val="75000"/>
                <a:alpha val="40000"/>
              </a:schemeClr>
            </a:solidFill>
            <a:prstDash val="sysDash"/>
          </a:ln>
        </p:spPr>
        <p:txBody>
          <a:bodyPr wrap="square" rtlCol="0">
            <a:spAutoFit/>
          </a:bodyPr>
          <a:lstStyle/>
          <a:p>
            <a:pPr algn="ctr"/>
            <a:r>
              <a:rPr lang="en-US" sz="1100" dirty="0">
                <a:solidFill>
                  <a:schemeClr val="accent5">
                    <a:lumMod val="75000"/>
                  </a:schemeClr>
                </a:solidFill>
              </a:rPr>
              <a:t>RCNN</a:t>
            </a:r>
          </a:p>
        </p:txBody>
      </p:sp>
      <p:sp>
        <p:nvSpPr>
          <p:cNvPr id="6" name="TextBox 5">
            <a:extLst>
              <a:ext uri="{FF2B5EF4-FFF2-40B4-BE49-F238E27FC236}">
                <a16:creationId xmlns:a16="http://schemas.microsoft.com/office/drawing/2014/main" id="{6C1A1FFB-DA93-4BCF-A900-0DDD98C7694B}"/>
              </a:ext>
            </a:extLst>
          </p:cNvPr>
          <p:cNvSpPr txBox="1"/>
          <p:nvPr/>
        </p:nvSpPr>
        <p:spPr>
          <a:xfrm>
            <a:off x="10379340" y="3174934"/>
            <a:ext cx="882115" cy="430887"/>
          </a:xfrm>
          <a:prstGeom prst="rect">
            <a:avLst/>
          </a:prstGeom>
          <a:noFill/>
          <a:ln w="12700">
            <a:solidFill>
              <a:schemeClr val="accent5">
                <a:lumMod val="75000"/>
                <a:alpha val="40000"/>
              </a:schemeClr>
            </a:solidFill>
            <a:prstDash val="sysDash"/>
          </a:ln>
        </p:spPr>
        <p:txBody>
          <a:bodyPr wrap="square" rtlCol="0">
            <a:spAutoFit/>
          </a:bodyPr>
          <a:lstStyle/>
          <a:p>
            <a:pPr algn="ctr"/>
            <a:r>
              <a:rPr lang="en-US" sz="1100" dirty="0">
                <a:solidFill>
                  <a:schemeClr val="accent5">
                    <a:lumMod val="75000"/>
                  </a:schemeClr>
                </a:solidFill>
              </a:rPr>
              <a:t>RCNN + FT + BB</a:t>
            </a:r>
          </a:p>
        </p:txBody>
      </p:sp>
    </p:spTree>
    <p:extLst>
      <p:ext uri="{BB962C8B-B14F-4D97-AF65-F5344CB8AC3E}">
        <p14:creationId xmlns:p14="http://schemas.microsoft.com/office/powerpoint/2010/main" val="403849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p:cTn id="7" dur="500" fill="hold"/>
                                        <p:tgtEl>
                                          <p:spTgt spid="117"/>
                                        </p:tgtEl>
                                        <p:attrNameLst>
                                          <p:attrName>ppt_w</p:attrName>
                                        </p:attrNameLst>
                                      </p:cBhvr>
                                      <p:tavLst>
                                        <p:tav tm="0">
                                          <p:val>
                                            <p:fltVal val="0"/>
                                          </p:val>
                                        </p:tav>
                                        <p:tav tm="100000">
                                          <p:val>
                                            <p:strVal val="#ppt_w"/>
                                          </p:val>
                                        </p:tav>
                                      </p:tavLst>
                                    </p:anim>
                                    <p:anim calcmode="lin" valueType="num">
                                      <p:cBhvr>
                                        <p:cTn id="8" dur="500" fill="hold"/>
                                        <p:tgtEl>
                                          <p:spTgt spid="117"/>
                                        </p:tgtEl>
                                        <p:attrNameLst>
                                          <p:attrName>ppt_h</p:attrName>
                                        </p:attrNameLst>
                                      </p:cBhvr>
                                      <p:tavLst>
                                        <p:tav tm="0">
                                          <p:val>
                                            <p:fltVal val="0"/>
                                          </p:val>
                                        </p:tav>
                                        <p:tav tm="100000">
                                          <p:val>
                                            <p:strVal val="#ppt_h"/>
                                          </p:val>
                                        </p:tav>
                                      </p:tavLst>
                                    </p:anim>
                                    <p:animEffect transition="in" filter="fade">
                                      <p:cBhvr>
                                        <p:cTn id="9" dur="500"/>
                                        <p:tgtEl>
                                          <p:spTgt spid="1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3"/>
                                        </p:tgtEl>
                                        <p:attrNameLst>
                                          <p:attrName>style.visibility</p:attrName>
                                        </p:attrNameLst>
                                      </p:cBhvr>
                                      <p:to>
                                        <p:strVal val="visible"/>
                                      </p:to>
                                    </p:set>
                                    <p:anim calcmode="lin" valueType="num">
                                      <p:cBhvr>
                                        <p:cTn id="12" dur="500" fill="hold"/>
                                        <p:tgtEl>
                                          <p:spTgt spid="113"/>
                                        </p:tgtEl>
                                        <p:attrNameLst>
                                          <p:attrName>ppt_w</p:attrName>
                                        </p:attrNameLst>
                                      </p:cBhvr>
                                      <p:tavLst>
                                        <p:tav tm="0">
                                          <p:val>
                                            <p:fltVal val="0"/>
                                          </p:val>
                                        </p:tav>
                                        <p:tav tm="100000">
                                          <p:val>
                                            <p:strVal val="#ppt_w"/>
                                          </p:val>
                                        </p:tav>
                                      </p:tavLst>
                                    </p:anim>
                                    <p:anim calcmode="lin" valueType="num">
                                      <p:cBhvr>
                                        <p:cTn id="13" dur="500" fill="hold"/>
                                        <p:tgtEl>
                                          <p:spTgt spid="113"/>
                                        </p:tgtEl>
                                        <p:attrNameLst>
                                          <p:attrName>ppt_h</p:attrName>
                                        </p:attrNameLst>
                                      </p:cBhvr>
                                      <p:tavLst>
                                        <p:tav tm="0">
                                          <p:val>
                                            <p:fltVal val="0"/>
                                          </p:val>
                                        </p:tav>
                                        <p:tav tm="100000">
                                          <p:val>
                                            <p:strVal val="#ppt_h"/>
                                          </p:val>
                                        </p:tav>
                                      </p:tavLst>
                                    </p:anim>
                                    <p:animEffect transition="in" filter="fade">
                                      <p:cBhvr>
                                        <p:cTn id="14" dur="500"/>
                                        <p:tgtEl>
                                          <p:spTgt spid="1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p:cTn id="17" dur="500" fill="hold"/>
                                        <p:tgtEl>
                                          <p:spTgt spid="114"/>
                                        </p:tgtEl>
                                        <p:attrNameLst>
                                          <p:attrName>ppt_w</p:attrName>
                                        </p:attrNameLst>
                                      </p:cBhvr>
                                      <p:tavLst>
                                        <p:tav tm="0">
                                          <p:val>
                                            <p:fltVal val="0"/>
                                          </p:val>
                                        </p:tav>
                                        <p:tav tm="100000">
                                          <p:val>
                                            <p:strVal val="#ppt_w"/>
                                          </p:val>
                                        </p:tav>
                                      </p:tavLst>
                                    </p:anim>
                                    <p:anim calcmode="lin" valueType="num">
                                      <p:cBhvr>
                                        <p:cTn id="18" dur="500" fill="hold"/>
                                        <p:tgtEl>
                                          <p:spTgt spid="114"/>
                                        </p:tgtEl>
                                        <p:attrNameLst>
                                          <p:attrName>ppt_h</p:attrName>
                                        </p:attrNameLst>
                                      </p:cBhvr>
                                      <p:tavLst>
                                        <p:tav tm="0">
                                          <p:val>
                                            <p:fltVal val="0"/>
                                          </p:val>
                                        </p:tav>
                                        <p:tav tm="100000">
                                          <p:val>
                                            <p:strVal val="#ppt_h"/>
                                          </p:val>
                                        </p:tav>
                                      </p:tavLst>
                                    </p:anim>
                                    <p:animEffect transition="in" filter="fade">
                                      <p:cBhvr>
                                        <p:cTn id="19" dur="500"/>
                                        <p:tgtEl>
                                          <p:spTgt spid="114"/>
                                        </p:tgtEl>
                                      </p:cBhvr>
                                    </p:animEffect>
                                  </p:childTnLst>
                                </p:cTn>
                              </p:par>
                              <p:par>
                                <p:cTn id="20" presetID="53" presetClass="entr" presetSubtype="16" fill="hold" nodeType="withEffect">
                                  <p:stCondLst>
                                    <p:cond delay="0"/>
                                  </p:stCondLst>
                                  <p:childTnLst>
                                    <p:set>
                                      <p:cBhvr>
                                        <p:cTn id="21" dur="1" fill="hold">
                                          <p:stCondLst>
                                            <p:cond delay="0"/>
                                          </p:stCondLst>
                                        </p:cTn>
                                        <p:tgtEl>
                                          <p:spTgt spid="116"/>
                                        </p:tgtEl>
                                        <p:attrNameLst>
                                          <p:attrName>style.visibility</p:attrName>
                                        </p:attrNameLst>
                                      </p:cBhvr>
                                      <p:to>
                                        <p:strVal val="visible"/>
                                      </p:to>
                                    </p:set>
                                    <p:anim calcmode="lin" valueType="num">
                                      <p:cBhvr>
                                        <p:cTn id="22" dur="500" fill="hold"/>
                                        <p:tgtEl>
                                          <p:spTgt spid="116"/>
                                        </p:tgtEl>
                                        <p:attrNameLst>
                                          <p:attrName>ppt_w</p:attrName>
                                        </p:attrNameLst>
                                      </p:cBhvr>
                                      <p:tavLst>
                                        <p:tav tm="0">
                                          <p:val>
                                            <p:fltVal val="0"/>
                                          </p:val>
                                        </p:tav>
                                        <p:tav tm="100000">
                                          <p:val>
                                            <p:strVal val="#ppt_w"/>
                                          </p:val>
                                        </p:tav>
                                      </p:tavLst>
                                    </p:anim>
                                    <p:anim calcmode="lin" valueType="num">
                                      <p:cBhvr>
                                        <p:cTn id="23" dur="500" fill="hold"/>
                                        <p:tgtEl>
                                          <p:spTgt spid="116"/>
                                        </p:tgtEl>
                                        <p:attrNameLst>
                                          <p:attrName>ppt_h</p:attrName>
                                        </p:attrNameLst>
                                      </p:cBhvr>
                                      <p:tavLst>
                                        <p:tav tm="0">
                                          <p:val>
                                            <p:fltVal val="0"/>
                                          </p:val>
                                        </p:tav>
                                        <p:tav tm="100000">
                                          <p:val>
                                            <p:strVal val="#ppt_h"/>
                                          </p:val>
                                        </p:tav>
                                      </p:tavLst>
                                    </p:anim>
                                    <p:animEffect transition="in" filter="fade">
                                      <p:cBhvr>
                                        <p:cTn id="24" dur="500"/>
                                        <p:tgtEl>
                                          <p:spTgt spid="11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46">
                                            <p:txEl>
                                              <p:pRg st="1" end="1"/>
                                            </p:txEl>
                                          </p:spTgt>
                                        </p:tgtEl>
                                        <p:attrNameLst>
                                          <p:attrName>style.visibility</p:attrName>
                                        </p:attrNameLst>
                                      </p:cBhvr>
                                      <p:to>
                                        <p:strVal val="visible"/>
                                      </p:to>
                                    </p:set>
                                    <p:anim calcmode="lin" valueType="num">
                                      <p:cBhvr>
                                        <p:cTn id="29" dur="500" fill="hold"/>
                                        <p:tgtEl>
                                          <p:spTgt spid="146">
                                            <p:txEl>
                                              <p:pRg st="1" end="1"/>
                                            </p:txEl>
                                          </p:spTgt>
                                        </p:tgtEl>
                                        <p:attrNameLst>
                                          <p:attrName>ppt_w</p:attrName>
                                        </p:attrNameLst>
                                      </p:cBhvr>
                                      <p:tavLst>
                                        <p:tav tm="0">
                                          <p:val>
                                            <p:fltVal val="0"/>
                                          </p:val>
                                        </p:tav>
                                        <p:tav tm="100000">
                                          <p:val>
                                            <p:strVal val="#ppt_w"/>
                                          </p:val>
                                        </p:tav>
                                      </p:tavLst>
                                    </p:anim>
                                    <p:anim calcmode="lin" valueType="num">
                                      <p:cBhvr>
                                        <p:cTn id="30" dur="500" fill="hold"/>
                                        <p:tgtEl>
                                          <p:spTgt spid="146">
                                            <p:txEl>
                                              <p:pRg st="1" end="1"/>
                                            </p:txEl>
                                          </p:spTgt>
                                        </p:tgtEl>
                                        <p:attrNameLst>
                                          <p:attrName>ppt_h</p:attrName>
                                        </p:attrNameLst>
                                      </p:cBhvr>
                                      <p:tavLst>
                                        <p:tav tm="0">
                                          <p:val>
                                            <p:fltVal val="0"/>
                                          </p:val>
                                        </p:tav>
                                        <p:tav tm="100000">
                                          <p:val>
                                            <p:strVal val="#ppt_h"/>
                                          </p:val>
                                        </p:tav>
                                      </p:tavLst>
                                    </p:anim>
                                    <p:animEffect transition="in" filter="fade">
                                      <p:cBhvr>
                                        <p:cTn id="31" dur="500"/>
                                        <p:tgtEl>
                                          <p:spTgt spid="14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44">
                                            <p:txEl>
                                              <p:pRg st="4" end="4"/>
                                            </p:txEl>
                                          </p:spTgt>
                                        </p:tgtEl>
                                        <p:attrNameLst>
                                          <p:attrName>style.visibility</p:attrName>
                                        </p:attrNameLst>
                                      </p:cBhvr>
                                      <p:to>
                                        <p:strVal val="visible"/>
                                      </p:to>
                                    </p:set>
                                    <p:anim calcmode="lin" valueType="num">
                                      <p:cBhvr>
                                        <p:cTn id="36" dur="500" fill="hold"/>
                                        <p:tgtEl>
                                          <p:spTgt spid="144">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144">
                                            <p:txEl>
                                              <p:pRg st="4" end="4"/>
                                            </p:txEl>
                                          </p:spTgt>
                                        </p:tgtEl>
                                        <p:attrNameLst>
                                          <p:attrName>ppt_h</p:attrName>
                                        </p:attrNameLst>
                                      </p:cBhvr>
                                      <p:tavLst>
                                        <p:tav tm="0">
                                          <p:val>
                                            <p:fltVal val="0"/>
                                          </p:val>
                                        </p:tav>
                                        <p:tav tm="100000">
                                          <p:val>
                                            <p:strVal val="#ppt_h"/>
                                          </p:val>
                                        </p:tav>
                                      </p:tavLst>
                                    </p:anim>
                                    <p:animEffect transition="in" filter="fade">
                                      <p:cBhvr>
                                        <p:cTn id="38" dur="500"/>
                                        <p:tgtEl>
                                          <p:spTgt spid="144">
                                            <p:txEl>
                                              <p:pRg st="4" end="4"/>
                                            </p:tx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4352BE6-6722-4EAD-942D-15533127B3A8}"/>
              </a:ext>
            </a:extLst>
          </p:cNvPr>
          <p:cNvSpPr txBox="1"/>
          <p:nvPr/>
        </p:nvSpPr>
        <p:spPr>
          <a:xfrm>
            <a:off x="2563036" y="6636"/>
            <a:ext cx="7065973"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R</a:t>
            </a:r>
            <a:r>
              <a:rPr lang="en-US" sz="2400" dirty="0">
                <a:solidFill>
                  <a:schemeClr val="accent3">
                    <a:lumMod val="60000"/>
                    <a:lumOff val="40000"/>
                  </a:schemeClr>
                </a:solidFill>
              </a:rPr>
              <a:t>egion Proposal Based </a:t>
            </a:r>
            <a:r>
              <a:rPr lang="en-US" sz="2400" dirty="0">
                <a:solidFill>
                  <a:schemeClr val="accent5">
                    <a:lumMod val="75000"/>
                  </a:schemeClr>
                </a:solidFill>
              </a:rPr>
              <a:t>CNN</a:t>
            </a:r>
            <a:endParaRPr lang="en-IN" sz="2200" dirty="0">
              <a:solidFill>
                <a:schemeClr val="accent5">
                  <a:lumMod val="75000"/>
                </a:schemeClr>
              </a:solidFill>
            </a:endParaRPr>
          </a:p>
        </p:txBody>
      </p:sp>
      <p:pic>
        <p:nvPicPr>
          <p:cNvPr id="46" name="Picture 45">
            <a:extLst>
              <a:ext uri="{FF2B5EF4-FFF2-40B4-BE49-F238E27FC236}">
                <a16:creationId xmlns:a16="http://schemas.microsoft.com/office/drawing/2014/main" id="{1AB5253C-9FD3-4398-A33E-B4609E07F425}"/>
              </a:ext>
            </a:extLst>
          </p:cNvPr>
          <p:cNvPicPr>
            <a:picLocks noChangeAspect="1"/>
          </p:cNvPicPr>
          <p:nvPr/>
        </p:nvPicPr>
        <p:blipFill rotWithShape="1">
          <a:blip r:embed="rId2"/>
          <a:srcRect l="1650" t="1692" b="-1"/>
          <a:stretch/>
        </p:blipFill>
        <p:spPr>
          <a:xfrm>
            <a:off x="96814" y="2392542"/>
            <a:ext cx="1797848" cy="1714821"/>
          </a:xfrm>
          <a:prstGeom prst="rect">
            <a:avLst/>
          </a:prstGeom>
          <a:ln>
            <a:solidFill>
              <a:schemeClr val="tx1">
                <a:lumMod val="75000"/>
              </a:schemeClr>
            </a:solidFill>
          </a:ln>
        </p:spPr>
      </p:pic>
      <p:sp>
        <p:nvSpPr>
          <p:cNvPr id="47" name="Rectangle 46">
            <a:extLst>
              <a:ext uri="{FF2B5EF4-FFF2-40B4-BE49-F238E27FC236}">
                <a16:creationId xmlns:a16="http://schemas.microsoft.com/office/drawing/2014/main" id="{741FFEB2-B54C-4920-B56F-7186BFB273AB}"/>
              </a:ext>
            </a:extLst>
          </p:cNvPr>
          <p:cNvSpPr/>
          <p:nvPr/>
        </p:nvSpPr>
        <p:spPr>
          <a:xfrm rot="5400000">
            <a:off x="741852" y="2803885"/>
            <a:ext cx="3816263" cy="621066"/>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Region Proposals</a:t>
            </a:r>
            <a:endParaRPr lang="en-IN" dirty="0">
              <a:solidFill>
                <a:schemeClr val="accent1">
                  <a:lumMod val="60000"/>
                  <a:lumOff val="40000"/>
                </a:schemeClr>
              </a:solidFill>
            </a:endParaRPr>
          </a:p>
        </p:txBody>
      </p:sp>
      <p:sp>
        <p:nvSpPr>
          <p:cNvPr id="48" name="Rectangle 47">
            <a:extLst>
              <a:ext uri="{FF2B5EF4-FFF2-40B4-BE49-F238E27FC236}">
                <a16:creationId xmlns:a16="http://schemas.microsoft.com/office/drawing/2014/main" id="{FA6470FF-4397-44A9-A66C-1875390FA6E7}"/>
              </a:ext>
            </a:extLst>
          </p:cNvPr>
          <p:cNvSpPr/>
          <p:nvPr/>
        </p:nvSpPr>
        <p:spPr>
          <a:xfrm>
            <a:off x="2339452" y="4686432"/>
            <a:ext cx="621065" cy="336117"/>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SS / EB</a:t>
            </a:r>
            <a:endParaRPr lang="en-IN" sz="1200" dirty="0"/>
          </a:p>
        </p:txBody>
      </p:sp>
      <p:cxnSp>
        <p:nvCxnSpPr>
          <p:cNvPr id="49" name="Straight Arrow Connector 48">
            <a:extLst>
              <a:ext uri="{FF2B5EF4-FFF2-40B4-BE49-F238E27FC236}">
                <a16:creationId xmlns:a16="http://schemas.microsoft.com/office/drawing/2014/main" id="{113D69EF-3833-4DD9-B4F7-C10AC7ECCBA2}"/>
              </a:ext>
            </a:extLst>
          </p:cNvPr>
          <p:cNvCxnSpPr>
            <a:cxnSpLocks/>
          </p:cNvCxnSpPr>
          <p:nvPr/>
        </p:nvCxnSpPr>
        <p:spPr>
          <a:xfrm>
            <a:off x="1975974" y="3211258"/>
            <a:ext cx="275572"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6F88C0B-B867-4D13-8713-88C8DC252ACF}"/>
              </a:ext>
            </a:extLst>
          </p:cNvPr>
          <p:cNvSpPr/>
          <p:nvPr/>
        </p:nvSpPr>
        <p:spPr>
          <a:xfrm>
            <a:off x="4053837" y="2232154"/>
            <a:ext cx="2256041" cy="1971950"/>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rapezoid 55">
            <a:extLst>
              <a:ext uri="{FF2B5EF4-FFF2-40B4-BE49-F238E27FC236}">
                <a16:creationId xmlns:a16="http://schemas.microsoft.com/office/drawing/2014/main" id="{306452C5-FD2A-42E4-ABCB-132B1F9DEE27}"/>
              </a:ext>
            </a:extLst>
          </p:cNvPr>
          <p:cNvSpPr/>
          <p:nvPr/>
        </p:nvSpPr>
        <p:spPr>
          <a:xfrm rot="5400000">
            <a:off x="3849240" y="2804366"/>
            <a:ext cx="1561437" cy="844927"/>
          </a:xfrm>
          <a:prstGeom prst="trapezoid">
            <a:avLst/>
          </a:prstGeom>
          <a:solidFill>
            <a:schemeClr val="accent4">
              <a:lumMod val="75000"/>
              <a:alpha val="80000"/>
            </a:schemeClr>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a:t>
            </a:r>
            <a:endParaRPr lang="en-IN" dirty="0"/>
          </a:p>
        </p:txBody>
      </p:sp>
      <p:graphicFrame>
        <p:nvGraphicFramePr>
          <p:cNvPr id="57" name="Table 56">
            <a:extLst>
              <a:ext uri="{FF2B5EF4-FFF2-40B4-BE49-F238E27FC236}">
                <a16:creationId xmlns:a16="http://schemas.microsoft.com/office/drawing/2014/main" id="{F008A294-DCA4-42B9-923F-63B0F73C1DBD}"/>
              </a:ext>
            </a:extLst>
          </p:cNvPr>
          <p:cNvGraphicFramePr>
            <a:graphicFrameLocks noGrp="1"/>
          </p:cNvGraphicFramePr>
          <p:nvPr/>
        </p:nvGraphicFramePr>
        <p:xfrm>
          <a:off x="6697627" y="1798078"/>
          <a:ext cx="332626" cy="2857504"/>
        </p:xfrm>
        <a:graphic>
          <a:graphicData uri="http://schemas.openxmlformats.org/drawingml/2006/table">
            <a:tbl>
              <a:tblPr firstRow="1" bandRow="1">
                <a:tableStyleId>{5940675A-B579-460E-94D1-54222C63F5DA}</a:tableStyleId>
              </a:tblPr>
              <a:tblGrid>
                <a:gridCol w="332626">
                  <a:extLst>
                    <a:ext uri="{9D8B030D-6E8A-4147-A177-3AD203B41FA5}">
                      <a16:colId xmlns:a16="http://schemas.microsoft.com/office/drawing/2014/main" val="3507548077"/>
                    </a:ext>
                  </a:extLst>
                </a:gridCol>
              </a:tblGrid>
              <a:tr h="354873">
                <a:tc>
                  <a:txBody>
                    <a:bodyPr/>
                    <a:lstStyle/>
                    <a:p>
                      <a:endParaRPr lang="en-IN" sz="1800"/>
                    </a:p>
                  </a:txBody>
                  <a:tcPr marL="93002" marR="93002" marT="41434" marB="41434"/>
                </a:tc>
                <a:extLst>
                  <a:ext uri="{0D108BD9-81ED-4DB2-BD59-A6C34878D82A}">
                    <a16:rowId xmlns:a16="http://schemas.microsoft.com/office/drawing/2014/main" val="2302564250"/>
                  </a:ext>
                </a:extLst>
              </a:tr>
              <a:tr h="354873">
                <a:tc>
                  <a:txBody>
                    <a:bodyPr/>
                    <a:lstStyle/>
                    <a:p>
                      <a:endParaRPr lang="en-IN" sz="1800"/>
                    </a:p>
                  </a:txBody>
                  <a:tcPr marL="93002" marR="93002" marT="41434" marB="41434"/>
                </a:tc>
                <a:extLst>
                  <a:ext uri="{0D108BD9-81ED-4DB2-BD59-A6C34878D82A}">
                    <a16:rowId xmlns:a16="http://schemas.microsoft.com/office/drawing/2014/main" val="955761627"/>
                  </a:ext>
                </a:extLst>
              </a:tr>
              <a:tr h="354873">
                <a:tc>
                  <a:txBody>
                    <a:bodyPr/>
                    <a:lstStyle/>
                    <a:p>
                      <a:endParaRPr lang="en-IN" sz="1800"/>
                    </a:p>
                  </a:txBody>
                  <a:tcPr marL="93002" marR="93002" marT="41434" marB="41434"/>
                </a:tc>
                <a:extLst>
                  <a:ext uri="{0D108BD9-81ED-4DB2-BD59-A6C34878D82A}">
                    <a16:rowId xmlns:a16="http://schemas.microsoft.com/office/drawing/2014/main" val="229309131"/>
                  </a:ext>
                </a:extLst>
              </a:tr>
              <a:tr h="354873">
                <a:tc>
                  <a:txBody>
                    <a:bodyPr/>
                    <a:lstStyle/>
                    <a:p>
                      <a:endParaRPr lang="en-IN" sz="1800"/>
                    </a:p>
                  </a:txBody>
                  <a:tcPr marL="93002" marR="93002" marT="41434" marB="41434"/>
                </a:tc>
                <a:extLst>
                  <a:ext uri="{0D108BD9-81ED-4DB2-BD59-A6C34878D82A}">
                    <a16:rowId xmlns:a16="http://schemas.microsoft.com/office/drawing/2014/main" val="4063394932"/>
                  </a:ext>
                </a:extLst>
              </a:tr>
              <a:tr h="354873">
                <a:tc>
                  <a:txBody>
                    <a:bodyPr/>
                    <a:lstStyle/>
                    <a:p>
                      <a:endParaRPr lang="en-IN" sz="1800" dirty="0"/>
                    </a:p>
                  </a:txBody>
                  <a:tcPr marL="93002" marR="93002" marT="41434" marB="41434"/>
                </a:tc>
                <a:extLst>
                  <a:ext uri="{0D108BD9-81ED-4DB2-BD59-A6C34878D82A}">
                    <a16:rowId xmlns:a16="http://schemas.microsoft.com/office/drawing/2014/main" val="224388613"/>
                  </a:ext>
                </a:extLst>
              </a:tr>
              <a:tr h="354873">
                <a:tc>
                  <a:txBody>
                    <a:bodyPr/>
                    <a:lstStyle/>
                    <a:p>
                      <a:endParaRPr lang="en-IN" sz="1800" dirty="0"/>
                    </a:p>
                  </a:txBody>
                  <a:tcPr marL="93002" marR="93002" marT="41434" marB="41434"/>
                </a:tc>
                <a:extLst>
                  <a:ext uri="{0D108BD9-81ED-4DB2-BD59-A6C34878D82A}">
                    <a16:rowId xmlns:a16="http://schemas.microsoft.com/office/drawing/2014/main" val="2465109398"/>
                  </a:ext>
                </a:extLst>
              </a:tr>
              <a:tr h="354873">
                <a:tc>
                  <a:txBody>
                    <a:bodyPr/>
                    <a:lstStyle/>
                    <a:p>
                      <a:endParaRPr lang="en-IN" sz="1800"/>
                    </a:p>
                  </a:txBody>
                  <a:tcPr marL="93002" marR="93002" marT="41434" marB="41434"/>
                </a:tc>
                <a:extLst>
                  <a:ext uri="{0D108BD9-81ED-4DB2-BD59-A6C34878D82A}">
                    <a16:rowId xmlns:a16="http://schemas.microsoft.com/office/drawing/2014/main" val="1628755736"/>
                  </a:ext>
                </a:extLst>
              </a:tr>
              <a:tr h="354873">
                <a:tc>
                  <a:txBody>
                    <a:bodyPr/>
                    <a:lstStyle/>
                    <a:p>
                      <a:endParaRPr lang="en-IN" sz="1800" dirty="0"/>
                    </a:p>
                  </a:txBody>
                  <a:tcPr marL="93002" marR="93002" marT="41434" marB="41434"/>
                </a:tc>
                <a:extLst>
                  <a:ext uri="{0D108BD9-81ED-4DB2-BD59-A6C34878D82A}">
                    <a16:rowId xmlns:a16="http://schemas.microsoft.com/office/drawing/2014/main" val="3135197028"/>
                  </a:ext>
                </a:extLst>
              </a:tr>
            </a:tbl>
          </a:graphicData>
        </a:graphic>
      </p:graphicFrame>
      <p:sp>
        <p:nvSpPr>
          <p:cNvPr id="58" name="TextBox 57">
            <a:extLst>
              <a:ext uri="{FF2B5EF4-FFF2-40B4-BE49-F238E27FC236}">
                <a16:creationId xmlns:a16="http://schemas.microsoft.com/office/drawing/2014/main" id="{610D4C4D-E1AD-4417-9F81-2DFE3207F407}"/>
              </a:ext>
            </a:extLst>
          </p:cNvPr>
          <p:cNvSpPr txBox="1"/>
          <p:nvPr/>
        </p:nvSpPr>
        <p:spPr>
          <a:xfrm>
            <a:off x="4065103" y="4204104"/>
            <a:ext cx="1901739" cy="369332"/>
          </a:xfrm>
          <a:prstGeom prst="rect">
            <a:avLst/>
          </a:prstGeom>
          <a:noFill/>
        </p:spPr>
        <p:txBody>
          <a:bodyPr wrap="none" rtlCol="0">
            <a:spAutoFit/>
          </a:bodyPr>
          <a:lstStyle/>
          <a:p>
            <a:r>
              <a:rPr lang="en-US" dirty="0"/>
              <a:t>Feature Extraction</a:t>
            </a:r>
            <a:endParaRPr lang="en-IN" dirty="0"/>
          </a:p>
        </p:txBody>
      </p:sp>
      <p:cxnSp>
        <p:nvCxnSpPr>
          <p:cNvPr id="59" name="Straight Arrow Connector 58">
            <a:extLst>
              <a:ext uri="{FF2B5EF4-FFF2-40B4-BE49-F238E27FC236}">
                <a16:creationId xmlns:a16="http://schemas.microsoft.com/office/drawing/2014/main" id="{855978F0-AD62-4D0E-89B1-26D21AA9817D}"/>
              </a:ext>
            </a:extLst>
          </p:cNvPr>
          <p:cNvCxnSpPr>
            <a:cxnSpLocks/>
            <a:stCxn id="55" idx="3"/>
            <a:endCxn id="57" idx="1"/>
          </p:cNvCxnSpPr>
          <p:nvPr/>
        </p:nvCxnSpPr>
        <p:spPr>
          <a:xfrm>
            <a:off x="6309878" y="3218129"/>
            <a:ext cx="387749" cy="870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924893A-2345-4C02-B62A-6F76DFA6F024}"/>
              </a:ext>
            </a:extLst>
          </p:cNvPr>
          <p:cNvSpPr/>
          <p:nvPr/>
        </p:nvSpPr>
        <p:spPr>
          <a:xfrm>
            <a:off x="3829232" y="1399413"/>
            <a:ext cx="3588770" cy="3623136"/>
          </a:xfrm>
          <a:prstGeom prst="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40042E67-6FE6-4A7B-8E90-78A19EFB7E47}"/>
              </a:ext>
            </a:extLst>
          </p:cNvPr>
          <p:cNvSpPr txBox="1"/>
          <p:nvPr/>
        </p:nvSpPr>
        <p:spPr>
          <a:xfrm rot="5400000">
            <a:off x="3990407" y="3070386"/>
            <a:ext cx="735522" cy="307777"/>
          </a:xfrm>
          <a:prstGeom prst="rect">
            <a:avLst/>
          </a:prstGeom>
          <a:noFill/>
        </p:spPr>
        <p:txBody>
          <a:bodyPr wrap="none" rtlCol="0">
            <a:spAutoFit/>
          </a:bodyPr>
          <a:lstStyle/>
          <a:p>
            <a:r>
              <a:rPr lang="en-US" sz="1400" dirty="0">
                <a:solidFill>
                  <a:schemeClr val="accent4">
                    <a:lumMod val="40000"/>
                    <a:lumOff val="60000"/>
                  </a:schemeClr>
                </a:solidFill>
              </a:rPr>
              <a:t>VGG 16</a:t>
            </a:r>
            <a:endParaRPr lang="en-IN" sz="1400" dirty="0">
              <a:solidFill>
                <a:schemeClr val="accent4">
                  <a:lumMod val="40000"/>
                  <a:lumOff val="60000"/>
                </a:schemeClr>
              </a:solidFill>
            </a:endParaRPr>
          </a:p>
        </p:txBody>
      </p:sp>
      <p:sp>
        <p:nvSpPr>
          <p:cNvPr id="62" name="TextBox 61">
            <a:extLst>
              <a:ext uri="{FF2B5EF4-FFF2-40B4-BE49-F238E27FC236}">
                <a16:creationId xmlns:a16="http://schemas.microsoft.com/office/drawing/2014/main" id="{EF8224FE-BF01-4C17-A69D-815AEBE4BA5B}"/>
              </a:ext>
            </a:extLst>
          </p:cNvPr>
          <p:cNvSpPr txBox="1"/>
          <p:nvPr/>
        </p:nvSpPr>
        <p:spPr>
          <a:xfrm>
            <a:off x="3829232" y="4698201"/>
            <a:ext cx="3588770" cy="307777"/>
          </a:xfrm>
          <a:prstGeom prst="rect">
            <a:avLst/>
          </a:prstGeom>
          <a:noFill/>
        </p:spPr>
        <p:txBody>
          <a:bodyPr wrap="square" rtlCol="0">
            <a:spAutoFit/>
          </a:bodyPr>
          <a:lstStyle/>
          <a:p>
            <a:pPr algn="ctr"/>
            <a:r>
              <a:rPr lang="en-US" sz="1400" dirty="0"/>
              <a:t>Pre Trained on</a:t>
            </a:r>
            <a:r>
              <a:rPr lang="en-US" sz="1400" dirty="0">
                <a:solidFill>
                  <a:schemeClr val="accent5">
                    <a:lumMod val="60000"/>
                    <a:lumOff val="40000"/>
                  </a:schemeClr>
                </a:solidFill>
              </a:rPr>
              <a:t> </a:t>
            </a:r>
            <a:r>
              <a:rPr lang="en-US" sz="1400" dirty="0">
                <a:solidFill>
                  <a:schemeClr val="accent6">
                    <a:lumMod val="60000"/>
                    <a:lumOff val="40000"/>
                  </a:schemeClr>
                </a:solidFill>
              </a:rPr>
              <a:t>ImageNet</a:t>
            </a:r>
            <a:endParaRPr lang="en-IN" sz="1400" dirty="0">
              <a:solidFill>
                <a:schemeClr val="accent6">
                  <a:lumMod val="60000"/>
                  <a:lumOff val="40000"/>
                </a:schemeClr>
              </a:solidFill>
            </a:endParaRPr>
          </a:p>
        </p:txBody>
      </p:sp>
      <p:sp>
        <p:nvSpPr>
          <p:cNvPr id="70" name="TextBox 69">
            <a:extLst>
              <a:ext uri="{FF2B5EF4-FFF2-40B4-BE49-F238E27FC236}">
                <a16:creationId xmlns:a16="http://schemas.microsoft.com/office/drawing/2014/main" id="{D701B03A-29E7-40B2-B139-366247D8D867}"/>
              </a:ext>
            </a:extLst>
          </p:cNvPr>
          <p:cNvSpPr txBox="1"/>
          <p:nvPr/>
        </p:nvSpPr>
        <p:spPr>
          <a:xfrm>
            <a:off x="8877041" y="2695957"/>
            <a:ext cx="1263137" cy="1077218"/>
          </a:xfrm>
          <a:prstGeom prst="rect">
            <a:avLst/>
          </a:prstGeom>
          <a:noFill/>
          <a:ln>
            <a:solidFill>
              <a:schemeClr val="accent1">
                <a:lumMod val="60000"/>
                <a:lumOff val="40000"/>
              </a:schemeClr>
            </a:solidFill>
          </a:ln>
        </p:spPr>
        <p:txBody>
          <a:bodyPr wrap="square" rtlCol="0">
            <a:spAutoFit/>
          </a:bodyPr>
          <a:lstStyle/>
          <a:p>
            <a:pPr algn="ctr"/>
            <a:r>
              <a:rPr lang="en-US" sz="1600" dirty="0">
                <a:solidFill>
                  <a:schemeClr val="accent1">
                    <a:lumMod val="60000"/>
                    <a:lumOff val="40000"/>
                  </a:schemeClr>
                </a:solidFill>
              </a:rPr>
              <a:t>Classification</a:t>
            </a:r>
          </a:p>
          <a:p>
            <a:pPr algn="ctr"/>
            <a:r>
              <a:rPr lang="en-US" sz="1600" dirty="0">
                <a:solidFill>
                  <a:schemeClr val="accent1">
                    <a:lumMod val="60000"/>
                    <a:lumOff val="40000"/>
                  </a:schemeClr>
                </a:solidFill>
              </a:rPr>
              <a:t>Score Using </a:t>
            </a:r>
          </a:p>
          <a:p>
            <a:pPr algn="ctr"/>
            <a:r>
              <a:rPr lang="en-US" sz="1600" dirty="0">
                <a:solidFill>
                  <a:schemeClr val="accent4">
                    <a:lumMod val="40000"/>
                    <a:lumOff val="60000"/>
                  </a:schemeClr>
                </a:solidFill>
              </a:rPr>
              <a:t>Linear SVM </a:t>
            </a:r>
            <a:r>
              <a:rPr lang="en-US" sz="1600" b="1" dirty="0">
                <a:solidFill>
                  <a:schemeClr val="accent4">
                    <a:lumMod val="60000"/>
                    <a:lumOff val="40000"/>
                  </a:schemeClr>
                </a:solidFill>
              </a:rPr>
              <a:t>per</a:t>
            </a:r>
            <a:r>
              <a:rPr lang="en-US" sz="1600" dirty="0">
                <a:solidFill>
                  <a:schemeClr val="accent4">
                    <a:lumMod val="60000"/>
                    <a:lumOff val="40000"/>
                  </a:schemeClr>
                </a:solidFill>
              </a:rPr>
              <a:t> class</a:t>
            </a:r>
            <a:endParaRPr lang="en-IN" sz="1600" dirty="0">
              <a:solidFill>
                <a:schemeClr val="accent4">
                  <a:lumMod val="60000"/>
                  <a:lumOff val="40000"/>
                </a:schemeClr>
              </a:solidFill>
            </a:endParaRPr>
          </a:p>
        </p:txBody>
      </p:sp>
      <p:sp>
        <p:nvSpPr>
          <p:cNvPr id="71" name="Rectangle 70">
            <a:extLst>
              <a:ext uri="{FF2B5EF4-FFF2-40B4-BE49-F238E27FC236}">
                <a16:creationId xmlns:a16="http://schemas.microsoft.com/office/drawing/2014/main" id="{682C8584-A9B8-4BEF-9136-D6166C1723AE}"/>
              </a:ext>
            </a:extLst>
          </p:cNvPr>
          <p:cNvSpPr/>
          <p:nvPr/>
        </p:nvSpPr>
        <p:spPr>
          <a:xfrm>
            <a:off x="8165485" y="2599658"/>
            <a:ext cx="151330" cy="1254341"/>
          </a:xfrm>
          <a:prstGeom prst="rect">
            <a:avLst/>
          </a:prstGeom>
          <a:solidFill>
            <a:schemeClr val="accent1">
              <a:lumMod val="60000"/>
              <a:lumOff val="40000"/>
              <a:alpha val="12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72" name="Rectangle 71">
            <a:extLst>
              <a:ext uri="{FF2B5EF4-FFF2-40B4-BE49-F238E27FC236}">
                <a16:creationId xmlns:a16="http://schemas.microsoft.com/office/drawing/2014/main" id="{ECD3E6C0-C303-4C6E-91F7-99616A0DE98E}"/>
              </a:ext>
            </a:extLst>
          </p:cNvPr>
          <p:cNvSpPr/>
          <p:nvPr/>
        </p:nvSpPr>
        <p:spPr>
          <a:xfrm>
            <a:off x="8456406" y="2744603"/>
            <a:ext cx="151330" cy="970864"/>
          </a:xfrm>
          <a:prstGeom prst="rect">
            <a:avLst/>
          </a:prstGeom>
          <a:solidFill>
            <a:schemeClr val="accent1">
              <a:lumMod val="60000"/>
              <a:lumOff val="40000"/>
              <a:alpha val="12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73" name="Straight Arrow Connector 72">
            <a:extLst>
              <a:ext uri="{FF2B5EF4-FFF2-40B4-BE49-F238E27FC236}">
                <a16:creationId xmlns:a16="http://schemas.microsoft.com/office/drawing/2014/main" id="{99E26381-A3E0-4496-8E40-257601AB4DB8}"/>
              </a:ext>
            </a:extLst>
          </p:cNvPr>
          <p:cNvCxnSpPr>
            <a:cxnSpLocks/>
            <a:stCxn id="57" idx="3"/>
            <a:endCxn id="71" idx="1"/>
          </p:cNvCxnSpPr>
          <p:nvPr/>
        </p:nvCxnSpPr>
        <p:spPr>
          <a:xfrm flipV="1">
            <a:off x="7030253" y="3226829"/>
            <a:ext cx="1135232" cy="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6519503-1C7D-41B5-8980-46973BD6F846}"/>
              </a:ext>
            </a:extLst>
          </p:cNvPr>
          <p:cNvSpPr txBox="1"/>
          <p:nvPr/>
        </p:nvSpPr>
        <p:spPr>
          <a:xfrm>
            <a:off x="2245899" y="4849675"/>
            <a:ext cx="916604" cy="815608"/>
          </a:xfrm>
          <a:prstGeom prst="rect">
            <a:avLst/>
          </a:prstGeom>
          <a:noFill/>
        </p:spPr>
        <p:txBody>
          <a:bodyPr wrap="square">
            <a:spAutoFit/>
          </a:bodyPr>
          <a:lstStyle/>
          <a:p>
            <a:r>
              <a:rPr lang="en-US" sz="3500" baseline="-25000" dirty="0"/>
              <a:t>~</a:t>
            </a:r>
            <a:r>
              <a:rPr lang="en-US" sz="3500" dirty="0"/>
              <a:t> </a:t>
            </a:r>
            <a:r>
              <a:rPr lang="en-US" sz="1200" dirty="0"/>
              <a:t>2 K </a:t>
            </a:r>
          </a:p>
          <a:p>
            <a:r>
              <a:rPr lang="en-US" sz="1200" dirty="0"/>
              <a:t>Proposals</a:t>
            </a:r>
            <a:endParaRPr lang="en-IN" sz="1200" baseline="-25000" dirty="0"/>
          </a:p>
        </p:txBody>
      </p:sp>
      <p:sp>
        <p:nvSpPr>
          <p:cNvPr id="75" name="TextBox 74">
            <a:extLst>
              <a:ext uri="{FF2B5EF4-FFF2-40B4-BE49-F238E27FC236}">
                <a16:creationId xmlns:a16="http://schemas.microsoft.com/office/drawing/2014/main" id="{DCCF8124-7EE1-4752-BA34-93CF46B9B008}"/>
              </a:ext>
            </a:extLst>
          </p:cNvPr>
          <p:cNvSpPr txBox="1"/>
          <p:nvPr/>
        </p:nvSpPr>
        <p:spPr>
          <a:xfrm>
            <a:off x="2083502" y="5731726"/>
            <a:ext cx="978118" cy="830997"/>
          </a:xfrm>
          <a:prstGeom prst="rect">
            <a:avLst/>
          </a:prstGeom>
          <a:noFill/>
          <a:ln>
            <a:solidFill>
              <a:schemeClr val="accent3">
                <a:lumMod val="75000"/>
              </a:schemeClr>
            </a:solidFill>
            <a:prstDash val="sysDash"/>
          </a:ln>
        </p:spPr>
        <p:txBody>
          <a:bodyPr wrap="square">
            <a:spAutoFit/>
          </a:bodyPr>
          <a:lstStyle/>
          <a:p>
            <a:pPr algn="ctr"/>
            <a:r>
              <a:rPr lang="en-US" sz="1600" dirty="0">
                <a:solidFill>
                  <a:schemeClr val="accent3">
                    <a:lumMod val="40000"/>
                    <a:lumOff val="60000"/>
                  </a:schemeClr>
                </a:solidFill>
              </a:rPr>
              <a:t>Cropping +</a:t>
            </a:r>
          </a:p>
          <a:p>
            <a:pPr algn="ctr"/>
            <a:r>
              <a:rPr lang="en-US" sz="1600" dirty="0">
                <a:solidFill>
                  <a:schemeClr val="accent3">
                    <a:lumMod val="40000"/>
                    <a:lumOff val="60000"/>
                  </a:schemeClr>
                </a:solidFill>
              </a:rPr>
              <a:t>Warping</a:t>
            </a:r>
            <a:endParaRPr lang="en-IN" sz="1600" dirty="0">
              <a:solidFill>
                <a:schemeClr val="accent3">
                  <a:lumMod val="40000"/>
                  <a:lumOff val="60000"/>
                </a:schemeClr>
              </a:solidFill>
            </a:endParaRPr>
          </a:p>
        </p:txBody>
      </p:sp>
      <p:cxnSp>
        <p:nvCxnSpPr>
          <p:cNvPr id="76" name="Straight Arrow Connector 75">
            <a:extLst>
              <a:ext uri="{FF2B5EF4-FFF2-40B4-BE49-F238E27FC236}">
                <a16:creationId xmlns:a16="http://schemas.microsoft.com/office/drawing/2014/main" id="{FDBE34D7-1D56-44D1-9DF8-598DD773352A}"/>
              </a:ext>
            </a:extLst>
          </p:cNvPr>
          <p:cNvCxnSpPr>
            <a:cxnSpLocks/>
            <a:stCxn id="72" idx="3"/>
            <a:endCxn id="70" idx="1"/>
          </p:cNvCxnSpPr>
          <p:nvPr/>
        </p:nvCxnSpPr>
        <p:spPr>
          <a:xfrm>
            <a:off x="8607736" y="3230035"/>
            <a:ext cx="269305" cy="453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5C03489-83AA-48EF-B503-2E5E82E87026}"/>
              </a:ext>
            </a:extLst>
          </p:cNvPr>
          <p:cNvSpPr txBox="1"/>
          <p:nvPr/>
        </p:nvSpPr>
        <p:spPr>
          <a:xfrm>
            <a:off x="3829232" y="1059143"/>
            <a:ext cx="3588771" cy="338554"/>
          </a:xfrm>
          <a:prstGeom prst="rect">
            <a:avLst/>
          </a:prstGeom>
          <a:noFill/>
        </p:spPr>
        <p:txBody>
          <a:bodyPr wrap="square">
            <a:spAutoFit/>
          </a:bodyPr>
          <a:lstStyle/>
          <a:p>
            <a:pPr algn="ctr"/>
            <a:r>
              <a:rPr lang="en-US" sz="1600" dirty="0">
                <a:solidFill>
                  <a:schemeClr val="accent5">
                    <a:lumMod val="60000"/>
                    <a:lumOff val="40000"/>
                  </a:schemeClr>
                </a:solidFill>
              </a:rPr>
              <a:t>Classification and Localization Model </a:t>
            </a:r>
            <a:endParaRPr lang="en-IN" sz="1600" dirty="0"/>
          </a:p>
        </p:txBody>
      </p:sp>
      <p:pic>
        <p:nvPicPr>
          <p:cNvPr id="81" name="Picture 80">
            <a:extLst>
              <a:ext uri="{FF2B5EF4-FFF2-40B4-BE49-F238E27FC236}">
                <a16:creationId xmlns:a16="http://schemas.microsoft.com/office/drawing/2014/main" id="{B18351FA-496B-4BC9-8DBB-4421BD073063}"/>
              </a:ext>
            </a:extLst>
          </p:cNvPr>
          <p:cNvPicPr>
            <a:picLocks noChangeAspect="1"/>
          </p:cNvPicPr>
          <p:nvPr/>
        </p:nvPicPr>
        <p:blipFill rotWithShape="1">
          <a:blip r:embed="rId3"/>
          <a:srcRect l="3468" t="2704" r="6106" b="7412"/>
          <a:stretch/>
        </p:blipFill>
        <p:spPr>
          <a:xfrm>
            <a:off x="5385048" y="2813017"/>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2" name="Picture 81">
            <a:extLst>
              <a:ext uri="{FF2B5EF4-FFF2-40B4-BE49-F238E27FC236}">
                <a16:creationId xmlns:a16="http://schemas.microsoft.com/office/drawing/2014/main" id="{FF16FAF2-40C5-4E51-ABF0-142DCE5F1B63}"/>
              </a:ext>
            </a:extLst>
          </p:cNvPr>
          <p:cNvPicPr>
            <a:picLocks noChangeAspect="1"/>
          </p:cNvPicPr>
          <p:nvPr/>
        </p:nvPicPr>
        <p:blipFill rotWithShape="1">
          <a:blip r:embed="rId4"/>
          <a:srcRect t="3013"/>
          <a:stretch/>
        </p:blipFill>
        <p:spPr>
          <a:xfrm>
            <a:off x="5475971" y="2903275"/>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3" name="Picture 82">
            <a:extLst>
              <a:ext uri="{FF2B5EF4-FFF2-40B4-BE49-F238E27FC236}">
                <a16:creationId xmlns:a16="http://schemas.microsoft.com/office/drawing/2014/main" id="{6ED98CED-7522-4960-B495-A6488C36604C}"/>
              </a:ext>
            </a:extLst>
          </p:cNvPr>
          <p:cNvPicPr>
            <a:picLocks noChangeAspect="1"/>
          </p:cNvPicPr>
          <p:nvPr/>
        </p:nvPicPr>
        <p:blipFill>
          <a:blip r:embed="rId5"/>
          <a:stretch>
            <a:fillRect/>
          </a:stretch>
        </p:blipFill>
        <p:spPr>
          <a:xfrm>
            <a:off x="5568745" y="2993533"/>
            <a:ext cx="390342" cy="379190"/>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4" name="Picture 83">
            <a:extLst>
              <a:ext uri="{FF2B5EF4-FFF2-40B4-BE49-F238E27FC236}">
                <a16:creationId xmlns:a16="http://schemas.microsoft.com/office/drawing/2014/main" id="{E5936BF5-1B8B-49BD-818C-112272D680F6}"/>
              </a:ext>
            </a:extLst>
          </p:cNvPr>
          <p:cNvPicPr>
            <a:picLocks noChangeAspect="1"/>
          </p:cNvPicPr>
          <p:nvPr/>
        </p:nvPicPr>
        <p:blipFill rotWithShape="1">
          <a:blip r:embed="rId4"/>
          <a:srcRect t="3013"/>
          <a:stretch/>
        </p:blipFill>
        <p:spPr>
          <a:xfrm>
            <a:off x="5766525" y="3217966"/>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5" name="Picture 84">
            <a:extLst>
              <a:ext uri="{FF2B5EF4-FFF2-40B4-BE49-F238E27FC236}">
                <a16:creationId xmlns:a16="http://schemas.microsoft.com/office/drawing/2014/main" id="{A10CAAC4-5206-4D9B-810E-86EAD36FB810}"/>
              </a:ext>
            </a:extLst>
          </p:cNvPr>
          <p:cNvPicPr>
            <a:picLocks noChangeAspect="1"/>
          </p:cNvPicPr>
          <p:nvPr/>
        </p:nvPicPr>
        <p:blipFill rotWithShape="1">
          <a:blip r:embed="rId3"/>
          <a:srcRect l="3468" t="2704" r="6106" b="7412"/>
          <a:stretch/>
        </p:blipFill>
        <p:spPr>
          <a:xfrm>
            <a:off x="5874443" y="3315271"/>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cxnSp>
        <p:nvCxnSpPr>
          <p:cNvPr id="86" name="Straight Connector 85">
            <a:extLst>
              <a:ext uri="{FF2B5EF4-FFF2-40B4-BE49-F238E27FC236}">
                <a16:creationId xmlns:a16="http://schemas.microsoft.com/office/drawing/2014/main" id="{A890534B-95C4-4A4E-A8B8-6F288F9EB881}"/>
              </a:ext>
            </a:extLst>
          </p:cNvPr>
          <p:cNvCxnSpPr>
            <a:cxnSpLocks/>
          </p:cNvCxnSpPr>
          <p:nvPr/>
        </p:nvCxnSpPr>
        <p:spPr>
          <a:xfrm>
            <a:off x="5649248" y="3434355"/>
            <a:ext cx="119881" cy="80555"/>
          </a:xfrm>
          <a:prstGeom prst="line">
            <a:avLst/>
          </a:prstGeom>
          <a:ln w="127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082E9A7-719C-4F75-AE13-D0120BA16447}"/>
              </a:ext>
            </a:extLst>
          </p:cNvPr>
          <p:cNvCxnSpPr>
            <a:cxnSpLocks/>
          </p:cNvCxnSpPr>
          <p:nvPr/>
        </p:nvCxnSpPr>
        <p:spPr>
          <a:xfrm>
            <a:off x="5105634" y="3226830"/>
            <a:ext cx="23996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669D9A9-B776-4199-9687-A1FF27FCC79C}"/>
              </a:ext>
            </a:extLst>
          </p:cNvPr>
          <p:cNvCxnSpPr>
            <a:cxnSpLocks/>
          </p:cNvCxnSpPr>
          <p:nvPr/>
        </p:nvCxnSpPr>
        <p:spPr>
          <a:xfrm>
            <a:off x="3400425" y="666656"/>
            <a:ext cx="0" cy="59817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7C5C730-B0F3-4D5E-AA1B-7961511CEF1C}"/>
              </a:ext>
            </a:extLst>
          </p:cNvPr>
          <p:cNvSpPr txBox="1"/>
          <p:nvPr/>
        </p:nvSpPr>
        <p:spPr>
          <a:xfrm>
            <a:off x="8877041" y="1042148"/>
            <a:ext cx="1943359" cy="1046440"/>
          </a:xfrm>
          <a:prstGeom prst="rect">
            <a:avLst/>
          </a:prstGeom>
          <a:noFill/>
          <a:ln>
            <a:solidFill>
              <a:schemeClr val="accent4">
                <a:lumMod val="75000"/>
              </a:schemeClr>
            </a:solidFill>
          </a:ln>
        </p:spPr>
        <p:txBody>
          <a:bodyPr wrap="square" rtlCol="0">
            <a:spAutoFit/>
          </a:bodyPr>
          <a:lstStyle/>
          <a:p>
            <a:pPr algn="ctr"/>
            <a:r>
              <a:rPr lang="en-US" sz="1400" dirty="0">
                <a:solidFill>
                  <a:schemeClr val="accent4">
                    <a:lumMod val="40000"/>
                    <a:lumOff val="60000"/>
                  </a:schemeClr>
                </a:solidFill>
              </a:rPr>
              <a:t>Fine Tuning on Region Proposals using log loss</a:t>
            </a:r>
            <a:r>
              <a:rPr lang="en-US" sz="1600" dirty="0">
                <a:solidFill>
                  <a:schemeClr val="accent4">
                    <a:lumMod val="40000"/>
                    <a:lumOff val="60000"/>
                  </a:schemeClr>
                </a:solidFill>
              </a:rPr>
              <a:t> </a:t>
            </a:r>
            <a:r>
              <a:rPr lang="en-US" sz="1600" dirty="0">
                <a:solidFill>
                  <a:schemeClr val="accent4">
                    <a:lumMod val="75000"/>
                  </a:schemeClr>
                </a:solidFill>
              </a:rPr>
              <a:t>[SOFTMAX]</a:t>
            </a:r>
          </a:p>
          <a:p>
            <a:pPr algn="ctr"/>
            <a:r>
              <a:rPr lang="en-US" sz="1600" dirty="0">
                <a:solidFill>
                  <a:schemeClr val="accent4">
                    <a:lumMod val="75000"/>
                  </a:schemeClr>
                </a:solidFill>
              </a:rPr>
              <a:t> </a:t>
            </a:r>
            <a:r>
              <a:rPr lang="en-US" sz="1400" dirty="0">
                <a:solidFill>
                  <a:schemeClr val="accent4">
                    <a:lumMod val="75000"/>
                  </a:schemeClr>
                </a:solidFill>
              </a:rPr>
              <a:t>(Training Only) </a:t>
            </a:r>
            <a:endParaRPr lang="en-IN" sz="1400" dirty="0">
              <a:solidFill>
                <a:schemeClr val="accent4">
                  <a:lumMod val="75000"/>
                </a:schemeClr>
              </a:solidFill>
            </a:endParaRPr>
          </a:p>
        </p:txBody>
      </p:sp>
      <p:sp>
        <p:nvSpPr>
          <p:cNvPr id="105" name="Rectangle 104">
            <a:extLst>
              <a:ext uri="{FF2B5EF4-FFF2-40B4-BE49-F238E27FC236}">
                <a16:creationId xmlns:a16="http://schemas.microsoft.com/office/drawing/2014/main" id="{45D2DF42-1D3C-4A37-9AE1-0DAA27AF6833}"/>
              </a:ext>
            </a:extLst>
          </p:cNvPr>
          <p:cNvSpPr/>
          <p:nvPr/>
        </p:nvSpPr>
        <p:spPr>
          <a:xfrm>
            <a:off x="8148787" y="938198"/>
            <a:ext cx="151330" cy="1254341"/>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106" name="Rectangle 105">
            <a:extLst>
              <a:ext uri="{FF2B5EF4-FFF2-40B4-BE49-F238E27FC236}">
                <a16:creationId xmlns:a16="http://schemas.microsoft.com/office/drawing/2014/main" id="{F59D48C9-C455-4EEC-A62E-16B4E4C46E93}"/>
              </a:ext>
            </a:extLst>
          </p:cNvPr>
          <p:cNvSpPr/>
          <p:nvPr/>
        </p:nvSpPr>
        <p:spPr>
          <a:xfrm>
            <a:off x="8439708" y="1083143"/>
            <a:ext cx="151330" cy="970864"/>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107" name="Straight Arrow Connector 106">
            <a:extLst>
              <a:ext uri="{FF2B5EF4-FFF2-40B4-BE49-F238E27FC236}">
                <a16:creationId xmlns:a16="http://schemas.microsoft.com/office/drawing/2014/main" id="{ADBEFA3E-68CC-46A5-AA56-E229CBE662D7}"/>
              </a:ext>
            </a:extLst>
          </p:cNvPr>
          <p:cNvCxnSpPr>
            <a:cxnSpLocks/>
            <a:stCxn id="106" idx="3"/>
            <a:endCxn id="104" idx="1"/>
          </p:cNvCxnSpPr>
          <p:nvPr/>
        </p:nvCxnSpPr>
        <p:spPr>
          <a:xfrm flipV="1">
            <a:off x="8591038" y="1565368"/>
            <a:ext cx="286003" cy="3207"/>
          </a:xfrm>
          <a:prstGeom prst="straightConnector1">
            <a:avLst/>
          </a:prstGeom>
          <a:ln w="285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735C5FDA-D9C6-4C4B-BCE4-BB940F001148}"/>
              </a:ext>
            </a:extLst>
          </p:cNvPr>
          <p:cNvCxnSpPr>
            <a:cxnSpLocks/>
            <a:endCxn id="105" idx="1"/>
          </p:cNvCxnSpPr>
          <p:nvPr/>
        </p:nvCxnSpPr>
        <p:spPr>
          <a:xfrm rot="5400000" flipH="1" flipV="1">
            <a:off x="7087318" y="2165360"/>
            <a:ext cx="1661460" cy="461478"/>
          </a:xfrm>
          <a:prstGeom prst="bentConnector2">
            <a:avLst/>
          </a:prstGeom>
          <a:ln w="158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B8FFC22-822E-4D39-8B05-C0DBF88EFEBA}"/>
              </a:ext>
            </a:extLst>
          </p:cNvPr>
          <p:cNvSpPr txBox="1"/>
          <p:nvPr/>
        </p:nvSpPr>
        <p:spPr>
          <a:xfrm>
            <a:off x="8890264" y="4546813"/>
            <a:ext cx="1263137" cy="584775"/>
          </a:xfrm>
          <a:prstGeom prst="rect">
            <a:avLst/>
          </a:prstGeom>
          <a:noFill/>
          <a:ln>
            <a:solidFill>
              <a:schemeClr val="accent6">
                <a:lumMod val="75000"/>
                <a:alpha val="40000"/>
              </a:schemeClr>
            </a:solidFill>
          </a:ln>
        </p:spPr>
        <p:txBody>
          <a:bodyPr wrap="square" rtlCol="0">
            <a:spAutoFit/>
          </a:bodyPr>
          <a:lstStyle/>
          <a:p>
            <a:pPr algn="ctr"/>
            <a:r>
              <a:rPr lang="en-US" sz="1600" dirty="0">
                <a:solidFill>
                  <a:schemeClr val="accent6">
                    <a:lumMod val="60000"/>
                    <a:lumOff val="40000"/>
                  </a:schemeClr>
                </a:solidFill>
              </a:rPr>
              <a:t>Bbox Regression</a:t>
            </a:r>
          </a:p>
        </p:txBody>
      </p:sp>
      <p:sp>
        <p:nvSpPr>
          <p:cNvPr id="114" name="Rectangle 113">
            <a:extLst>
              <a:ext uri="{FF2B5EF4-FFF2-40B4-BE49-F238E27FC236}">
                <a16:creationId xmlns:a16="http://schemas.microsoft.com/office/drawing/2014/main" id="{A55C343D-DCEB-4574-9D04-11BE68BBF817}"/>
              </a:ext>
            </a:extLst>
          </p:cNvPr>
          <p:cNvSpPr/>
          <p:nvPr/>
        </p:nvSpPr>
        <p:spPr>
          <a:xfrm>
            <a:off x="8165485" y="4214767"/>
            <a:ext cx="151330" cy="1254341"/>
          </a:xfrm>
          <a:prstGeom prst="rect">
            <a:avLst/>
          </a:prstGeom>
          <a:solidFill>
            <a:schemeClr val="accent6">
              <a:lumMod val="60000"/>
              <a:lumOff val="40000"/>
              <a:alpha val="12000"/>
            </a:schemeClr>
          </a:solidFill>
          <a:ln>
            <a:solidFill>
              <a:schemeClr val="accent6">
                <a:lumMod val="75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cxnSp>
        <p:nvCxnSpPr>
          <p:cNvPr id="116" name="Straight Arrow Connector 115">
            <a:extLst>
              <a:ext uri="{FF2B5EF4-FFF2-40B4-BE49-F238E27FC236}">
                <a16:creationId xmlns:a16="http://schemas.microsoft.com/office/drawing/2014/main" id="{5967A886-3C83-42EB-86B6-42B5B207655E}"/>
              </a:ext>
            </a:extLst>
          </p:cNvPr>
          <p:cNvCxnSpPr>
            <a:cxnSpLocks/>
            <a:stCxn id="114" idx="3"/>
            <a:endCxn id="113" idx="1"/>
          </p:cNvCxnSpPr>
          <p:nvPr/>
        </p:nvCxnSpPr>
        <p:spPr>
          <a:xfrm flipV="1">
            <a:off x="8316815" y="4839201"/>
            <a:ext cx="573449" cy="2737"/>
          </a:xfrm>
          <a:prstGeom prst="straightConnector1">
            <a:avLst/>
          </a:prstGeom>
          <a:ln w="28575">
            <a:solidFill>
              <a:schemeClr val="accent6">
                <a:lumMod val="75000"/>
                <a:alpha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8C1F081E-9B99-4156-89D1-355FAD573168}"/>
              </a:ext>
            </a:extLst>
          </p:cNvPr>
          <p:cNvCxnSpPr>
            <a:cxnSpLocks/>
            <a:endCxn id="114" idx="1"/>
          </p:cNvCxnSpPr>
          <p:nvPr/>
        </p:nvCxnSpPr>
        <p:spPr>
          <a:xfrm rot="16200000" flipH="1">
            <a:off x="7131847" y="3808299"/>
            <a:ext cx="1589101" cy="478176"/>
          </a:xfrm>
          <a:prstGeom prst="bentConnector2">
            <a:avLst/>
          </a:prstGeom>
          <a:ln w="158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C5F53CA4-96DE-47AF-A771-D094B4CC3CD9}"/>
              </a:ext>
            </a:extLst>
          </p:cNvPr>
          <p:cNvSpPr txBox="1"/>
          <p:nvPr/>
        </p:nvSpPr>
        <p:spPr>
          <a:xfrm>
            <a:off x="1975974" y="668391"/>
            <a:ext cx="1167965" cy="307777"/>
          </a:xfrm>
          <a:prstGeom prst="rect">
            <a:avLst/>
          </a:prstGeom>
          <a:noFill/>
          <a:ln>
            <a:solidFill>
              <a:schemeClr val="accent4">
                <a:lumMod val="60000"/>
                <a:lumOff val="40000"/>
              </a:schemeClr>
            </a:solidFill>
            <a:prstDash val="sysDash"/>
          </a:ln>
        </p:spPr>
        <p:txBody>
          <a:bodyPr wrap="square">
            <a:spAutoFit/>
          </a:bodyPr>
          <a:lstStyle/>
          <a:p>
            <a:pPr algn="ctr"/>
            <a:r>
              <a:rPr lang="en-US" sz="1400" dirty="0"/>
              <a:t>Classical CV</a:t>
            </a:r>
            <a:endParaRPr lang="en-IN" sz="1400" dirty="0"/>
          </a:p>
        </p:txBody>
      </p:sp>
      <p:sp>
        <p:nvSpPr>
          <p:cNvPr id="133" name="TextBox 132">
            <a:extLst>
              <a:ext uri="{FF2B5EF4-FFF2-40B4-BE49-F238E27FC236}">
                <a16:creationId xmlns:a16="http://schemas.microsoft.com/office/drawing/2014/main" id="{E95B12B6-095C-4387-B29B-6C46E979AD9A}"/>
              </a:ext>
            </a:extLst>
          </p:cNvPr>
          <p:cNvSpPr txBox="1"/>
          <p:nvPr/>
        </p:nvSpPr>
        <p:spPr>
          <a:xfrm>
            <a:off x="4204279" y="675415"/>
            <a:ext cx="634923" cy="307777"/>
          </a:xfrm>
          <a:prstGeom prst="rect">
            <a:avLst/>
          </a:prstGeom>
          <a:noFill/>
          <a:ln>
            <a:solidFill>
              <a:schemeClr val="accent4">
                <a:lumMod val="60000"/>
                <a:lumOff val="40000"/>
              </a:schemeClr>
            </a:solidFill>
            <a:prstDash val="sysDash"/>
          </a:ln>
        </p:spPr>
        <p:txBody>
          <a:bodyPr wrap="square">
            <a:spAutoFit/>
          </a:bodyPr>
          <a:lstStyle/>
          <a:p>
            <a:pPr algn="ctr"/>
            <a:r>
              <a:rPr lang="en-US" sz="1400" dirty="0"/>
              <a:t>CNN</a:t>
            </a:r>
            <a:endParaRPr lang="en-IN" sz="1400" dirty="0"/>
          </a:p>
        </p:txBody>
      </p:sp>
      <p:sp>
        <p:nvSpPr>
          <p:cNvPr id="139" name="TextBox 138">
            <a:extLst>
              <a:ext uri="{FF2B5EF4-FFF2-40B4-BE49-F238E27FC236}">
                <a16:creationId xmlns:a16="http://schemas.microsoft.com/office/drawing/2014/main" id="{F765BD23-6A96-4D3A-81E7-F0FECBA2F027}"/>
              </a:ext>
            </a:extLst>
          </p:cNvPr>
          <p:cNvSpPr txBox="1"/>
          <p:nvPr/>
        </p:nvSpPr>
        <p:spPr>
          <a:xfrm>
            <a:off x="1055418" y="668391"/>
            <a:ext cx="913868" cy="307777"/>
          </a:xfrm>
          <a:prstGeom prst="rect">
            <a:avLst/>
          </a:prstGeom>
          <a:noFill/>
        </p:spPr>
        <p:txBody>
          <a:bodyPr wrap="square">
            <a:spAutoFit/>
          </a:bodyPr>
          <a:lstStyle/>
          <a:p>
            <a:pPr algn="ctr"/>
            <a:r>
              <a:rPr lang="en-US" sz="1400" dirty="0"/>
              <a:t>Stage 1</a:t>
            </a:r>
            <a:endParaRPr lang="en-IN" sz="1400" dirty="0"/>
          </a:p>
        </p:txBody>
      </p:sp>
      <p:sp>
        <p:nvSpPr>
          <p:cNvPr id="141" name="TextBox 140">
            <a:extLst>
              <a:ext uri="{FF2B5EF4-FFF2-40B4-BE49-F238E27FC236}">
                <a16:creationId xmlns:a16="http://schemas.microsoft.com/office/drawing/2014/main" id="{C7E76603-9360-4391-9BD1-A2D63E604D27}"/>
              </a:ext>
            </a:extLst>
          </p:cNvPr>
          <p:cNvSpPr txBox="1"/>
          <p:nvPr/>
        </p:nvSpPr>
        <p:spPr>
          <a:xfrm>
            <a:off x="3375906" y="666656"/>
            <a:ext cx="913868" cy="307777"/>
          </a:xfrm>
          <a:prstGeom prst="rect">
            <a:avLst/>
          </a:prstGeom>
          <a:noFill/>
        </p:spPr>
        <p:txBody>
          <a:bodyPr wrap="square">
            <a:spAutoFit/>
          </a:bodyPr>
          <a:lstStyle/>
          <a:p>
            <a:pPr algn="ctr"/>
            <a:r>
              <a:rPr lang="en-US" sz="1400" dirty="0"/>
              <a:t>Stage 2</a:t>
            </a:r>
            <a:endParaRPr lang="en-IN" sz="1400" dirty="0"/>
          </a:p>
        </p:txBody>
      </p:sp>
      <p:sp>
        <p:nvSpPr>
          <p:cNvPr id="144" name="TextBox 143">
            <a:extLst>
              <a:ext uri="{FF2B5EF4-FFF2-40B4-BE49-F238E27FC236}">
                <a16:creationId xmlns:a16="http://schemas.microsoft.com/office/drawing/2014/main" id="{242E4C67-F04C-4372-A93E-A1CD60618FD1}"/>
              </a:ext>
            </a:extLst>
          </p:cNvPr>
          <p:cNvSpPr txBox="1"/>
          <p:nvPr/>
        </p:nvSpPr>
        <p:spPr>
          <a:xfrm>
            <a:off x="11318771" y="2232154"/>
            <a:ext cx="628936" cy="1815882"/>
          </a:xfrm>
          <a:prstGeom prst="rect">
            <a:avLst/>
          </a:prstGeom>
          <a:noFill/>
        </p:spPr>
        <p:txBody>
          <a:bodyPr wrap="square">
            <a:spAutoFit/>
          </a:bodyPr>
          <a:lstStyle/>
          <a:p>
            <a:r>
              <a:rPr lang="en-US" sz="1600" dirty="0">
                <a:solidFill>
                  <a:schemeClr val="accent5">
                    <a:lumMod val="60000"/>
                    <a:lumOff val="40000"/>
                  </a:schemeClr>
                </a:solidFill>
              </a:rPr>
              <a:t>44 %</a:t>
            </a:r>
          </a:p>
          <a:p>
            <a:endParaRPr lang="en-US" sz="1600" dirty="0">
              <a:solidFill>
                <a:schemeClr val="accent5">
                  <a:lumMod val="60000"/>
                  <a:lumOff val="40000"/>
                </a:schemeClr>
              </a:solidFill>
            </a:endParaRPr>
          </a:p>
          <a:p>
            <a:r>
              <a:rPr lang="en-US" sz="1600" dirty="0">
                <a:solidFill>
                  <a:schemeClr val="accent5">
                    <a:lumMod val="60000"/>
                    <a:lumOff val="40000"/>
                  </a:schemeClr>
                </a:solidFill>
              </a:rPr>
              <a:t>54 %</a:t>
            </a:r>
          </a:p>
          <a:p>
            <a:endParaRPr lang="en-US" sz="1600" dirty="0">
              <a:solidFill>
                <a:schemeClr val="accent5">
                  <a:lumMod val="60000"/>
                  <a:lumOff val="40000"/>
                </a:schemeClr>
              </a:solidFill>
            </a:endParaRPr>
          </a:p>
          <a:p>
            <a:r>
              <a:rPr lang="en-IN" sz="1600" dirty="0">
                <a:solidFill>
                  <a:schemeClr val="accent5">
                    <a:lumMod val="60000"/>
                    <a:lumOff val="40000"/>
                  </a:schemeClr>
                </a:solidFill>
              </a:rPr>
              <a:t>58 %</a:t>
            </a:r>
          </a:p>
          <a:p>
            <a:endParaRPr lang="en-IN" sz="1600" dirty="0">
              <a:solidFill>
                <a:schemeClr val="accent5">
                  <a:lumMod val="60000"/>
                  <a:lumOff val="40000"/>
                </a:schemeClr>
              </a:solidFill>
            </a:endParaRPr>
          </a:p>
          <a:p>
            <a:r>
              <a:rPr lang="en-IN" sz="1600" dirty="0">
                <a:solidFill>
                  <a:schemeClr val="accent5">
                    <a:lumMod val="60000"/>
                    <a:lumOff val="40000"/>
                  </a:schemeClr>
                </a:solidFill>
              </a:rPr>
              <a:t>66 %</a:t>
            </a:r>
          </a:p>
        </p:txBody>
      </p:sp>
      <p:sp>
        <p:nvSpPr>
          <p:cNvPr id="146" name="TextBox 145">
            <a:extLst>
              <a:ext uri="{FF2B5EF4-FFF2-40B4-BE49-F238E27FC236}">
                <a16:creationId xmlns:a16="http://schemas.microsoft.com/office/drawing/2014/main" id="{205503B4-D3B4-44D3-994B-08CC02E3978D}"/>
              </a:ext>
            </a:extLst>
          </p:cNvPr>
          <p:cNvSpPr txBox="1"/>
          <p:nvPr/>
        </p:nvSpPr>
        <p:spPr>
          <a:xfrm>
            <a:off x="3501308" y="5539990"/>
            <a:ext cx="8446399"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accent4">
                    <a:lumMod val="75000"/>
                  </a:schemeClr>
                </a:solidFill>
              </a:rPr>
              <a:t>Localize model is trained on Image Net has learnt different general property of each objects. Warping Image to fixed size Distorts that property therefore Finetuning the model using SoftMax increase the performance.</a:t>
            </a:r>
          </a:p>
          <a:p>
            <a:pPr marL="285750" indent="-285750">
              <a:buFont typeface="Arial" panose="020B0604020202020204" pitchFamily="34" charset="0"/>
              <a:buChar char="•"/>
            </a:pPr>
            <a:r>
              <a:rPr lang="en-US" sz="1400" dirty="0">
                <a:solidFill>
                  <a:schemeClr val="accent6">
                    <a:lumMod val="60000"/>
                    <a:lumOff val="40000"/>
                  </a:schemeClr>
                </a:solidFill>
              </a:rPr>
              <a:t>Adding Bbox Regressor increase the performance and reduces the mis localization. Need only minute  adjustment, therefore only one layer for Bbox Regressor.</a:t>
            </a:r>
          </a:p>
          <a:p>
            <a:pPr marL="285750" indent="-285750">
              <a:buFont typeface="Arial" panose="020B0604020202020204" pitchFamily="34" charset="0"/>
              <a:buChar char="•"/>
            </a:pPr>
            <a:r>
              <a:rPr lang="en-US" sz="1400" dirty="0">
                <a:solidFill>
                  <a:schemeClr val="accent4">
                    <a:lumMod val="60000"/>
                    <a:lumOff val="40000"/>
                  </a:schemeClr>
                </a:solidFill>
              </a:rPr>
              <a:t>Alex Net to VGG16 further increased the performance.</a:t>
            </a:r>
            <a:endParaRPr lang="en-IN" sz="1400" dirty="0">
              <a:solidFill>
                <a:schemeClr val="accent4">
                  <a:lumMod val="60000"/>
                  <a:lumOff val="40000"/>
                </a:schemeClr>
              </a:solidFill>
            </a:endParaRPr>
          </a:p>
        </p:txBody>
      </p:sp>
      <p:pic>
        <p:nvPicPr>
          <p:cNvPr id="148" name="Picture 147">
            <a:extLst>
              <a:ext uri="{FF2B5EF4-FFF2-40B4-BE49-F238E27FC236}">
                <a16:creationId xmlns:a16="http://schemas.microsoft.com/office/drawing/2014/main" id="{30F16900-7A16-4CE5-B6D9-151ADE0942DA}"/>
              </a:ext>
            </a:extLst>
          </p:cNvPr>
          <p:cNvPicPr>
            <a:picLocks noChangeAspect="1"/>
          </p:cNvPicPr>
          <p:nvPr/>
        </p:nvPicPr>
        <p:blipFill rotWithShape="1">
          <a:blip r:embed="rId2"/>
          <a:srcRect l="1650" t="27335" r="54814" b="33566"/>
          <a:stretch/>
        </p:blipFill>
        <p:spPr>
          <a:xfrm>
            <a:off x="154839" y="1600712"/>
            <a:ext cx="693950" cy="594691"/>
          </a:xfrm>
          <a:prstGeom prst="rect">
            <a:avLst/>
          </a:prstGeom>
          <a:ln>
            <a:solidFill>
              <a:schemeClr val="tx1">
                <a:lumMod val="75000"/>
              </a:schemeClr>
            </a:solidFill>
          </a:ln>
        </p:spPr>
      </p:pic>
      <p:pic>
        <p:nvPicPr>
          <p:cNvPr id="150" name="Picture 149">
            <a:extLst>
              <a:ext uri="{FF2B5EF4-FFF2-40B4-BE49-F238E27FC236}">
                <a16:creationId xmlns:a16="http://schemas.microsoft.com/office/drawing/2014/main" id="{93197D37-E4DC-4C02-9A4C-2D979F935FA6}"/>
              </a:ext>
            </a:extLst>
          </p:cNvPr>
          <p:cNvPicPr>
            <a:picLocks noChangeAspect="1"/>
          </p:cNvPicPr>
          <p:nvPr/>
        </p:nvPicPr>
        <p:blipFill rotWithShape="1">
          <a:blip r:embed="rId2"/>
          <a:srcRect l="53205" t="24133" r="7374" b="-1"/>
          <a:stretch/>
        </p:blipFill>
        <p:spPr>
          <a:xfrm>
            <a:off x="154839" y="4386915"/>
            <a:ext cx="693950" cy="803316"/>
          </a:xfrm>
          <a:prstGeom prst="rect">
            <a:avLst/>
          </a:prstGeom>
          <a:ln>
            <a:solidFill>
              <a:schemeClr val="tx1">
                <a:lumMod val="75000"/>
              </a:schemeClr>
            </a:solidFill>
          </a:ln>
        </p:spPr>
      </p:pic>
      <p:pic>
        <p:nvPicPr>
          <p:cNvPr id="2" name="Picture 1">
            <a:extLst>
              <a:ext uri="{FF2B5EF4-FFF2-40B4-BE49-F238E27FC236}">
                <a16:creationId xmlns:a16="http://schemas.microsoft.com/office/drawing/2014/main" id="{8DAD14AD-766D-45E0-BABF-2D9009F4E467}"/>
              </a:ext>
            </a:extLst>
          </p:cNvPr>
          <p:cNvPicPr>
            <a:picLocks noChangeAspect="1"/>
          </p:cNvPicPr>
          <p:nvPr/>
        </p:nvPicPr>
        <p:blipFill rotWithShape="1">
          <a:blip r:embed="rId2"/>
          <a:srcRect l="53205" t="24133" r="7374" b="-1"/>
          <a:stretch/>
        </p:blipFill>
        <p:spPr>
          <a:xfrm>
            <a:off x="1213627" y="4386915"/>
            <a:ext cx="684426" cy="594687"/>
          </a:xfrm>
          <a:prstGeom prst="rect">
            <a:avLst/>
          </a:prstGeom>
          <a:ln>
            <a:solidFill>
              <a:schemeClr val="tx1">
                <a:lumMod val="75000"/>
              </a:schemeClr>
            </a:solidFill>
          </a:ln>
        </p:spPr>
      </p:pic>
      <p:pic>
        <p:nvPicPr>
          <p:cNvPr id="3" name="Picture 2">
            <a:extLst>
              <a:ext uri="{FF2B5EF4-FFF2-40B4-BE49-F238E27FC236}">
                <a16:creationId xmlns:a16="http://schemas.microsoft.com/office/drawing/2014/main" id="{B59FCE13-4BE1-4673-8085-225646E9C4E5}"/>
              </a:ext>
            </a:extLst>
          </p:cNvPr>
          <p:cNvPicPr>
            <a:picLocks noChangeAspect="1"/>
          </p:cNvPicPr>
          <p:nvPr/>
        </p:nvPicPr>
        <p:blipFill rotWithShape="1">
          <a:blip r:embed="rId2"/>
          <a:srcRect l="1650" t="27335" r="54814" b="33566"/>
          <a:stretch/>
        </p:blipFill>
        <p:spPr>
          <a:xfrm>
            <a:off x="1196646" y="1597848"/>
            <a:ext cx="693950" cy="594691"/>
          </a:xfrm>
          <a:prstGeom prst="rect">
            <a:avLst/>
          </a:prstGeom>
          <a:ln>
            <a:solidFill>
              <a:schemeClr val="tx1">
                <a:lumMod val="75000"/>
              </a:schemeClr>
            </a:solidFill>
          </a:ln>
        </p:spPr>
      </p:pic>
      <p:sp>
        <p:nvSpPr>
          <p:cNvPr id="4" name="TextBox 3">
            <a:extLst>
              <a:ext uri="{FF2B5EF4-FFF2-40B4-BE49-F238E27FC236}">
                <a16:creationId xmlns:a16="http://schemas.microsoft.com/office/drawing/2014/main" id="{FDD3C0DE-FE46-47E5-9459-DD3480DFBA37}"/>
              </a:ext>
            </a:extLst>
          </p:cNvPr>
          <p:cNvSpPr txBox="1"/>
          <p:nvPr/>
        </p:nvSpPr>
        <p:spPr>
          <a:xfrm>
            <a:off x="4805711" y="2252252"/>
            <a:ext cx="886346" cy="276999"/>
          </a:xfrm>
          <a:prstGeom prst="rect">
            <a:avLst/>
          </a:prstGeom>
          <a:noFill/>
        </p:spPr>
        <p:txBody>
          <a:bodyPr wrap="square">
            <a:spAutoFit/>
          </a:bodyPr>
          <a:lstStyle/>
          <a:p>
            <a:pPr algn="ctr"/>
            <a:r>
              <a:rPr lang="en-US" sz="1200" dirty="0"/>
              <a:t>C + 1 Class</a:t>
            </a:r>
            <a:endParaRPr lang="en-IN" sz="1200" dirty="0"/>
          </a:p>
        </p:txBody>
      </p:sp>
      <p:pic>
        <p:nvPicPr>
          <p:cNvPr id="5" name="Picture 4">
            <a:extLst>
              <a:ext uri="{FF2B5EF4-FFF2-40B4-BE49-F238E27FC236}">
                <a16:creationId xmlns:a16="http://schemas.microsoft.com/office/drawing/2014/main" id="{D5624894-2B09-49DA-A0F6-87109814E807}"/>
              </a:ext>
            </a:extLst>
          </p:cNvPr>
          <p:cNvPicPr>
            <a:picLocks noChangeAspect="1"/>
          </p:cNvPicPr>
          <p:nvPr/>
        </p:nvPicPr>
        <p:blipFill>
          <a:blip r:embed="rId6"/>
          <a:stretch>
            <a:fillRect/>
          </a:stretch>
        </p:blipFill>
        <p:spPr>
          <a:xfrm>
            <a:off x="11906863" y="6574303"/>
            <a:ext cx="285137" cy="283697"/>
          </a:xfrm>
          <a:prstGeom prst="rect">
            <a:avLst/>
          </a:prstGeom>
        </p:spPr>
      </p:pic>
      <p:sp>
        <p:nvSpPr>
          <p:cNvPr id="7" name="TextBox 6">
            <a:extLst>
              <a:ext uri="{FF2B5EF4-FFF2-40B4-BE49-F238E27FC236}">
                <a16:creationId xmlns:a16="http://schemas.microsoft.com/office/drawing/2014/main" id="{65C30EBD-6C00-4317-B405-51EB7449A073}"/>
              </a:ext>
            </a:extLst>
          </p:cNvPr>
          <p:cNvSpPr txBox="1"/>
          <p:nvPr/>
        </p:nvSpPr>
        <p:spPr>
          <a:xfrm>
            <a:off x="10379341" y="2725093"/>
            <a:ext cx="882114" cy="261610"/>
          </a:xfrm>
          <a:prstGeom prst="rect">
            <a:avLst/>
          </a:prstGeom>
          <a:noFill/>
          <a:ln w="12700">
            <a:solidFill>
              <a:schemeClr val="accent5">
                <a:lumMod val="75000"/>
                <a:alpha val="40000"/>
              </a:schemeClr>
            </a:solidFill>
            <a:prstDash val="sysDash"/>
          </a:ln>
        </p:spPr>
        <p:txBody>
          <a:bodyPr wrap="square" rtlCol="0">
            <a:spAutoFit/>
          </a:bodyPr>
          <a:lstStyle/>
          <a:p>
            <a:pPr algn="ctr"/>
            <a:r>
              <a:rPr lang="en-US" sz="1100" dirty="0">
                <a:solidFill>
                  <a:schemeClr val="accent5">
                    <a:lumMod val="75000"/>
                  </a:schemeClr>
                </a:solidFill>
              </a:rPr>
              <a:t>RCNN + FT</a:t>
            </a:r>
          </a:p>
        </p:txBody>
      </p:sp>
      <p:sp>
        <p:nvSpPr>
          <p:cNvPr id="54" name="TextBox 53">
            <a:extLst>
              <a:ext uri="{FF2B5EF4-FFF2-40B4-BE49-F238E27FC236}">
                <a16:creationId xmlns:a16="http://schemas.microsoft.com/office/drawing/2014/main" id="{A38B1308-59D5-4A2E-88E7-37E35D8FE633}"/>
              </a:ext>
            </a:extLst>
          </p:cNvPr>
          <p:cNvSpPr txBox="1"/>
          <p:nvPr/>
        </p:nvSpPr>
        <p:spPr>
          <a:xfrm>
            <a:off x="10379341" y="2292307"/>
            <a:ext cx="882114" cy="261610"/>
          </a:xfrm>
          <a:prstGeom prst="rect">
            <a:avLst/>
          </a:prstGeom>
          <a:noFill/>
          <a:ln w="12700">
            <a:solidFill>
              <a:schemeClr val="accent5">
                <a:lumMod val="75000"/>
                <a:alpha val="40000"/>
              </a:schemeClr>
            </a:solidFill>
            <a:prstDash val="sysDash"/>
          </a:ln>
        </p:spPr>
        <p:txBody>
          <a:bodyPr wrap="square" rtlCol="0">
            <a:spAutoFit/>
          </a:bodyPr>
          <a:lstStyle/>
          <a:p>
            <a:pPr algn="ctr"/>
            <a:r>
              <a:rPr lang="en-US" sz="1100" dirty="0">
                <a:solidFill>
                  <a:schemeClr val="accent5">
                    <a:lumMod val="75000"/>
                  </a:schemeClr>
                </a:solidFill>
              </a:rPr>
              <a:t>RCNN</a:t>
            </a:r>
          </a:p>
        </p:txBody>
      </p:sp>
      <p:sp>
        <p:nvSpPr>
          <p:cNvPr id="63" name="TextBox 62">
            <a:extLst>
              <a:ext uri="{FF2B5EF4-FFF2-40B4-BE49-F238E27FC236}">
                <a16:creationId xmlns:a16="http://schemas.microsoft.com/office/drawing/2014/main" id="{2388B982-2BE2-4F6E-82AA-67977C7050BE}"/>
              </a:ext>
            </a:extLst>
          </p:cNvPr>
          <p:cNvSpPr txBox="1"/>
          <p:nvPr/>
        </p:nvSpPr>
        <p:spPr>
          <a:xfrm>
            <a:off x="10379340" y="3174934"/>
            <a:ext cx="882115" cy="430887"/>
          </a:xfrm>
          <a:prstGeom prst="rect">
            <a:avLst/>
          </a:prstGeom>
          <a:noFill/>
          <a:ln w="12700">
            <a:solidFill>
              <a:schemeClr val="accent5">
                <a:lumMod val="75000"/>
                <a:alpha val="40000"/>
              </a:schemeClr>
            </a:solidFill>
            <a:prstDash val="sysDash"/>
          </a:ln>
        </p:spPr>
        <p:txBody>
          <a:bodyPr wrap="square" rtlCol="0">
            <a:spAutoFit/>
          </a:bodyPr>
          <a:lstStyle/>
          <a:p>
            <a:pPr algn="ctr"/>
            <a:r>
              <a:rPr lang="en-US" sz="1100" dirty="0">
                <a:solidFill>
                  <a:schemeClr val="accent5">
                    <a:lumMod val="75000"/>
                  </a:schemeClr>
                </a:solidFill>
              </a:rPr>
              <a:t>RCNN + FT + BB</a:t>
            </a:r>
          </a:p>
        </p:txBody>
      </p:sp>
      <p:sp>
        <p:nvSpPr>
          <p:cNvPr id="64" name="TextBox 63">
            <a:extLst>
              <a:ext uri="{FF2B5EF4-FFF2-40B4-BE49-F238E27FC236}">
                <a16:creationId xmlns:a16="http://schemas.microsoft.com/office/drawing/2014/main" id="{AFB2954A-4276-41F5-8902-D50438FE91DD}"/>
              </a:ext>
            </a:extLst>
          </p:cNvPr>
          <p:cNvSpPr txBox="1"/>
          <p:nvPr/>
        </p:nvSpPr>
        <p:spPr>
          <a:xfrm>
            <a:off x="10379340" y="3722282"/>
            <a:ext cx="882115" cy="430887"/>
          </a:xfrm>
          <a:prstGeom prst="rect">
            <a:avLst/>
          </a:prstGeom>
          <a:noFill/>
          <a:ln w="12700">
            <a:solidFill>
              <a:schemeClr val="accent5">
                <a:lumMod val="75000"/>
                <a:alpha val="40000"/>
              </a:schemeClr>
            </a:solidFill>
            <a:prstDash val="sysDash"/>
          </a:ln>
        </p:spPr>
        <p:txBody>
          <a:bodyPr wrap="square" rtlCol="0">
            <a:spAutoFit/>
          </a:bodyPr>
          <a:lstStyle/>
          <a:p>
            <a:pPr algn="ctr"/>
            <a:r>
              <a:rPr lang="en-US" sz="1100" dirty="0">
                <a:solidFill>
                  <a:schemeClr val="accent5">
                    <a:lumMod val="75000"/>
                  </a:schemeClr>
                </a:solidFill>
              </a:rPr>
              <a:t>RCNN + FT + BB + VGG16</a:t>
            </a:r>
          </a:p>
        </p:txBody>
      </p:sp>
      <p:sp>
        <p:nvSpPr>
          <p:cNvPr id="65" name="Oval 64">
            <a:extLst>
              <a:ext uri="{FF2B5EF4-FFF2-40B4-BE49-F238E27FC236}">
                <a16:creationId xmlns:a16="http://schemas.microsoft.com/office/drawing/2014/main" id="{5418A55B-D050-4262-BFA1-6F1947250C35}"/>
              </a:ext>
            </a:extLst>
          </p:cNvPr>
          <p:cNvSpPr/>
          <p:nvPr/>
        </p:nvSpPr>
        <p:spPr>
          <a:xfrm>
            <a:off x="11359962" y="3140095"/>
            <a:ext cx="473402" cy="452225"/>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5">
                  <a:lumMod val="75000"/>
                </a:schemeClr>
              </a:solidFill>
            </a:endParaRPr>
          </a:p>
        </p:txBody>
      </p:sp>
      <p:sp>
        <p:nvSpPr>
          <p:cNvPr id="66" name="Oval 65">
            <a:extLst>
              <a:ext uri="{FF2B5EF4-FFF2-40B4-BE49-F238E27FC236}">
                <a16:creationId xmlns:a16="http://schemas.microsoft.com/office/drawing/2014/main" id="{62C9E853-90F4-420F-BCD1-1F766BF50150}"/>
              </a:ext>
            </a:extLst>
          </p:cNvPr>
          <p:cNvSpPr/>
          <p:nvPr/>
        </p:nvSpPr>
        <p:spPr>
          <a:xfrm>
            <a:off x="11345290" y="2630400"/>
            <a:ext cx="498665" cy="452225"/>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5">
                  <a:lumMod val="75000"/>
                </a:schemeClr>
              </a:solidFill>
            </a:endParaRPr>
          </a:p>
        </p:txBody>
      </p:sp>
    </p:spTree>
    <p:extLst>
      <p:ext uri="{BB962C8B-B14F-4D97-AF65-F5344CB8AC3E}">
        <p14:creationId xmlns:p14="http://schemas.microsoft.com/office/powerpoint/2010/main" val="166629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5"/>
                                        </p:tgtEl>
                                        <p:attrNameLst>
                                          <p:attrName>style.visibility</p:attrName>
                                        </p:attrNameLst>
                                      </p:cBhvr>
                                      <p:to>
                                        <p:strVal val="visible"/>
                                      </p:to>
                                    </p:set>
                                    <p:anim calcmode="lin" valueType="num">
                                      <p:cBhvr>
                                        <p:cTn id="14" dur="500" fill="hold"/>
                                        <p:tgtEl>
                                          <p:spTgt spid="65"/>
                                        </p:tgtEl>
                                        <p:attrNameLst>
                                          <p:attrName>ppt_w</p:attrName>
                                        </p:attrNameLst>
                                      </p:cBhvr>
                                      <p:tavLst>
                                        <p:tav tm="0">
                                          <p:val>
                                            <p:fltVal val="0"/>
                                          </p:val>
                                        </p:tav>
                                        <p:tav tm="100000">
                                          <p:val>
                                            <p:strVal val="#ppt_w"/>
                                          </p:val>
                                        </p:tav>
                                      </p:tavLst>
                                    </p:anim>
                                    <p:anim calcmode="lin" valueType="num">
                                      <p:cBhvr>
                                        <p:cTn id="15" dur="500" fill="hold"/>
                                        <p:tgtEl>
                                          <p:spTgt spid="65"/>
                                        </p:tgtEl>
                                        <p:attrNameLst>
                                          <p:attrName>ppt_h</p:attrName>
                                        </p:attrNameLst>
                                      </p:cBhvr>
                                      <p:tavLst>
                                        <p:tav tm="0">
                                          <p:val>
                                            <p:fltVal val="0"/>
                                          </p:val>
                                        </p:tav>
                                        <p:tav tm="100000">
                                          <p:val>
                                            <p:strVal val="#ppt_h"/>
                                          </p:val>
                                        </p:tav>
                                      </p:tavLst>
                                    </p:anim>
                                    <p:animEffect transition="in" filter="fade">
                                      <p:cBhvr>
                                        <p:cTn id="16" dur="500"/>
                                        <p:tgtEl>
                                          <p:spTgt spid="6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p:cTn id="19" dur="500" fill="hold"/>
                                        <p:tgtEl>
                                          <p:spTgt spid="66"/>
                                        </p:tgtEl>
                                        <p:attrNameLst>
                                          <p:attrName>ppt_w</p:attrName>
                                        </p:attrNameLst>
                                      </p:cBhvr>
                                      <p:tavLst>
                                        <p:tav tm="0">
                                          <p:val>
                                            <p:fltVal val="0"/>
                                          </p:val>
                                        </p:tav>
                                        <p:tav tm="100000">
                                          <p:val>
                                            <p:strVal val="#ppt_w"/>
                                          </p:val>
                                        </p:tav>
                                      </p:tavLst>
                                    </p:anim>
                                    <p:anim calcmode="lin" valueType="num">
                                      <p:cBhvr>
                                        <p:cTn id="20" dur="500" fill="hold"/>
                                        <p:tgtEl>
                                          <p:spTgt spid="66"/>
                                        </p:tgtEl>
                                        <p:attrNameLst>
                                          <p:attrName>ppt_h</p:attrName>
                                        </p:attrNameLst>
                                      </p:cBhvr>
                                      <p:tavLst>
                                        <p:tav tm="0">
                                          <p:val>
                                            <p:fltVal val="0"/>
                                          </p:val>
                                        </p:tav>
                                        <p:tav tm="100000">
                                          <p:val>
                                            <p:strVal val="#ppt_h"/>
                                          </p:val>
                                        </p:tav>
                                      </p:tavLst>
                                    </p:anim>
                                    <p:animEffect transition="in" filter="fade">
                                      <p:cBhvr>
                                        <p:cTn id="2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animBg="1"/>
      <p:bldP spid="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7665CE-14C9-4584-A3D5-54C44F6A2625}"/>
              </a:ext>
            </a:extLst>
          </p:cNvPr>
          <p:cNvSpPr txBox="1"/>
          <p:nvPr/>
        </p:nvSpPr>
        <p:spPr>
          <a:xfrm>
            <a:off x="2563036" y="6636"/>
            <a:ext cx="7065973"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R</a:t>
            </a:r>
            <a:r>
              <a:rPr lang="en-US" sz="2400" dirty="0">
                <a:solidFill>
                  <a:schemeClr val="accent3">
                    <a:lumMod val="60000"/>
                    <a:lumOff val="40000"/>
                  </a:schemeClr>
                </a:solidFill>
              </a:rPr>
              <a:t>egion Proposal Based </a:t>
            </a:r>
            <a:r>
              <a:rPr lang="en-US" sz="2400" dirty="0">
                <a:solidFill>
                  <a:schemeClr val="accent5">
                    <a:lumMod val="75000"/>
                  </a:schemeClr>
                </a:solidFill>
              </a:rPr>
              <a:t>CNN</a:t>
            </a:r>
            <a:endParaRPr lang="en-IN" sz="2200" dirty="0">
              <a:solidFill>
                <a:schemeClr val="accent5">
                  <a:lumMod val="75000"/>
                </a:schemeClr>
              </a:solidFill>
            </a:endParaRPr>
          </a:p>
        </p:txBody>
      </p:sp>
      <p:pic>
        <p:nvPicPr>
          <p:cNvPr id="7" name="Picture 6">
            <a:extLst>
              <a:ext uri="{FF2B5EF4-FFF2-40B4-BE49-F238E27FC236}">
                <a16:creationId xmlns:a16="http://schemas.microsoft.com/office/drawing/2014/main" id="{98ACA05C-79A6-4800-A87D-9B9EA8F50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637" y="468301"/>
            <a:ext cx="5389695" cy="1259131"/>
          </a:xfrm>
          <a:prstGeom prst="rect">
            <a:avLst/>
          </a:prstGeom>
        </p:spPr>
      </p:pic>
      <p:sp>
        <p:nvSpPr>
          <p:cNvPr id="9" name="TextBox 8">
            <a:extLst>
              <a:ext uri="{FF2B5EF4-FFF2-40B4-BE49-F238E27FC236}">
                <a16:creationId xmlns:a16="http://schemas.microsoft.com/office/drawing/2014/main" id="{685E6449-2C4A-427F-B558-E93C4D1BE3D4}"/>
              </a:ext>
            </a:extLst>
          </p:cNvPr>
          <p:cNvSpPr txBox="1"/>
          <p:nvPr/>
        </p:nvSpPr>
        <p:spPr>
          <a:xfrm>
            <a:off x="8041619" y="1388878"/>
            <a:ext cx="636713" cy="338554"/>
          </a:xfrm>
          <a:prstGeom prst="rect">
            <a:avLst/>
          </a:prstGeom>
          <a:noFill/>
        </p:spPr>
        <p:txBody>
          <a:bodyPr wrap="none" rtlCol="0">
            <a:spAutoFit/>
          </a:bodyPr>
          <a:lstStyle/>
          <a:p>
            <a:r>
              <a:rPr lang="en-US" sz="2400" baseline="-25000" dirty="0"/>
              <a:t>~</a:t>
            </a:r>
            <a:r>
              <a:rPr lang="en-US" sz="1200" dirty="0"/>
              <a:t> 2013</a:t>
            </a:r>
            <a:endParaRPr lang="en-IN" sz="1200" dirty="0"/>
          </a:p>
        </p:txBody>
      </p:sp>
      <p:pic>
        <p:nvPicPr>
          <p:cNvPr id="11" name="Picture 10">
            <a:extLst>
              <a:ext uri="{FF2B5EF4-FFF2-40B4-BE49-F238E27FC236}">
                <a16:creationId xmlns:a16="http://schemas.microsoft.com/office/drawing/2014/main" id="{D6DA541D-BC00-46C2-A10D-F8F5AEF82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374" y="2603200"/>
            <a:ext cx="10353251" cy="1914887"/>
          </a:xfrm>
          <a:prstGeom prst="rect">
            <a:avLst/>
          </a:prstGeom>
        </p:spPr>
      </p:pic>
      <p:sp>
        <p:nvSpPr>
          <p:cNvPr id="12" name="Rectangle 11">
            <a:extLst>
              <a:ext uri="{FF2B5EF4-FFF2-40B4-BE49-F238E27FC236}">
                <a16:creationId xmlns:a16="http://schemas.microsoft.com/office/drawing/2014/main" id="{03C44910-600F-4BF8-A4FD-6AD2370B427C}"/>
              </a:ext>
            </a:extLst>
          </p:cNvPr>
          <p:cNvSpPr/>
          <p:nvPr/>
        </p:nvSpPr>
        <p:spPr>
          <a:xfrm>
            <a:off x="804333" y="2409176"/>
            <a:ext cx="10625667" cy="2302933"/>
          </a:xfrm>
          <a:prstGeom prst="rect">
            <a:avLst/>
          </a:prstGeom>
          <a:noFill/>
          <a:ln>
            <a:solidFill>
              <a:schemeClr val="tx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46E7B44A-9CB7-4BD4-B26E-3DA80D44F7D0}"/>
              </a:ext>
            </a:extLst>
          </p:cNvPr>
          <p:cNvSpPr/>
          <p:nvPr/>
        </p:nvSpPr>
        <p:spPr>
          <a:xfrm>
            <a:off x="10872787" y="4050506"/>
            <a:ext cx="330993" cy="169069"/>
          </a:xfrm>
          <a:prstGeom prst="rect">
            <a:avLst/>
          </a:prstGeom>
          <a:noFill/>
          <a:ln w="9525">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C4ED7CB-3B6E-427F-BC7D-F0E851BF8DE2}"/>
              </a:ext>
            </a:extLst>
          </p:cNvPr>
          <p:cNvSpPr/>
          <p:nvPr/>
        </p:nvSpPr>
        <p:spPr>
          <a:xfrm>
            <a:off x="10872786" y="4284296"/>
            <a:ext cx="330993" cy="169069"/>
          </a:xfrm>
          <a:prstGeom prst="rect">
            <a:avLst/>
          </a:prstGeom>
          <a:noFill/>
          <a:ln w="9525">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4802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4352BE6-6722-4EAD-942D-15533127B3A8}"/>
              </a:ext>
            </a:extLst>
          </p:cNvPr>
          <p:cNvSpPr txBox="1"/>
          <p:nvPr/>
        </p:nvSpPr>
        <p:spPr>
          <a:xfrm>
            <a:off x="1952165" y="6636"/>
            <a:ext cx="8287718"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R</a:t>
            </a:r>
            <a:r>
              <a:rPr lang="en-US" sz="2400" dirty="0">
                <a:solidFill>
                  <a:schemeClr val="accent3">
                    <a:lumMod val="60000"/>
                    <a:lumOff val="40000"/>
                  </a:schemeClr>
                </a:solidFill>
              </a:rPr>
              <a:t>egion Proposal Based </a:t>
            </a:r>
            <a:r>
              <a:rPr lang="en-US" sz="2400" dirty="0">
                <a:solidFill>
                  <a:schemeClr val="accent5">
                    <a:lumMod val="75000"/>
                  </a:schemeClr>
                </a:solidFill>
              </a:rPr>
              <a:t>CNN - </a:t>
            </a:r>
            <a:r>
              <a:rPr lang="en-US" sz="2400" dirty="0">
                <a:solidFill>
                  <a:schemeClr val="accent4">
                    <a:lumMod val="60000"/>
                    <a:lumOff val="40000"/>
                  </a:schemeClr>
                </a:solidFill>
              </a:rPr>
              <a:t>Training</a:t>
            </a:r>
            <a:endParaRPr lang="en-IN" sz="2200" dirty="0">
              <a:solidFill>
                <a:schemeClr val="accent4">
                  <a:lumMod val="60000"/>
                  <a:lumOff val="40000"/>
                </a:schemeClr>
              </a:solidFill>
            </a:endParaRPr>
          </a:p>
        </p:txBody>
      </p:sp>
      <p:pic>
        <p:nvPicPr>
          <p:cNvPr id="46" name="Picture 45">
            <a:extLst>
              <a:ext uri="{FF2B5EF4-FFF2-40B4-BE49-F238E27FC236}">
                <a16:creationId xmlns:a16="http://schemas.microsoft.com/office/drawing/2014/main" id="{1AB5253C-9FD3-4398-A33E-B4609E07F425}"/>
              </a:ext>
            </a:extLst>
          </p:cNvPr>
          <p:cNvPicPr>
            <a:picLocks noChangeAspect="1"/>
          </p:cNvPicPr>
          <p:nvPr/>
        </p:nvPicPr>
        <p:blipFill rotWithShape="1">
          <a:blip r:embed="rId2"/>
          <a:srcRect l="1650" t="1692" b="-1"/>
          <a:stretch/>
        </p:blipFill>
        <p:spPr>
          <a:xfrm>
            <a:off x="96814" y="2392542"/>
            <a:ext cx="1797848" cy="1714821"/>
          </a:xfrm>
          <a:prstGeom prst="rect">
            <a:avLst/>
          </a:prstGeom>
          <a:ln>
            <a:solidFill>
              <a:schemeClr val="tx1">
                <a:lumMod val="75000"/>
              </a:schemeClr>
            </a:solidFill>
          </a:ln>
        </p:spPr>
      </p:pic>
      <p:sp>
        <p:nvSpPr>
          <p:cNvPr id="47" name="Rectangle 46">
            <a:extLst>
              <a:ext uri="{FF2B5EF4-FFF2-40B4-BE49-F238E27FC236}">
                <a16:creationId xmlns:a16="http://schemas.microsoft.com/office/drawing/2014/main" id="{741FFEB2-B54C-4920-B56F-7186BFB273AB}"/>
              </a:ext>
            </a:extLst>
          </p:cNvPr>
          <p:cNvSpPr/>
          <p:nvPr/>
        </p:nvSpPr>
        <p:spPr>
          <a:xfrm rot="5400000">
            <a:off x="741852" y="2803885"/>
            <a:ext cx="3816263" cy="621066"/>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Region Proposals</a:t>
            </a:r>
            <a:endParaRPr lang="en-IN" dirty="0">
              <a:solidFill>
                <a:schemeClr val="accent1">
                  <a:lumMod val="60000"/>
                  <a:lumOff val="40000"/>
                </a:schemeClr>
              </a:solidFill>
            </a:endParaRPr>
          </a:p>
        </p:txBody>
      </p:sp>
      <p:sp>
        <p:nvSpPr>
          <p:cNvPr id="48" name="Rectangle 47">
            <a:extLst>
              <a:ext uri="{FF2B5EF4-FFF2-40B4-BE49-F238E27FC236}">
                <a16:creationId xmlns:a16="http://schemas.microsoft.com/office/drawing/2014/main" id="{FA6470FF-4397-44A9-A66C-1875390FA6E7}"/>
              </a:ext>
            </a:extLst>
          </p:cNvPr>
          <p:cNvSpPr/>
          <p:nvPr/>
        </p:nvSpPr>
        <p:spPr>
          <a:xfrm>
            <a:off x="2339452" y="4686432"/>
            <a:ext cx="621065" cy="336117"/>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SS / EB</a:t>
            </a:r>
            <a:endParaRPr lang="en-IN" sz="1200" dirty="0"/>
          </a:p>
        </p:txBody>
      </p:sp>
      <p:cxnSp>
        <p:nvCxnSpPr>
          <p:cNvPr id="49" name="Straight Arrow Connector 48">
            <a:extLst>
              <a:ext uri="{FF2B5EF4-FFF2-40B4-BE49-F238E27FC236}">
                <a16:creationId xmlns:a16="http://schemas.microsoft.com/office/drawing/2014/main" id="{113D69EF-3833-4DD9-B4F7-C10AC7ECCBA2}"/>
              </a:ext>
            </a:extLst>
          </p:cNvPr>
          <p:cNvCxnSpPr>
            <a:cxnSpLocks/>
          </p:cNvCxnSpPr>
          <p:nvPr/>
        </p:nvCxnSpPr>
        <p:spPr>
          <a:xfrm>
            <a:off x="1975974" y="3211258"/>
            <a:ext cx="275572"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6F88C0B-B867-4D13-8713-88C8DC252ACF}"/>
              </a:ext>
            </a:extLst>
          </p:cNvPr>
          <p:cNvSpPr/>
          <p:nvPr/>
        </p:nvSpPr>
        <p:spPr>
          <a:xfrm>
            <a:off x="4053837" y="2232154"/>
            <a:ext cx="2256041" cy="1971950"/>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rapezoid 55">
            <a:extLst>
              <a:ext uri="{FF2B5EF4-FFF2-40B4-BE49-F238E27FC236}">
                <a16:creationId xmlns:a16="http://schemas.microsoft.com/office/drawing/2014/main" id="{306452C5-FD2A-42E4-ABCB-132B1F9DEE27}"/>
              </a:ext>
            </a:extLst>
          </p:cNvPr>
          <p:cNvSpPr/>
          <p:nvPr/>
        </p:nvSpPr>
        <p:spPr>
          <a:xfrm rot="5400000">
            <a:off x="3849240" y="2804366"/>
            <a:ext cx="1561437" cy="844927"/>
          </a:xfrm>
          <a:prstGeom prst="trapezoid">
            <a:avLst/>
          </a:prstGeom>
          <a:solidFill>
            <a:schemeClr val="accent4">
              <a:lumMod val="75000"/>
              <a:alpha val="80000"/>
            </a:schemeClr>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a:t>
            </a:r>
            <a:endParaRPr lang="en-IN" dirty="0"/>
          </a:p>
        </p:txBody>
      </p:sp>
      <p:graphicFrame>
        <p:nvGraphicFramePr>
          <p:cNvPr id="57" name="Table 56">
            <a:extLst>
              <a:ext uri="{FF2B5EF4-FFF2-40B4-BE49-F238E27FC236}">
                <a16:creationId xmlns:a16="http://schemas.microsoft.com/office/drawing/2014/main" id="{F008A294-DCA4-42B9-923F-63B0F73C1DBD}"/>
              </a:ext>
            </a:extLst>
          </p:cNvPr>
          <p:cNvGraphicFramePr>
            <a:graphicFrameLocks noGrp="1"/>
          </p:cNvGraphicFramePr>
          <p:nvPr>
            <p:extLst>
              <p:ext uri="{D42A27DB-BD31-4B8C-83A1-F6EECF244321}">
                <p14:modId xmlns:p14="http://schemas.microsoft.com/office/powerpoint/2010/main" val="2550670192"/>
              </p:ext>
            </p:extLst>
          </p:nvPr>
        </p:nvGraphicFramePr>
        <p:xfrm>
          <a:off x="6697627" y="1798078"/>
          <a:ext cx="332626" cy="2857504"/>
        </p:xfrm>
        <a:graphic>
          <a:graphicData uri="http://schemas.openxmlformats.org/drawingml/2006/table">
            <a:tbl>
              <a:tblPr firstRow="1" bandRow="1">
                <a:tableStyleId>{5940675A-B579-460E-94D1-54222C63F5DA}</a:tableStyleId>
              </a:tblPr>
              <a:tblGrid>
                <a:gridCol w="332626">
                  <a:extLst>
                    <a:ext uri="{9D8B030D-6E8A-4147-A177-3AD203B41FA5}">
                      <a16:colId xmlns:a16="http://schemas.microsoft.com/office/drawing/2014/main" val="3507548077"/>
                    </a:ext>
                  </a:extLst>
                </a:gridCol>
              </a:tblGrid>
              <a:tr h="354873">
                <a:tc>
                  <a:txBody>
                    <a:bodyPr/>
                    <a:lstStyle/>
                    <a:p>
                      <a:endParaRPr lang="en-IN" sz="1800"/>
                    </a:p>
                  </a:txBody>
                  <a:tcPr marL="93002" marR="93002" marT="41434" marB="41434"/>
                </a:tc>
                <a:extLst>
                  <a:ext uri="{0D108BD9-81ED-4DB2-BD59-A6C34878D82A}">
                    <a16:rowId xmlns:a16="http://schemas.microsoft.com/office/drawing/2014/main" val="2302564250"/>
                  </a:ext>
                </a:extLst>
              </a:tr>
              <a:tr h="354873">
                <a:tc>
                  <a:txBody>
                    <a:bodyPr/>
                    <a:lstStyle/>
                    <a:p>
                      <a:endParaRPr lang="en-IN" sz="1800"/>
                    </a:p>
                  </a:txBody>
                  <a:tcPr marL="93002" marR="93002" marT="41434" marB="41434"/>
                </a:tc>
                <a:extLst>
                  <a:ext uri="{0D108BD9-81ED-4DB2-BD59-A6C34878D82A}">
                    <a16:rowId xmlns:a16="http://schemas.microsoft.com/office/drawing/2014/main" val="955761627"/>
                  </a:ext>
                </a:extLst>
              </a:tr>
              <a:tr h="354873">
                <a:tc>
                  <a:txBody>
                    <a:bodyPr/>
                    <a:lstStyle/>
                    <a:p>
                      <a:endParaRPr lang="en-IN" sz="1800"/>
                    </a:p>
                  </a:txBody>
                  <a:tcPr marL="93002" marR="93002" marT="41434" marB="41434"/>
                </a:tc>
                <a:extLst>
                  <a:ext uri="{0D108BD9-81ED-4DB2-BD59-A6C34878D82A}">
                    <a16:rowId xmlns:a16="http://schemas.microsoft.com/office/drawing/2014/main" val="229309131"/>
                  </a:ext>
                </a:extLst>
              </a:tr>
              <a:tr h="354873">
                <a:tc>
                  <a:txBody>
                    <a:bodyPr/>
                    <a:lstStyle/>
                    <a:p>
                      <a:endParaRPr lang="en-IN" sz="1800"/>
                    </a:p>
                  </a:txBody>
                  <a:tcPr marL="93002" marR="93002" marT="41434" marB="41434"/>
                </a:tc>
                <a:extLst>
                  <a:ext uri="{0D108BD9-81ED-4DB2-BD59-A6C34878D82A}">
                    <a16:rowId xmlns:a16="http://schemas.microsoft.com/office/drawing/2014/main" val="4063394932"/>
                  </a:ext>
                </a:extLst>
              </a:tr>
              <a:tr h="354873">
                <a:tc>
                  <a:txBody>
                    <a:bodyPr/>
                    <a:lstStyle/>
                    <a:p>
                      <a:endParaRPr lang="en-IN" sz="1800" dirty="0"/>
                    </a:p>
                  </a:txBody>
                  <a:tcPr marL="93002" marR="93002" marT="41434" marB="41434"/>
                </a:tc>
                <a:extLst>
                  <a:ext uri="{0D108BD9-81ED-4DB2-BD59-A6C34878D82A}">
                    <a16:rowId xmlns:a16="http://schemas.microsoft.com/office/drawing/2014/main" val="224388613"/>
                  </a:ext>
                </a:extLst>
              </a:tr>
              <a:tr h="354873">
                <a:tc>
                  <a:txBody>
                    <a:bodyPr/>
                    <a:lstStyle/>
                    <a:p>
                      <a:endParaRPr lang="en-IN" sz="1800" dirty="0"/>
                    </a:p>
                  </a:txBody>
                  <a:tcPr marL="93002" marR="93002" marT="41434" marB="41434"/>
                </a:tc>
                <a:extLst>
                  <a:ext uri="{0D108BD9-81ED-4DB2-BD59-A6C34878D82A}">
                    <a16:rowId xmlns:a16="http://schemas.microsoft.com/office/drawing/2014/main" val="2465109398"/>
                  </a:ext>
                </a:extLst>
              </a:tr>
              <a:tr h="354873">
                <a:tc>
                  <a:txBody>
                    <a:bodyPr/>
                    <a:lstStyle/>
                    <a:p>
                      <a:endParaRPr lang="en-IN" sz="1800"/>
                    </a:p>
                  </a:txBody>
                  <a:tcPr marL="93002" marR="93002" marT="41434" marB="41434"/>
                </a:tc>
                <a:extLst>
                  <a:ext uri="{0D108BD9-81ED-4DB2-BD59-A6C34878D82A}">
                    <a16:rowId xmlns:a16="http://schemas.microsoft.com/office/drawing/2014/main" val="1628755736"/>
                  </a:ext>
                </a:extLst>
              </a:tr>
              <a:tr h="354873">
                <a:tc>
                  <a:txBody>
                    <a:bodyPr/>
                    <a:lstStyle/>
                    <a:p>
                      <a:endParaRPr lang="en-IN" sz="1800" dirty="0"/>
                    </a:p>
                  </a:txBody>
                  <a:tcPr marL="93002" marR="93002" marT="41434" marB="41434"/>
                </a:tc>
                <a:extLst>
                  <a:ext uri="{0D108BD9-81ED-4DB2-BD59-A6C34878D82A}">
                    <a16:rowId xmlns:a16="http://schemas.microsoft.com/office/drawing/2014/main" val="3135197028"/>
                  </a:ext>
                </a:extLst>
              </a:tr>
            </a:tbl>
          </a:graphicData>
        </a:graphic>
      </p:graphicFrame>
      <p:sp>
        <p:nvSpPr>
          <p:cNvPr id="58" name="TextBox 57">
            <a:extLst>
              <a:ext uri="{FF2B5EF4-FFF2-40B4-BE49-F238E27FC236}">
                <a16:creationId xmlns:a16="http://schemas.microsoft.com/office/drawing/2014/main" id="{610D4C4D-E1AD-4417-9F81-2DFE3207F407}"/>
              </a:ext>
            </a:extLst>
          </p:cNvPr>
          <p:cNvSpPr txBox="1"/>
          <p:nvPr/>
        </p:nvSpPr>
        <p:spPr>
          <a:xfrm>
            <a:off x="4065103" y="4204104"/>
            <a:ext cx="1901739" cy="369332"/>
          </a:xfrm>
          <a:prstGeom prst="rect">
            <a:avLst/>
          </a:prstGeom>
          <a:noFill/>
        </p:spPr>
        <p:txBody>
          <a:bodyPr wrap="none" rtlCol="0">
            <a:spAutoFit/>
          </a:bodyPr>
          <a:lstStyle/>
          <a:p>
            <a:r>
              <a:rPr lang="en-US" dirty="0"/>
              <a:t>Feature Extraction</a:t>
            </a:r>
            <a:endParaRPr lang="en-IN" dirty="0"/>
          </a:p>
        </p:txBody>
      </p:sp>
      <p:cxnSp>
        <p:nvCxnSpPr>
          <p:cNvPr id="59" name="Straight Arrow Connector 58">
            <a:extLst>
              <a:ext uri="{FF2B5EF4-FFF2-40B4-BE49-F238E27FC236}">
                <a16:creationId xmlns:a16="http://schemas.microsoft.com/office/drawing/2014/main" id="{855978F0-AD62-4D0E-89B1-26D21AA9817D}"/>
              </a:ext>
            </a:extLst>
          </p:cNvPr>
          <p:cNvCxnSpPr>
            <a:cxnSpLocks/>
            <a:stCxn id="55" idx="3"/>
            <a:endCxn id="57" idx="1"/>
          </p:cNvCxnSpPr>
          <p:nvPr/>
        </p:nvCxnSpPr>
        <p:spPr>
          <a:xfrm>
            <a:off x="6309878" y="3218129"/>
            <a:ext cx="387749" cy="870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924893A-2345-4C02-B62A-6F76DFA6F024}"/>
              </a:ext>
            </a:extLst>
          </p:cNvPr>
          <p:cNvSpPr/>
          <p:nvPr/>
        </p:nvSpPr>
        <p:spPr>
          <a:xfrm>
            <a:off x="3829232" y="1399413"/>
            <a:ext cx="3588770" cy="3623136"/>
          </a:xfrm>
          <a:prstGeom prst="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40042E67-6FE6-4A7B-8E90-78A19EFB7E47}"/>
              </a:ext>
            </a:extLst>
          </p:cNvPr>
          <p:cNvSpPr txBox="1"/>
          <p:nvPr/>
        </p:nvSpPr>
        <p:spPr>
          <a:xfrm rot="5400000">
            <a:off x="3990406" y="3070386"/>
            <a:ext cx="735522" cy="307777"/>
          </a:xfrm>
          <a:prstGeom prst="rect">
            <a:avLst/>
          </a:prstGeom>
          <a:noFill/>
        </p:spPr>
        <p:txBody>
          <a:bodyPr wrap="none" rtlCol="0">
            <a:spAutoFit/>
          </a:bodyPr>
          <a:lstStyle/>
          <a:p>
            <a:r>
              <a:rPr lang="en-US" sz="1400" dirty="0">
                <a:solidFill>
                  <a:schemeClr val="accent4">
                    <a:lumMod val="40000"/>
                    <a:lumOff val="60000"/>
                  </a:schemeClr>
                </a:solidFill>
              </a:rPr>
              <a:t>VGG 16</a:t>
            </a:r>
            <a:endParaRPr lang="en-IN" sz="1400" dirty="0">
              <a:solidFill>
                <a:schemeClr val="accent4">
                  <a:lumMod val="40000"/>
                  <a:lumOff val="60000"/>
                </a:schemeClr>
              </a:solidFill>
            </a:endParaRPr>
          </a:p>
        </p:txBody>
      </p:sp>
      <p:sp>
        <p:nvSpPr>
          <p:cNvPr id="62" name="TextBox 61">
            <a:extLst>
              <a:ext uri="{FF2B5EF4-FFF2-40B4-BE49-F238E27FC236}">
                <a16:creationId xmlns:a16="http://schemas.microsoft.com/office/drawing/2014/main" id="{EF8224FE-BF01-4C17-A69D-815AEBE4BA5B}"/>
              </a:ext>
            </a:extLst>
          </p:cNvPr>
          <p:cNvSpPr txBox="1"/>
          <p:nvPr/>
        </p:nvSpPr>
        <p:spPr>
          <a:xfrm>
            <a:off x="3829232" y="4698201"/>
            <a:ext cx="3588770" cy="307777"/>
          </a:xfrm>
          <a:prstGeom prst="rect">
            <a:avLst/>
          </a:prstGeom>
          <a:noFill/>
        </p:spPr>
        <p:txBody>
          <a:bodyPr wrap="square" rtlCol="0">
            <a:spAutoFit/>
          </a:bodyPr>
          <a:lstStyle/>
          <a:p>
            <a:pPr algn="ctr"/>
            <a:r>
              <a:rPr lang="en-US" sz="1400" dirty="0"/>
              <a:t>Pre Trained on</a:t>
            </a:r>
            <a:r>
              <a:rPr lang="en-US" sz="1400" dirty="0">
                <a:solidFill>
                  <a:schemeClr val="accent5">
                    <a:lumMod val="60000"/>
                    <a:lumOff val="40000"/>
                  </a:schemeClr>
                </a:solidFill>
              </a:rPr>
              <a:t> </a:t>
            </a:r>
            <a:r>
              <a:rPr lang="en-US" sz="1400" dirty="0">
                <a:solidFill>
                  <a:schemeClr val="accent6">
                    <a:lumMod val="60000"/>
                    <a:lumOff val="40000"/>
                  </a:schemeClr>
                </a:solidFill>
              </a:rPr>
              <a:t>ImageNet</a:t>
            </a:r>
            <a:endParaRPr lang="en-IN" sz="1400" dirty="0">
              <a:solidFill>
                <a:schemeClr val="accent6">
                  <a:lumMod val="60000"/>
                  <a:lumOff val="40000"/>
                </a:schemeClr>
              </a:solidFill>
            </a:endParaRPr>
          </a:p>
        </p:txBody>
      </p:sp>
      <p:sp>
        <p:nvSpPr>
          <p:cNvPr id="70" name="TextBox 69">
            <a:extLst>
              <a:ext uri="{FF2B5EF4-FFF2-40B4-BE49-F238E27FC236}">
                <a16:creationId xmlns:a16="http://schemas.microsoft.com/office/drawing/2014/main" id="{D701B03A-29E7-40B2-B139-366247D8D867}"/>
              </a:ext>
            </a:extLst>
          </p:cNvPr>
          <p:cNvSpPr txBox="1"/>
          <p:nvPr/>
        </p:nvSpPr>
        <p:spPr>
          <a:xfrm>
            <a:off x="8877041" y="2695957"/>
            <a:ext cx="1263137" cy="1077218"/>
          </a:xfrm>
          <a:prstGeom prst="rect">
            <a:avLst/>
          </a:prstGeom>
          <a:noFill/>
          <a:ln>
            <a:solidFill>
              <a:schemeClr val="accent1">
                <a:lumMod val="60000"/>
                <a:lumOff val="40000"/>
              </a:schemeClr>
            </a:solidFill>
          </a:ln>
        </p:spPr>
        <p:txBody>
          <a:bodyPr wrap="square" rtlCol="0">
            <a:spAutoFit/>
          </a:bodyPr>
          <a:lstStyle/>
          <a:p>
            <a:pPr algn="ctr"/>
            <a:r>
              <a:rPr lang="en-US" sz="1600" dirty="0">
                <a:solidFill>
                  <a:schemeClr val="accent1">
                    <a:lumMod val="60000"/>
                    <a:lumOff val="40000"/>
                  </a:schemeClr>
                </a:solidFill>
              </a:rPr>
              <a:t>Classification</a:t>
            </a:r>
          </a:p>
          <a:p>
            <a:pPr algn="ctr"/>
            <a:r>
              <a:rPr lang="en-US" sz="1600" dirty="0">
                <a:solidFill>
                  <a:schemeClr val="accent1">
                    <a:lumMod val="60000"/>
                    <a:lumOff val="40000"/>
                  </a:schemeClr>
                </a:solidFill>
              </a:rPr>
              <a:t>Score Using </a:t>
            </a:r>
          </a:p>
          <a:p>
            <a:pPr algn="ctr"/>
            <a:r>
              <a:rPr lang="en-US" sz="1600" dirty="0">
                <a:solidFill>
                  <a:schemeClr val="accent4">
                    <a:lumMod val="40000"/>
                    <a:lumOff val="60000"/>
                  </a:schemeClr>
                </a:solidFill>
              </a:rPr>
              <a:t>Linear SVM </a:t>
            </a:r>
            <a:r>
              <a:rPr lang="en-US" sz="1600" b="1" dirty="0">
                <a:solidFill>
                  <a:schemeClr val="accent4">
                    <a:lumMod val="60000"/>
                    <a:lumOff val="40000"/>
                  </a:schemeClr>
                </a:solidFill>
              </a:rPr>
              <a:t>per</a:t>
            </a:r>
            <a:r>
              <a:rPr lang="en-US" sz="1600" dirty="0">
                <a:solidFill>
                  <a:schemeClr val="accent4">
                    <a:lumMod val="60000"/>
                    <a:lumOff val="40000"/>
                  </a:schemeClr>
                </a:solidFill>
              </a:rPr>
              <a:t> class</a:t>
            </a:r>
            <a:endParaRPr lang="en-IN" sz="1600" dirty="0">
              <a:solidFill>
                <a:schemeClr val="accent4">
                  <a:lumMod val="60000"/>
                  <a:lumOff val="40000"/>
                </a:schemeClr>
              </a:solidFill>
            </a:endParaRPr>
          </a:p>
        </p:txBody>
      </p:sp>
      <p:sp>
        <p:nvSpPr>
          <p:cNvPr id="71" name="Rectangle 70">
            <a:extLst>
              <a:ext uri="{FF2B5EF4-FFF2-40B4-BE49-F238E27FC236}">
                <a16:creationId xmlns:a16="http://schemas.microsoft.com/office/drawing/2014/main" id="{682C8584-A9B8-4BEF-9136-D6166C1723AE}"/>
              </a:ext>
            </a:extLst>
          </p:cNvPr>
          <p:cNvSpPr/>
          <p:nvPr/>
        </p:nvSpPr>
        <p:spPr>
          <a:xfrm>
            <a:off x="8165485" y="2599658"/>
            <a:ext cx="151330" cy="1254341"/>
          </a:xfrm>
          <a:prstGeom prst="rect">
            <a:avLst/>
          </a:prstGeom>
          <a:solidFill>
            <a:schemeClr val="accent1">
              <a:lumMod val="60000"/>
              <a:lumOff val="40000"/>
              <a:alpha val="12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72" name="Rectangle 71">
            <a:extLst>
              <a:ext uri="{FF2B5EF4-FFF2-40B4-BE49-F238E27FC236}">
                <a16:creationId xmlns:a16="http://schemas.microsoft.com/office/drawing/2014/main" id="{ECD3E6C0-C303-4C6E-91F7-99616A0DE98E}"/>
              </a:ext>
            </a:extLst>
          </p:cNvPr>
          <p:cNvSpPr/>
          <p:nvPr/>
        </p:nvSpPr>
        <p:spPr>
          <a:xfrm>
            <a:off x="8456406" y="2744603"/>
            <a:ext cx="151330" cy="970864"/>
          </a:xfrm>
          <a:prstGeom prst="rect">
            <a:avLst/>
          </a:prstGeom>
          <a:solidFill>
            <a:schemeClr val="accent1">
              <a:lumMod val="60000"/>
              <a:lumOff val="40000"/>
              <a:alpha val="12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73" name="Straight Arrow Connector 72">
            <a:extLst>
              <a:ext uri="{FF2B5EF4-FFF2-40B4-BE49-F238E27FC236}">
                <a16:creationId xmlns:a16="http://schemas.microsoft.com/office/drawing/2014/main" id="{99E26381-A3E0-4496-8E40-257601AB4DB8}"/>
              </a:ext>
            </a:extLst>
          </p:cNvPr>
          <p:cNvCxnSpPr>
            <a:cxnSpLocks/>
            <a:stCxn id="57" idx="3"/>
            <a:endCxn id="71" idx="1"/>
          </p:cNvCxnSpPr>
          <p:nvPr/>
        </p:nvCxnSpPr>
        <p:spPr>
          <a:xfrm flipV="1">
            <a:off x="7030253" y="3226829"/>
            <a:ext cx="1135232" cy="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6519503-1C7D-41B5-8980-46973BD6F846}"/>
              </a:ext>
            </a:extLst>
          </p:cNvPr>
          <p:cNvSpPr txBox="1"/>
          <p:nvPr/>
        </p:nvSpPr>
        <p:spPr>
          <a:xfrm>
            <a:off x="2245899" y="4849675"/>
            <a:ext cx="916604" cy="815608"/>
          </a:xfrm>
          <a:prstGeom prst="rect">
            <a:avLst/>
          </a:prstGeom>
          <a:noFill/>
        </p:spPr>
        <p:txBody>
          <a:bodyPr wrap="square">
            <a:spAutoFit/>
          </a:bodyPr>
          <a:lstStyle/>
          <a:p>
            <a:r>
              <a:rPr lang="en-US" sz="3500" baseline="-25000" dirty="0"/>
              <a:t>~</a:t>
            </a:r>
            <a:r>
              <a:rPr lang="en-US" sz="3500" dirty="0"/>
              <a:t> </a:t>
            </a:r>
            <a:r>
              <a:rPr lang="en-US" sz="1200" dirty="0"/>
              <a:t>2 K </a:t>
            </a:r>
          </a:p>
          <a:p>
            <a:r>
              <a:rPr lang="en-US" sz="1200" dirty="0"/>
              <a:t>Proposals</a:t>
            </a:r>
            <a:endParaRPr lang="en-IN" sz="1200" baseline="-25000" dirty="0"/>
          </a:p>
        </p:txBody>
      </p:sp>
      <p:sp>
        <p:nvSpPr>
          <p:cNvPr id="75" name="TextBox 74">
            <a:extLst>
              <a:ext uri="{FF2B5EF4-FFF2-40B4-BE49-F238E27FC236}">
                <a16:creationId xmlns:a16="http://schemas.microsoft.com/office/drawing/2014/main" id="{DCCF8124-7EE1-4752-BA34-93CF46B9B008}"/>
              </a:ext>
            </a:extLst>
          </p:cNvPr>
          <p:cNvSpPr txBox="1"/>
          <p:nvPr/>
        </p:nvSpPr>
        <p:spPr>
          <a:xfrm>
            <a:off x="2083502" y="5731726"/>
            <a:ext cx="978118" cy="830997"/>
          </a:xfrm>
          <a:prstGeom prst="rect">
            <a:avLst/>
          </a:prstGeom>
          <a:noFill/>
          <a:ln>
            <a:solidFill>
              <a:schemeClr val="accent3">
                <a:lumMod val="75000"/>
              </a:schemeClr>
            </a:solidFill>
            <a:prstDash val="sysDash"/>
          </a:ln>
        </p:spPr>
        <p:txBody>
          <a:bodyPr wrap="square">
            <a:spAutoFit/>
          </a:bodyPr>
          <a:lstStyle/>
          <a:p>
            <a:pPr algn="ctr"/>
            <a:r>
              <a:rPr lang="en-US" sz="1600" dirty="0">
                <a:solidFill>
                  <a:schemeClr val="accent3">
                    <a:lumMod val="40000"/>
                    <a:lumOff val="60000"/>
                  </a:schemeClr>
                </a:solidFill>
              </a:rPr>
              <a:t>Cropping +</a:t>
            </a:r>
          </a:p>
          <a:p>
            <a:pPr algn="ctr"/>
            <a:r>
              <a:rPr lang="en-US" sz="1600" dirty="0">
                <a:solidFill>
                  <a:schemeClr val="accent3">
                    <a:lumMod val="40000"/>
                    <a:lumOff val="60000"/>
                  </a:schemeClr>
                </a:solidFill>
              </a:rPr>
              <a:t>Warping</a:t>
            </a:r>
            <a:endParaRPr lang="en-IN" sz="1600" dirty="0">
              <a:solidFill>
                <a:schemeClr val="accent3">
                  <a:lumMod val="40000"/>
                  <a:lumOff val="60000"/>
                </a:schemeClr>
              </a:solidFill>
            </a:endParaRPr>
          </a:p>
        </p:txBody>
      </p:sp>
      <p:cxnSp>
        <p:nvCxnSpPr>
          <p:cNvPr id="76" name="Straight Arrow Connector 75">
            <a:extLst>
              <a:ext uri="{FF2B5EF4-FFF2-40B4-BE49-F238E27FC236}">
                <a16:creationId xmlns:a16="http://schemas.microsoft.com/office/drawing/2014/main" id="{FDBE34D7-1D56-44D1-9DF8-598DD773352A}"/>
              </a:ext>
            </a:extLst>
          </p:cNvPr>
          <p:cNvCxnSpPr>
            <a:cxnSpLocks/>
            <a:stCxn id="72" idx="3"/>
            <a:endCxn id="70" idx="1"/>
          </p:cNvCxnSpPr>
          <p:nvPr/>
        </p:nvCxnSpPr>
        <p:spPr>
          <a:xfrm>
            <a:off x="8607736" y="3230035"/>
            <a:ext cx="269305" cy="453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5C03489-83AA-48EF-B503-2E5E82E87026}"/>
              </a:ext>
            </a:extLst>
          </p:cNvPr>
          <p:cNvSpPr txBox="1"/>
          <p:nvPr/>
        </p:nvSpPr>
        <p:spPr>
          <a:xfrm>
            <a:off x="3829232" y="1059143"/>
            <a:ext cx="3588771" cy="338554"/>
          </a:xfrm>
          <a:prstGeom prst="rect">
            <a:avLst/>
          </a:prstGeom>
          <a:noFill/>
        </p:spPr>
        <p:txBody>
          <a:bodyPr wrap="square">
            <a:spAutoFit/>
          </a:bodyPr>
          <a:lstStyle/>
          <a:p>
            <a:pPr algn="ctr"/>
            <a:r>
              <a:rPr lang="en-US" sz="1600" dirty="0">
                <a:solidFill>
                  <a:schemeClr val="accent5">
                    <a:lumMod val="60000"/>
                    <a:lumOff val="40000"/>
                  </a:schemeClr>
                </a:solidFill>
              </a:rPr>
              <a:t>Classification and Localization Model </a:t>
            </a:r>
            <a:endParaRPr lang="en-IN" sz="1600" dirty="0"/>
          </a:p>
        </p:txBody>
      </p:sp>
      <p:pic>
        <p:nvPicPr>
          <p:cNvPr id="81" name="Picture 80">
            <a:extLst>
              <a:ext uri="{FF2B5EF4-FFF2-40B4-BE49-F238E27FC236}">
                <a16:creationId xmlns:a16="http://schemas.microsoft.com/office/drawing/2014/main" id="{B18351FA-496B-4BC9-8DBB-4421BD073063}"/>
              </a:ext>
            </a:extLst>
          </p:cNvPr>
          <p:cNvPicPr>
            <a:picLocks noChangeAspect="1"/>
          </p:cNvPicPr>
          <p:nvPr/>
        </p:nvPicPr>
        <p:blipFill rotWithShape="1">
          <a:blip r:embed="rId3"/>
          <a:srcRect l="3468" t="2704" r="6106" b="7412"/>
          <a:stretch/>
        </p:blipFill>
        <p:spPr>
          <a:xfrm>
            <a:off x="5385048" y="2813017"/>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2" name="Picture 81">
            <a:extLst>
              <a:ext uri="{FF2B5EF4-FFF2-40B4-BE49-F238E27FC236}">
                <a16:creationId xmlns:a16="http://schemas.microsoft.com/office/drawing/2014/main" id="{FF16FAF2-40C5-4E51-ABF0-142DCE5F1B63}"/>
              </a:ext>
            </a:extLst>
          </p:cNvPr>
          <p:cNvPicPr>
            <a:picLocks noChangeAspect="1"/>
          </p:cNvPicPr>
          <p:nvPr/>
        </p:nvPicPr>
        <p:blipFill rotWithShape="1">
          <a:blip r:embed="rId4"/>
          <a:srcRect t="3013"/>
          <a:stretch/>
        </p:blipFill>
        <p:spPr>
          <a:xfrm>
            <a:off x="5475971" y="2903275"/>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3" name="Picture 82">
            <a:extLst>
              <a:ext uri="{FF2B5EF4-FFF2-40B4-BE49-F238E27FC236}">
                <a16:creationId xmlns:a16="http://schemas.microsoft.com/office/drawing/2014/main" id="{6ED98CED-7522-4960-B495-A6488C36604C}"/>
              </a:ext>
            </a:extLst>
          </p:cNvPr>
          <p:cNvPicPr>
            <a:picLocks noChangeAspect="1"/>
          </p:cNvPicPr>
          <p:nvPr/>
        </p:nvPicPr>
        <p:blipFill>
          <a:blip r:embed="rId5"/>
          <a:stretch>
            <a:fillRect/>
          </a:stretch>
        </p:blipFill>
        <p:spPr>
          <a:xfrm>
            <a:off x="5568745" y="2993533"/>
            <a:ext cx="390342" cy="379190"/>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4" name="Picture 83">
            <a:extLst>
              <a:ext uri="{FF2B5EF4-FFF2-40B4-BE49-F238E27FC236}">
                <a16:creationId xmlns:a16="http://schemas.microsoft.com/office/drawing/2014/main" id="{E5936BF5-1B8B-49BD-818C-112272D680F6}"/>
              </a:ext>
            </a:extLst>
          </p:cNvPr>
          <p:cNvPicPr>
            <a:picLocks noChangeAspect="1"/>
          </p:cNvPicPr>
          <p:nvPr/>
        </p:nvPicPr>
        <p:blipFill rotWithShape="1">
          <a:blip r:embed="rId4"/>
          <a:srcRect t="3013"/>
          <a:stretch/>
        </p:blipFill>
        <p:spPr>
          <a:xfrm>
            <a:off x="5766525" y="3217966"/>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85" name="Picture 84">
            <a:extLst>
              <a:ext uri="{FF2B5EF4-FFF2-40B4-BE49-F238E27FC236}">
                <a16:creationId xmlns:a16="http://schemas.microsoft.com/office/drawing/2014/main" id="{A10CAAC4-5206-4D9B-810E-86EAD36FB810}"/>
              </a:ext>
            </a:extLst>
          </p:cNvPr>
          <p:cNvPicPr>
            <a:picLocks noChangeAspect="1"/>
          </p:cNvPicPr>
          <p:nvPr/>
        </p:nvPicPr>
        <p:blipFill rotWithShape="1">
          <a:blip r:embed="rId3"/>
          <a:srcRect l="3468" t="2704" r="6106" b="7412"/>
          <a:stretch/>
        </p:blipFill>
        <p:spPr>
          <a:xfrm>
            <a:off x="5874443" y="3315271"/>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cxnSp>
        <p:nvCxnSpPr>
          <p:cNvPr id="86" name="Straight Connector 85">
            <a:extLst>
              <a:ext uri="{FF2B5EF4-FFF2-40B4-BE49-F238E27FC236}">
                <a16:creationId xmlns:a16="http://schemas.microsoft.com/office/drawing/2014/main" id="{A890534B-95C4-4A4E-A8B8-6F288F9EB881}"/>
              </a:ext>
            </a:extLst>
          </p:cNvPr>
          <p:cNvCxnSpPr>
            <a:cxnSpLocks/>
          </p:cNvCxnSpPr>
          <p:nvPr/>
        </p:nvCxnSpPr>
        <p:spPr>
          <a:xfrm>
            <a:off x="5649248" y="3434355"/>
            <a:ext cx="119881" cy="80555"/>
          </a:xfrm>
          <a:prstGeom prst="line">
            <a:avLst/>
          </a:prstGeom>
          <a:ln w="127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082E9A7-719C-4F75-AE13-D0120BA16447}"/>
              </a:ext>
            </a:extLst>
          </p:cNvPr>
          <p:cNvCxnSpPr>
            <a:cxnSpLocks/>
          </p:cNvCxnSpPr>
          <p:nvPr/>
        </p:nvCxnSpPr>
        <p:spPr>
          <a:xfrm>
            <a:off x="5105634" y="3226830"/>
            <a:ext cx="23996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669D9A9-B776-4199-9687-A1FF27FCC79C}"/>
              </a:ext>
            </a:extLst>
          </p:cNvPr>
          <p:cNvCxnSpPr>
            <a:cxnSpLocks/>
          </p:cNvCxnSpPr>
          <p:nvPr/>
        </p:nvCxnSpPr>
        <p:spPr>
          <a:xfrm>
            <a:off x="3400425" y="666656"/>
            <a:ext cx="0" cy="59817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7C5C730-B0F3-4D5E-AA1B-7961511CEF1C}"/>
              </a:ext>
            </a:extLst>
          </p:cNvPr>
          <p:cNvSpPr txBox="1"/>
          <p:nvPr/>
        </p:nvSpPr>
        <p:spPr>
          <a:xfrm>
            <a:off x="8877041" y="1042148"/>
            <a:ext cx="1943359" cy="1046440"/>
          </a:xfrm>
          <a:prstGeom prst="rect">
            <a:avLst/>
          </a:prstGeom>
          <a:noFill/>
          <a:ln>
            <a:solidFill>
              <a:schemeClr val="accent4">
                <a:lumMod val="75000"/>
              </a:schemeClr>
            </a:solidFill>
          </a:ln>
        </p:spPr>
        <p:txBody>
          <a:bodyPr wrap="square" rtlCol="0">
            <a:spAutoFit/>
          </a:bodyPr>
          <a:lstStyle/>
          <a:p>
            <a:pPr algn="ctr"/>
            <a:r>
              <a:rPr lang="en-US" sz="1400" dirty="0">
                <a:solidFill>
                  <a:schemeClr val="accent4">
                    <a:lumMod val="40000"/>
                    <a:lumOff val="60000"/>
                  </a:schemeClr>
                </a:solidFill>
              </a:rPr>
              <a:t>Fine Tuning on Region Proposals using log loss</a:t>
            </a:r>
            <a:r>
              <a:rPr lang="en-US" sz="1600" dirty="0">
                <a:solidFill>
                  <a:schemeClr val="accent4">
                    <a:lumMod val="40000"/>
                    <a:lumOff val="60000"/>
                  </a:schemeClr>
                </a:solidFill>
              </a:rPr>
              <a:t> </a:t>
            </a:r>
            <a:r>
              <a:rPr lang="en-US" sz="1600" dirty="0">
                <a:solidFill>
                  <a:schemeClr val="accent4">
                    <a:lumMod val="75000"/>
                  </a:schemeClr>
                </a:solidFill>
              </a:rPr>
              <a:t>[SOFTMAX]</a:t>
            </a:r>
          </a:p>
          <a:p>
            <a:pPr algn="ctr"/>
            <a:r>
              <a:rPr lang="en-US" sz="1600" dirty="0">
                <a:solidFill>
                  <a:schemeClr val="accent4">
                    <a:lumMod val="75000"/>
                  </a:schemeClr>
                </a:solidFill>
              </a:rPr>
              <a:t> </a:t>
            </a:r>
            <a:r>
              <a:rPr lang="en-US" sz="1400" dirty="0">
                <a:solidFill>
                  <a:schemeClr val="accent4">
                    <a:lumMod val="75000"/>
                  </a:schemeClr>
                </a:solidFill>
              </a:rPr>
              <a:t>(Training Only) </a:t>
            </a:r>
            <a:endParaRPr lang="en-IN" sz="1400" dirty="0">
              <a:solidFill>
                <a:schemeClr val="accent4">
                  <a:lumMod val="75000"/>
                </a:schemeClr>
              </a:solidFill>
            </a:endParaRPr>
          </a:p>
        </p:txBody>
      </p:sp>
      <p:sp>
        <p:nvSpPr>
          <p:cNvPr id="105" name="Rectangle 104">
            <a:extLst>
              <a:ext uri="{FF2B5EF4-FFF2-40B4-BE49-F238E27FC236}">
                <a16:creationId xmlns:a16="http://schemas.microsoft.com/office/drawing/2014/main" id="{45D2DF42-1D3C-4A37-9AE1-0DAA27AF6833}"/>
              </a:ext>
            </a:extLst>
          </p:cNvPr>
          <p:cNvSpPr/>
          <p:nvPr/>
        </p:nvSpPr>
        <p:spPr>
          <a:xfrm>
            <a:off x="8148787" y="938198"/>
            <a:ext cx="151330" cy="1254341"/>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106" name="Rectangle 105">
            <a:extLst>
              <a:ext uri="{FF2B5EF4-FFF2-40B4-BE49-F238E27FC236}">
                <a16:creationId xmlns:a16="http://schemas.microsoft.com/office/drawing/2014/main" id="{F59D48C9-C455-4EEC-A62E-16B4E4C46E93}"/>
              </a:ext>
            </a:extLst>
          </p:cNvPr>
          <p:cNvSpPr/>
          <p:nvPr/>
        </p:nvSpPr>
        <p:spPr>
          <a:xfrm>
            <a:off x="8439708" y="1083143"/>
            <a:ext cx="151330" cy="970864"/>
          </a:xfrm>
          <a:prstGeom prst="rect">
            <a:avLst/>
          </a:prstGeom>
          <a:solidFill>
            <a:schemeClr val="accent4">
              <a:lumMod val="60000"/>
              <a:lumOff val="40000"/>
              <a:alpha val="1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107" name="Straight Arrow Connector 106">
            <a:extLst>
              <a:ext uri="{FF2B5EF4-FFF2-40B4-BE49-F238E27FC236}">
                <a16:creationId xmlns:a16="http://schemas.microsoft.com/office/drawing/2014/main" id="{ADBEFA3E-68CC-46A5-AA56-E229CBE662D7}"/>
              </a:ext>
            </a:extLst>
          </p:cNvPr>
          <p:cNvCxnSpPr>
            <a:cxnSpLocks/>
            <a:stCxn id="106" idx="3"/>
            <a:endCxn id="104" idx="1"/>
          </p:cNvCxnSpPr>
          <p:nvPr/>
        </p:nvCxnSpPr>
        <p:spPr>
          <a:xfrm flipV="1">
            <a:off x="8591038" y="1565368"/>
            <a:ext cx="286003" cy="3207"/>
          </a:xfrm>
          <a:prstGeom prst="straightConnector1">
            <a:avLst/>
          </a:prstGeom>
          <a:ln w="285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735C5FDA-D9C6-4C4B-BCE4-BB940F001148}"/>
              </a:ext>
            </a:extLst>
          </p:cNvPr>
          <p:cNvCxnSpPr>
            <a:cxnSpLocks/>
            <a:endCxn id="105" idx="1"/>
          </p:cNvCxnSpPr>
          <p:nvPr/>
        </p:nvCxnSpPr>
        <p:spPr>
          <a:xfrm rot="5400000" flipH="1" flipV="1">
            <a:off x="7087318" y="2165360"/>
            <a:ext cx="1661460" cy="461478"/>
          </a:xfrm>
          <a:prstGeom prst="bentConnector2">
            <a:avLst/>
          </a:prstGeom>
          <a:ln w="158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B8FFC22-822E-4D39-8B05-C0DBF88EFEBA}"/>
              </a:ext>
            </a:extLst>
          </p:cNvPr>
          <p:cNvSpPr txBox="1"/>
          <p:nvPr/>
        </p:nvSpPr>
        <p:spPr>
          <a:xfrm>
            <a:off x="8890264" y="4546813"/>
            <a:ext cx="1263137" cy="584775"/>
          </a:xfrm>
          <a:prstGeom prst="rect">
            <a:avLst/>
          </a:prstGeom>
          <a:noFill/>
          <a:ln>
            <a:solidFill>
              <a:schemeClr val="accent6">
                <a:lumMod val="75000"/>
                <a:alpha val="40000"/>
              </a:schemeClr>
            </a:solidFill>
          </a:ln>
        </p:spPr>
        <p:txBody>
          <a:bodyPr wrap="square" rtlCol="0">
            <a:spAutoFit/>
          </a:bodyPr>
          <a:lstStyle/>
          <a:p>
            <a:pPr algn="ctr"/>
            <a:r>
              <a:rPr lang="en-US" sz="1600" dirty="0">
                <a:solidFill>
                  <a:schemeClr val="accent6">
                    <a:lumMod val="60000"/>
                    <a:lumOff val="40000"/>
                  </a:schemeClr>
                </a:solidFill>
              </a:rPr>
              <a:t>Bbox Regression</a:t>
            </a:r>
          </a:p>
        </p:txBody>
      </p:sp>
      <p:sp>
        <p:nvSpPr>
          <p:cNvPr id="114" name="Rectangle 113">
            <a:extLst>
              <a:ext uri="{FF2B5EF4-FFF2-40B4-BE49-F238E27FC236}">
                <a16:creationId xmlns:a16="http://schemas.microsoft.com/office/drawing/2014/main" id="{A55C343D-DCEB-4574-9D04-11BE68BBF817}"/>
              </a:ext>
            </a:extLst>
          </p:cNvPr>
          <p:cNvSpPr/>
          <p:nvPr/>
        </p:nvSpPr>
        <p:spPr>
          <a:xfrm>
            <a:off x="8165485" y="4214767"/>
            <a:ext cx="151330" cy="1254341"/>
          </a:xfrm>
          <a:prstGeom prst="rect">
            <a:avLst/>
          </a:prstGeom>
          <a:solidFill>
            <a:schemeClr val="accent6">
              <a:lumMod val="60000"/>
              <a:lumOff val="40000"/>
              <a:alpha val="12000"/>
            </a:schemeClr>
          </a:solidFill>
          <a:ln>
            <a:solidFill>
              <a:schemeClr val="accent6">
                <a:lumMod val="75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cxnSp>
        <p:nvCxnSpPr>
          <p:cNvPr id="116" name="Straight Arrow Connector 115">
            <a:extLst>
              <a:ext uri="{FF2B5EF4-FFF2-40B4-BE49-F238E27FC236}">
                <a16:creationId xmlns:a16="http://schemas.microsoft.com/office/drawing/2014/main" id="{5967A886-3C83-42EB-86B6-42B5B207655E}"/>
              </a:ext>
            </a:extLst>
          </p:cNvPr>
          <p:cNvCxnSpPr>
            <a:cxnSpLocks/>
            <a:stCxn id="114" idx="3"/>
            <a:endCxn id="113" idx="1"/>
          </p:cNvCxnSpPr>
          <p:nvPr/>
        </p:nvCxnSpPr>
        <p:spPr>
          <a:xfrm flipV="1">
            <a:off x="8316815" y="4839201"/>
            <a:ext cx="573449" cy="2737"/>
          </a:xfrm>
          <a:prstGeom prst="straightConnector1">
            <a:avLst/>
          </a:prstGeom>
          <a:ln w="28575">
            <a:solidFill>
              <a:schemeClr val="accent6">
                <a:lumMod val="75000"/>
                <a:alpha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8C1F081E-9B99-4156-89D1-355FAD573168}"/>
              </a:ext>
            </a:extLst>
          </p:cNvPr>
          <p:cNvCxnSpPr>
            <a:cxnSpLocks/>
            <a:endCxn id="114" idx="1"/>
          </p:cNvCxnSpPr>
          <p:nvPr/>
        </p:nvCxnSpPr>
        <p:spPr>
          <a:xfrm rot="16200000" flipH="1">
            <a:off x="7131847" y="3808299"/>
            <a:ext cx="1589101" cy="478176"/>
          </a:xfrm>
          <a:prstGeom prst="bentConnector2">
            <a:avLst/>
          </a:prstGeom>
          <a:ln w="158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C5F53CA4-96DE-47AF-A771-D094B4CC3CD9}"/>
              </a:ext>
            </a:extLst>
          </p:cNvPr>
          <p:cNvSpPr txBox="1"/>
          <p:nvPr/>
        </p:nvSpPr>
        <p:spPr>
          <a:xfrm>
            <a:off x="1975974" y="668391"/>
            <a:ext cx="1167965" cy="307777"/>
          </a:xfrm>
          <a:prstGeom prst="rect">
            <a:avLst/>
          </a:prstGeom>
          <a:noFill/>
          <a:ln>
            <a:solidFill>
              <a:schemeClr val="accent4">
                <a:lumMod val="60000"/>
                <a:lumOff val="40000"/>
              </a:schemeClr>
            </a:solidFill>
            <a:prstDash val="sysDash"/>
          </a:ln>
        </p:spPr>
        <p:txBody>
          <a:bodyPr wrap="square">
            <a:spAutoFit/>
          </a:bodyPr>
          <a:lstStyle/>
          <a:p>
            <a:pPr algn="ctr"/>
            <a:r>
              <a:rPr lang="en-US" sz="1400" dirty="0"/>
              <a:t>Classical CV</a:t>
            </a:r>
            <a:endParaRPr lang="en-IN" sz="1400" dirty="0"/>
          </a:p>
        </p:txBody>
      </p:sp>
      <p:sp>
        <p:nvSpPr>
          <p:cNvPr id="133" name="TextBox 132">
            <a:extLst>
              <a:ext uri="{FF2B5EF4-FFF2-40B4-BE49-F238E27FC236}">
                <a16:creationId xmlns:a16="http://schemas.microsoft.com/office/drawing/2014/main" id="{E95B12B6-095C-4387-B29B-6C46E979AD9A}"/>
              </a:ext>
            </a:extLst>
          </p:cNvPr>
          <p:cNvSpPr txBox="1"/>
          <p:nvPr/>
        </p:nvSpPr>
        <p:spPr>
          <a:xfrm>
            <a:off x="4204279" y="675415"/>
            <a:ext cx="634923" cy="307777"/>
          </a:xfrm>
          <a:prstGeom prst="rect">
            <a:avLst/>
          </a:prstGeom>
          <a:noFill/>
          <a:ln>
            <a:solidFill>
              <a:schemeClr val="accent4">
                <a:lumMod val="60000"/>
                <a:lumOff val="40000"/>
              </a:schemeClr>
            </a:solidFill>
            <a:prstDash val="sysDash"/>
          </a:ln>
        </p:spPr>
        <p:txBody>
          <a:bodyPr wrap="square">
            <a:spAutoFit/>
          </a:bodyPr>
          <a:lstStyle/>
          <a:p>
            <a:pPr algn="ctr"/>
            <a:r>
              <a:rPr lang="en-US" sz="1400" dirty="0"/>
              <a:t>CNN</a:t>
            </a:r>
            <a:endParaRPr lang="en-IN" sz="1400" dirty="0"/>
          </a:p>
        </p:txBody>
      </p:sp>
      <p:sp>
        <p:nvSpPr>
          <p:cNvPr id="139" name="TextBox 138">
            <a:extLst>
              <a:ext uri="{FF2B5EF4-FFF2-40B4-BE49-F238E27FC236}">
                <a16:creationId xmlns:a16="http://schemas.microsoft.com/office/drawing/2014/main" id="{F765BD23-6A96-4D3A-81E7-F0FECBA2F027}"/>
              </a:ext>
            </a:extLst>
          </p:cNvPr>
          <p:cNvSpPr txBox="1"/>
          <p:nvPr/>
        </p:nvSpPr>
        <p:spPr>
          <a:xfrm>
            <a:off x="1055418" y="668391"/>
            <a:ext cx="913868" cy="307777"/>
          </a:xfrm>
          <a:prstGeom prst="rect">
            <a:avLst/>
          </a:prstGeom>
          <a:noFill/>
        </p:spPr>
        <p:txBody>
          <a:bodyPr wrap="square">
            <a:spAutoFit/>
          </a:bodyPr>
          <a:lstStyle/>
          <a:p>
            <a:pPr algn="ctr"/>
            <a:r>
              <a:rPr lang="en-US" sz="1400" dirty="0"/>
              <a:t>Stage 1</a:t>
            </a:r>
            <a:endParaRPr lang="en-IN" sz="1400" dirty="0"/>
          </a:p>
        </p:txBody>
      </p:sp>
      <p:sp>
        <p:nvSpPr>
          <p:cNvPr id="141" name="TextBox 140">
            <a:extLst>
              <a:ext uri="{FF2B5EF4-FFF2-40B4-BE49-F238E27FC236}">
                <a16:creationId xmlns:a16="http://schemas.microsoft.com/office/drawing/2014/main" id="{C7E76603-9360-4391-9BD1-A2D63E604D27}"/>
              </a:ext>
            </a:extLst>
          </p:cNvPr>
          <p:cNvSpPr txBox="1"/>
          <p:nvPr/>
        </p:nvSpPr>
        <p:spPr>
          <a:xfrm>
            <a:off x="3375906" y="666656"/>
            <a:ext cx="913868" cy="307777"/>
          </a:xfrm>
          <a:prstGeom prst="rect">
            <a:avLst/>
          </a:prstGeom>
          <a:noFill/>
        </p:spPr>
        <p:txBody>
          <a:bodyPr wrap="square">
            <a:spAutoFit/>
          </a:bodyPr>
          <a:lstStyle/>
          <a:p>
            <a:pPr algn="ctr"/>
            <a:r>
              <a:rPr lang="en-US" sz="1400" dirty="0"/>
              <a:t>Stage 2</a:t>
            </a:r>
            <a:endParaRPr lang="en-IN" sz="1400" dirty="0"/>
          </a:p>
        </p:txBody>
      </p:sp>
      <p:sp>
        <p:nvSpPr>
          <p:cNvPr id="158" name="Right Brace 157">
            <a:extLst>
              <a:ext uri="{FF2B5EF4-FFF2-40B4-BE49-F238E27FC236}">
                <a16:creationId xmlns:a16="http://schemas.microsoft.com/office/drawing/2014/main" id="{1921B6C1-EF8C-4F03-AC7E-C7641BEA46C7}"/>
              </a:ext>
            </a:extLst>
          </p:cNvPr>
          <p:cNvSpPr/>
          <p:nvPr/>
        </p:nvSpPr>
        <p:spPr>
          <a:xfrm>
            <a:off x="10290629" y="3211258"/>
            <a:ext cx="628936" cy="1638417"/>
          </a:xfrm>
          <a:prstGeom prst="rightBrace">
            <a:avLst/>
          </a:prstGeom>
          <a:ln w="1270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0" name="TextBox 159">
            <a:extLst>
              <a:ext uri="{FF2B5EF4-FFF2-40B4-BE49-F238E27FC236}">
                <a16:creationId xmlns:a16="http://schemas.microsoft.com/office/drawing/2014/main" id="{AED6182B-E85F-4DAD-92CA-01C1865BDE75}"/>
              </a:ext>
            </a:extLst>
          </p:cNvPr>
          <p:cNvSpPr txBox="1"/>
          <p:nvPr/>
        </p:nvSpPr>
        <p:spPr>
          <a:xfrm>
            <a:off x="10672692" y="3700906"/>
            <a:ext cx="1422494" cy="738664"/>
          </a:xfrm>
          <a:prstGeom prst="rect">
            <a:avLst/>
          </a:prstGeom>
          <a:noFill/>
        </p:spPr>
        <p:txBody>
          <a:bodyPr wrap="square">
            <a:spAutoFit/>
          </a:bodyPr>
          <a:lstStyle/>
          <a:p>
            <a:pPr algn="ctr"/>
            <a:r>
              <a:rPr lang="en-US" sz="1400" dirty="0">
                <a:solidFill>
                  <a:schemeClr val="accent4">
                    <a:lumMod val="75000"/>
                  </a:schemeClr>
                </a:solidFill>
              </a:rPr>
              <a:t>Training</a:t>
            </a:r>
          </a:p>
          <a:p>
            <a:pPr algn="ctr"/>
            <a:r>
              <a:rPr lang="en-US" sz="1400" dirty="0">
                <a:solidFill>
                  <a:schemeClr val="accent4">
                    <a:lumMod val="75000"/>
                  </a:schemeClr>
                </a:solidFill>
              </a:rPr>
              <a:t> +</a:t>
            </a:r>
          </a:p>
          <a:p>
            <a:pPr algn="ctr"/>
            <a:r>
              <a:rPr lang="en-US" sz="1400" dirty="0">
                <a:solidFill>
                  <a:schemeClr val="accent4">
                    <a:lumMod val="75000"/>
                  </a:schemeClr>
                </a:solidFill>
              </a:rPr>
              <a:t> Testing</a:t>
            </a:r>
            <a:endParaRPr lang="en-IN" sz="1400" dirty="0"/>
          </a:p>
        </p:txBody>
      </p:sp>
      <p:sp>
        <p:nvSpPr>
          <p:cNvPr id="63" name="TextBox 62">
            <a:extLst>
              <a:ext uri="{FF2B5EF4-FFF2-40B4-BE49-F238E27FC236}">
                <a16:creationId xmlns:a16="http://schemas.microsoft.com/office/drawing/2014/main" id="{22D30476-CA65-45F0-8AC7-603BE6483E99}"/>
              </a:ext>
            </a:extLst>
          </p:cNvPr>
          <p:cNvSpPr txBox="1"/>
          <p:nvPr/>
        </p:nvSpPr>
        <p:spPr>
          <a:xfrm>
            <a:off x="4805711" y="2252252"/>
            <a:ext cx="886346" cy="276999"/>
          </a:xfrm>
          <a:prstGeom prst="rect">
            <a:avLst/>
          </a:prstGeom>
          <a:noFill/>
        </p:spPr>
        <p:txBody>
          <a:bodyPr wrap="square">
            <a:spAutoFit/>
          </a:bodyPr>
          <a:lstStyle/>
          <a:p>
            <a:pPr algn="ctr"/>
            <a:r>
              <a:rPr lang="en-US" sz="1200" dirty="0"/>
              <a:t>C + 1 Class</a:t>
            </a:r>
            <a:endParaRPr lang="en-IN" sz="1200" dirty="0"/>
          </a:p>
        </p:txBody>
      </p:sp>
      <p:sp>
        <p:nvSpPr>
          <p:cNvPr id="5" name="TextBox 4">
            <a:extLst>
              <a:ext uri="{FF2B5EF4-FFF2-40B4-BE49-F238E27FC236}">
                <a16:creationId xmlns:a16="http://schemas.microsoft.com/office/drawing/2014/main" id="{4C96EC4D-A14E-4035-8980-44751E6D3AE1}"/>
              </a:ext>
            </a:extLst>
          </p:cNvPr>
          <p:cNvSpPr txBox="1"/>
          <p:nvPr/>
        </p:nvSpPr>
        <p:spPr>
          <a:xfrm>
            <a:off x="8877041" y="721858"/>
            <a:ext cx="913868" cy="307777"/>
          </a:xfrm>
          <a:prstGeom prst="rect">
            <a:avLst/>
          </a:prstGeom>
          <a:noFill/>
        </p:spPr>
        <p:txBody>
          <a:bodyPr wrap="square">
            <a:spAutoFit/>
          </a:bodyPr>
          <a:lstStyle/>
          <a:p>
            <a:pPr algn="ctr"/>
            <a:r>
              <a:rPr lang="en-US" sz="1400" dirty="0"/>
              <a:t>Part 1</a:t>
            </a:r>
            <a:endParaRPr lang="en-IN" sz="1400" dirty="0"/>
          </a:p>
        </p:txBody>
      </p:sp>
      <p:sp>
        <p:nvSpPr>
          <p:cNvPr id="6" name="TextBox 5">
            <a:extLst>
              <a:ext uri="{FF2B5EF4-FFF2-40B4-BE49-F238E27FC236}">
                <a16:creationId xmlns:a16="http://schemas.microsoft.com/office/drawing/2014/main" id="{F9D1BA01-AF9E-4648-9BDF-25AEA6DFD2A9}"/>
              </a:ext>
            </a:extLst>
          </p:cNvPr>
          <p:cNvSpPr txBox="1"/>
          <p:nvPr/>
        </p:nvSpPr>
        <p:spPr>
          <a:xfrm>
            <a:off x="8877041" y="2380976"/>
            <a:ext cx="913868" cy="307777"/>
          </a:xfrm>
          <a:prstGeom prst="rect">
            <a:avLst/>
          </a:prstGeom>
          <a:noFill/>
        </p:spPr>
        <p:txBody>
          <a:bodyPr wrap="square">
            <a:spAutoFit/>
          </a:bodyPr>
          <a:lstStyle/>
          <a:p>
            <a:pPr algn="ctr"/>
            <a:r>
              <a:rPr lang="en-US" sz="1400" dirty="0"/>
              <a:t>Part 2</a:t>
            </a:r>
            <a:endParaRPr lang="en-IN" sz="1400" dirty="0"/>
          </a:p>
        </p:txBody>
      </p:sp>
      <p:sp>
        <p:nvSpPr>
          <p:cNvPr id="7" name="TextBox 6">
            <a:extLst>
              <a:ext uri="{FF2B5EF4-FFF2-40B4-BE49-F238E27FC236}">
                <a16:creationId xmlns:a16="http://schemas.microsoft.com/office/drawing/2014/main" id="{6B48D2E1-BB5A-495C-9BCA-8EC44A7DC376}"/>
              </a:ext>
            </a:extLst>
          </p:cNvPr>
          <p:cNvSpPr txBox="1"/>
          <p:nvPr/>
        </p:nvSpPr>
        <p:spPr>
          <a:xfrm>
            <a:off x="8877041" y="4231342"/>
            <a:ext cx="913868" cy="307777"/>
          </a:xfrm>
          <a:prstGeom prst="rect">
            <a:avLst/>
          </a:prstGeom>
          <a:noFill/>
        </p:spPr>
        <p:txBody>
          <a:bodyPr wrap="square">
            <a:spAutoFit/>
          </a:bodyPr>
          <a:lstStyle/>
          <a:p>
            <a:pPr algn="ctr"/>
            <a:r>
              <a:rPr lang="en-US" sz="1400" dirty="0"/>
              <a:t>Part 3</a:t>
            </a:r>
            <a:endParaRPr lang="en-IN" sz="1400" dirty="0"/>
          </a:p>
        </p:txBody>
      </p:sp>
      <p:pic>
        <p:nvPicPr>
          <p:cNvPr id="2" name="Picture 1">
            <a:extLst>
              <a:ext uri="{FF2B5EF4-FFF2-40B4-BE49-F238E27FC236}">
                <a16:creationId xmlns:a16="http://schemas.microsoft.com/office/drawing/2014/main" id="{1CB82117-1C03-48AE-BE34-7C6C8A6A2485}"/>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3832062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A6FA8-B075-4574-B7F0-002DA8A7C1C2}"/>
              </a:ext>
            </a:extLst>
          </p:cNvPr>
          <p:cNvSpPr txBox="1"/>
          <p:nvPr/>
        </p:nvSpPr>
        <p:spPr>
          <a:xfrm>
            <a:off x="1991535" y="6636"/>
            <a:ext cx="8208979"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R</a:t>
            </a:r>
            <a:r>
              <a:rPr lang="en-US" sz="2400" dirty="0">
                <a:solidFill>
                  <a:schemeClr val="accent3">
                    <a:lumMod val="60000"/>
                    <a:lumOff val="40000"/>
                  </a:schemeClr>
                </a:solidFill>
              </a:rPr>
              <a:t>egion Proposal Based </a:t>
            </a:r>
            <a:r>
              <a:rPr lang="en-US" sz="2400" dirty="0">
                <a:solidFill>
                  <a:schemeClr val="accent5">
                    <a:lumMod val="75000"/>
                  </a:schemeClr>
                </a:solidFill>
              </a:rPr>
              <a:t>CNN - </a:t>
            </a:r>
            <a:r>
              <a:rPr lang="en-US" sz="2400" dirty="0">
                <a:solidFill>
                  <a:schemeClr val="accent6">
                    <a:lumMod val="60000"/>
                    <a:lumOff val="40000"/>
                  </a:schemeClr>
                </a:solidFill>
              </a:rPr>
              <a:t>Testing</a:t>
            </a:r>
            <a:endParaRPr lang="en-IN" sz="2200" dirty="0">
              <a:solidFill>
                <a:schemeClr val="accent6">
                  <a:lumMod val="60000"/>
                  <a:lumOff val="40000"/>
                </a:schemeClr>
              </a:solidFill>
            </a:endParaRPr>
          </a:p>
        </p:txBody>
      </p:sp>
      <p:pic>
        <p:nvPicPr>
          <p:cNvPr id="6" name="Picture 5">
            <a:extLst>
              <a:ext uri="{FF2B5EF4-FFF2-40B4-BE49-F238E27FC236}">
                <a16:creationId xmlns:a16="http://schemas.microsoft.com/office/drawing/2014/main" id="{B8A749AC-FCA0-422D-AFD9-CA39B46D488A}"/>
              </a:ext>
            </a:extLst>
          </p:cNvPr>
          <p:cNvPicPr>
            <a:picLocks noChangeAspect="1"/>
          </p:cNvPicPr>
          <p:nvPr/>
        </p:nvPicPr>
        <p:blipFill rotWithShape="1">
          <a:blip r:embed="rId2"/>
          <a:srcRect l="1650" t="1692" b="-1"/>
          <a:stretch/>
        </p:blipFill>
        <p:spPr>
          <a:xfrm>
            <a:off x="96814" y="2392542"/>
            <a:ext cx="1797848" cy="1714821"/>
          </a:xfrm>
          <a:prstGeom prst="rect">
            <a:avLst/>
          </a:prstGeom>
          <a:ln>
            <a:solidFill>
              <a:schemeClr val="tx1">
                <a:lumMod val="75000"/>
              </a:schemeClr>
            </a:solidFill>
          </a:ln>
        </p:spPr>
      </p:pic>
      <p:sp>
        <p:nvSpPr>
          <p:cNvPr id="7" name="Rectangle 6">
            <a:extLst>
              <a:ext uri="{FF2B5EF4-FFF2-40B4-BE49-F238E27FC236}">
                <a16:creationId xmlns:a16="http://schemas.microsoft.com/office/drawing/2014/main" id="{6373E06B-F748-4328-A2AE-5B381A347F78}"/>
              </a:ext>
            </a:extLst>
          </p:cNvPr>
          <p:cNvSpPr/>
          <p:nvPr/>
        </p:nvSpPr>
        <p:spPr>
          <a:xfrm rot="5400000">
            <a:off x="741852" y="2803885"/>
            <a:ext cx="3816263" cy="621066"/>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Region Proposals</a:t>
            </a:r>
            <a:endParaRPr lang="en-IN" dirty="0">
              <a:solidFill>
                <a:schemeClr val="accent1">
                  <a:lumMod val="60000"/>
                  <a:lumOff val="40000"/>
                </a:schemeClr>
              </a:solidFill>
            </a:endParaRPr>
          </a:p>
        </p:txBody>
      </p:sp>
      <p:sp>
        <p:nvSpPr>
          <p:cNvPr id="8" name="Rectangle 7">
            <a:extLst>
              <a:ext uri="{FF2B5EF4-FFF2-40B4-BE49-F238E27FC236}">
                <a16:creationId xmlns:a16="http://schemas.microsoft.com/office/drawing/2014/main" id="{DE89DF43-74F9-415F-91AD-7E7CB65B35A9}"/>
              </a:ext>
            </a:extLst>
          </p:cNvPr>
          <p:cNvSpPr/>
          <p:nvPr/>
        </p:nvSpPr>
        <p:spPr>
          <a:xfrm>
            <a:off x="2339452" y="4686432"/>
            <a:ext cx="621065" cy="336117"/>
          </a:xfrm>
          <a:prstGeom prst="rect">
            <a:avLst/>
          </a:prstGeom>
          <a:solidFill>
            <a:schemeClr val="accent1">
              <a:alpha val="2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SS / EB</a:t>
            </a:r>
            <a:endParaRPr lang="en-IN" sz="1200" dirty="0"/>
          </a:p>
        </p:txBody>
      </p:sp>
      <p:cxnSp>
        <p:nvCxnSpPr>
          <p:cNvPr id="9" name="Straight Arrow Connector 8">
            <a:extLst>
              <a:ext uri="{FF2B5EF4-FFF2-40B4-BE49-F238E27FC236}">
                <a16:creationId xmlns:a16="http://schemas.microsoft.com/office/drawing/2014/main" id="{0B5C21B2-83A4-4551-8469-27FC656BB36B}"/>
              </a:ext>
            </a:extLst>
          </p:cNvPr>
          <p:cNvCxnSpPr>
            <a:cxnSpLocks/>
          </p:cNvCxnSpPr>
          <p:nvPr/>
        </p:nvCxnSpPr>
        <p:spPr>
          <a:xfrm>
            <a:off x="1975974" y="3211258"/>
            <a:ext cx="275572"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960C55-DB25-4111-AA0C-B3AF036FF169}"/>
              </a:ext>
            </a:extLst>
          </p:cNvPr>
          <p:cNvSpPr/>
          <p:nvPr/>
        </p:nvSpPr>
        <p:spPr>
          <a:xfrm>
            <a:off x="4053837" y="2232154"/>
            <a:ext cx="2256041" cy="1971950"/>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rapezoid 10">
            <a:extLst>
              <a:ext uri="{FF2B5EF4-FFF2-40B4-BE49-F238E27FC236}">
                <a16:creationId xmlns:a16="http://schemas.microsoft.com/office/drawing/2014/main" id="{6A0834FB-B47F-442A-BEE0-79919B5E066E}"/>
              </a:ext>
            </a:extLst>
          </p:cNvPr>
          <p:cNvSpPr/>
          <p:nvPr/>
        </p:nvSpPr>
        <p:spPr>
          <a:xfrm rot="5400000">
            <a:off x="3849240" y="2804366"/>
            <a:ext cx="1561437" cy="844927"/>
          </a:xfrm>
          <a:prstGeom prst="trapezoid">
            <a:avLst/>
          </a:prstGeom>
          <a:solidFill>
            <a:schemeClr val="accent4">
              <a:lumMod val="75000"/>
              <a:alpha val="80000"/>
            </a:schemeClr>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MODEL</a:t>
            </a:r>
            <a:endParaRPr lang="en-IN" dirty="0"/>
          </a:p>
        </p:txBody>
      </p:sp>
      <p:graphicFrame>
        <p:nvGraphicFramePr>
          <p:cNvPr id="12" name="Table 11">
            <a:extLst>
              <a:ext uri="{FF2B5EF4-FFF2-40B4-BE49-F238E27FC236}">
                <a16:creationId xmlns:a16="http://schemas.microsoft.com/office/drawing/2014/main" id="{A7CBC8B8-E438-4F17-8B19-DD8054C16C05}"/>
              </a:ext>
            </a:extLst>
          </p:cNvPr>
          <p:cNvGraphicFramePr>
            <a:graphicFrameLocks noGrp="1"/>
          </p:cNvGraphicFramePr>
          <p:nvPr>
            <p:extLst>
              <p:ext uri="{D42A27DB-BD31-4B8C-83A1-F6EECF244321}">
                <p14:modId xmlns:p14="http://schemas.microsoft.com/office/powerpoint/2010/main" val="2871292638"/>
              </p:ext>
            </p:extLst>
          </p:nvPr>
        </p:nvGraphicFramePr>
        <p:xfrm>
          <a:off x="6697627" y="1798078"/>
          <a:ext cx="332626" cy="2857504"/>
        </p:xfrm>
        <a:graphic>
          <a:graphicData uri="http://schemas.openxmlformats.org/drawingml/2006/table">
            <a:tbl>
              <a:tblPr firstRow="1" bandRow="1">
                <a:tableStyleId>{5940675A-B579-460E-94D1-54222C63F5DA}</a:tableStyleId>
              </a:tblPr>
              <a:tblGrid>
                <a:gridCol w="332626">
                  <a:extLst>
                    <a:ext uri="{9D8B030D-6E8A-4147-A177-3AD203B41FA5}">
                      <a16:colId xmlns:a16="http://schemas.microsoft.com/office/drawing/2014/main" val="3507548077"/>
                    </a:ext>
                  </a:extLst>
                </a:gridCol>
              </a:tblGrid>
              <a:tr h="354873">
                <a:tc>
                  <a:txBody>
                    <a:bodyPr/>
                    <a:lstStyle/>
                    <a:p>
                      <a:endParaRPr lang="en-IN" sz="1800"/>
                    </a:p>
                  </a:txBody>
                  <a:tcPr marL="93002" marR="93002" marT="41434" marB="41434"/>
                </a:tc>
                <a:extLst>
                  <a:ext uri="{0D108BD9-81ED-4DB2-BD59-A6C34878D82A}">
                    <a16:rowId xmlns:a16="http://schemas.microsoft.com/office/drawing/2014/main" val="2302564250"/>
                  </a:ext>
                </a:extLst>
              </a:tr>
              <a:tr h="354873">
                <a:tc>
                  <a:txBody>
                    <a:bodyPr/>
                    <a:lstStyle/>
                    <a:p>
                      <a:endParaRPr lang="en-IN" sz="1800"/>
                    </a:p>
                  </a:txBody>
                  <a:tcPr marL="93002" marR="93002" marT="41434" marB="41434"/>
                </a:tc>
                <a:extLst>
                  <a:ext uri="{0D108BD9-81ED-4DB2-BD59-A6C34878D82A}">
                    <a16:rowId xmlns:a16="http://schemas.microsoft.com/office/drawing/2014/main" val="955761627"/>
                  </a:ext>
                </a:extLst>
              </a:tr>
              <a:tr h="354873">
                <a:tc>
                  <a:txBody>
                    <a:bodyPr/>
                    <a:lstStyle/>
                    <a:p>
                      <a:endParaRPr lang="en-IN" sz="1800"/>
                    </a:p>
                  </a:txBody>
                  <a:tcPr marL="93002" marR="93002" marT="41434" marB="41434"/>
                </a:tc>
                <a:extLst>
                  <a:ext uri="{0D108BD9-81ED-4DB2-BD59-A6C34878D82A}">
                    <a16:rowId xmlns:a16="http://schemas.microsoft.com/office/drawing/2014/main" val="229309131"/>
                  </a:ext>
                </a:extLst>
              </a:tr>
              <a:tr h="354873">
                <a:tc>
                  <a:txBody>
                    <a:bodyPr/>
                    <a:lstStyle/>
                    <a:p>
                      <a:endParaRPr lang="en-IN" sz="1800"/>
                    </a:p>
                  </a:txBody>
                  <a:tcPr marL="93002" marR="93002" marT="41434" marB="41434"/>
                </a:tc>
                <a:extLst>
                  <a:ext uri="{0D108BD9-81ED-4DB2-BD59-A6C34878D82A}">
                    <a16:rowId xmlns:a16="http://schemas.microsoft.com/office/drawing/2014/main" val="4063394932"/>
                  </a:ext>
                </a:extLst>
              </a:tr>
              <a:tr h="354873">
                <a:tc>
                  <a:txBody>
                    <a:bodyPr/>
                    <a:lstStyle/>
                    <a:p>
                      <a:endParaRPr lang="en-IN" sz="1800" dirty="0"/>
                    </a:p>
                  </a:txBody>
                  <a:tcPr marL="93002" marR="93002" marT="41434" marB="41434"/>
                </a:tc>
                <a:extLst>
                  <a:ext uri="{0D108BD9-81ED-4DB2-BD59-A6C34878D82A}">
                    <a16:rowId xmlns:a16="http://schemas.microsoft.com/office/drawing/2014/main" val="224388613"/>
                  </a:ext>
                </a:extLst>
              </a:tr>
              <a:tr h="354873">
                <a:tc>
                  <a:txBody>
                    <a:bodyPr/>
                    <a:lstStyle/>
                    <a:p>
                      <a:endParaRPr lang="en-IN" sz="1800" dirty="0"/>
                    </a:p>
                  </a:txBody>
                  <a:tcPr marL="93002" marR="93002" marT="41434" marB="41434"/>
                </a:tc>
                <a:extLst>
                  <a:ext uri="{0D108BD9-81ED-4DB2-BD59-A6C34878D82A}">
                    <a16:rowId xmlns:a16="http://schemas.microsoft.com/office/drawing/2014/main" val="2465109398"/>
                  </a:ext>
                </a:extLst>
              </a:tr>
              <a:tr h="354873">
                <a:tc>
                  <a:txBody>
                    <a:bodyPr/>
                    <a:lstStyle/>
                    <a:p>
                      <a:endParaRPr lang="en-IN" sz="1800"/>
                    </a:p>
                  </a:txBody>
                  <a:tcPr marL="93002" marR="93002" marT="41434" marB="41434"/>
                </a:tc>
                <a:extLst>
                  <a:ext uri="{0D108BD9-81ED-4DB2-BD59-A6C34878D82A}">
                    <a16:rowId xmlns:a16="http://schemas.microsoft.com/office/drawing/2014/main" val="1628755736"/>
                  </a:ext>
                </a:extLst>
              </a:tr>
              <a:tr h="354873">
                <a:tc>
                  <a:txBody>
                    <a:bodyPr/>
                    <a:lstStyle/>
                    <a:p>
                      <a:endParaRPr lang="en-IN" sz="1800" dirty="0"/>
                    </a:p>
                  </a:txBody>
                  <a:tcPr marL="93002" marR="93002" marT="41434" marB="41434"/>
                </a:tc>
                <a:extLst>
                  <a:ext uri="{0D108BD9-81ED-4DB2-BD59-A6C34878D82A}">
                    <a16:rowId xmlns:a16="http://schemas.microsoft.com/office/drawing/2014/main" val="3135197028"/>
                  </a:ext>
                </a:extLst>
              </a:tr>
            </a:tbl>
          </a:graphicData>
        </a:graphic>
      </p:graphicFrame>
      <p:sp>
        <p:nvSpPr>
          <p:cNvPr id="13" name="TextBox 12">
            <a:extLst>
              <a:ext uri="{FF2B5EF4-FFF2-40B4-BE49-F238E27FC236}">
                <a16:creationId xmlns:a16="http://schemas.microsoft.com/office/drawing/2014/main" id="{B5FAC64C-97F9-45BC-BE0D-B12B478EAB5D}"/>
              </a:ext>
            </a:extLst>
          </p:cNvPr>
          <p:cNvSpPr txBox="1"/>
          <p:nvPr/>
        </p:nvSpPr>
        <p:spPr>
          <a:xfrm>
            <a:off x="4065103" y="4204104"/>
            <a:ext cx="1901739" cy="369332"/>
          </a:xfrm>
          <a:prstGeom prst="rect">
            <a:avLst/>
          </a:prstGeom>
          <a:noFill/>
        </p:spPr>
        <p:txBody>
          <a:bodyPr wrap="none" rtlCol="0">
            <a:spAutoFit/>
          </a:bodyPr>
          <a:lstStyle/>
          <a:p>
            <a:r>
              <a:rPr lang="en-US" dirty="0"/>
              <a:t>Feature Extraction</a:t>
            </a:r>
            <a:endParaRPr lang="en-IN" dirty="0"/>
          </a:p>
        </p:txBody>
      </p:sp>
      <p:cxnSp>
        <p:nvCxnSpPr>
          <p:cNvPr id="14" name="Straight Arrow Connector 13">
            <a:extLst>
              <a:ext uri="{FF2B5EF4-FFF2-40B4-BE49-F238E27FC236}">
                <a16:creationId xmlns:a16="http://schemas.microsoft.com/office/drawing/2014/main" id="{83B47F8E-E1FB-4A5D-87C2-FFDC4151FCC9}"/>
              </a:ext>
            </a:extLst>
          </p:cNvPr>
          <p:cNvCxnSpPr>
            <a:cxnSpLocks/>
            <a:stCxn id="10" idx="3"/>
            <a:endCxn id="12" idx="1"/>
          </p:cNvCxnSpPr>
          <p:nvPr/>
        </p:nvCxnSpPr>
        <p:spPr>
          <a:xfrm>
            <a:off x="6309878" y="3218129"/>
            <a:ext cx="387749" cy="870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559F8E7-D0E2-479A-A113-538FE17E428E}"/>
              </a:ext>
            </a:extLst>
          </p:cNvPr>
          <p:cNvSpPr/>
          <p:nvPr/>
        </p:nvSpPr>
        <p:spPr>
          <a:xfrm>
            <a:off x="3829232" y="1399413"/>
            <a:ext cx="3588770" cy="3623136"/>
          </a:xfrm>
          <a:prstGeom prst="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742F268D-A864-4830-913F-02DD46F96FCE}"/>
              </a:ext>
            </a:extLst>
          </p:cNvPr>
          <p:cNvSpPr txBox="1"/>
          <p:nvPr/>
        </p:nvSpPr>
        <p:spPr>
          <a:xfrm rot="5400000">
            <a:off x="3990406" y="3070386"/>
            <a:ext cx="735522" cy="307777"/>
          </a:xfrm>
          <a:prstGeom prst="rect">
            <a:avLst/>
          </a:prstGeom>
          <a:noFill/>
        </p:spPr>
        <p:txBody>
          <a:bodyPr wrap="none" rtlCol="0">
            <a:spAutoFit/>
          </a:bodyPr>
          <a:lstStyle/>
          <a:p>
            <a:r>
              <a:rPr lang="en-US" sz="1400" dirty="0">
                <a:solidFill>
                  <a:schemeClr val="accent4">
                    <a:lumMod val="40000"/>
                    <a:lumOff val="60000"/>
                  </a:schemeClr>
                </a:solidFill>
              </a:rPr>
              <a:t>VGG 16</a:t>
            </a:r>
            <a:endParaRPr lang="en-IN" sz="1400" dirty="0">
              <a:solidFill>
                <a:schemeClr val="accent4">
                  <a:lumMod val="40000"/>
                  <a:lumOff val="60000"/>
                </a:schemeClr>
              </a:solidFill>
            </a:endParaRPr>
          </a:p>
        </p:txBody>
      </p:sp>
      <p:sp>
        <p:nvSpPr>
          <p:cNvPr id="17" name="TextBox 16">
            <a:extLst>
              <a:ext uri="{FF2B5EF4-FFF2-40B4-BE49-F238E27FC236}">
                <a16:creationId xmlns:a16="http://schemas.microsoft.com/office/drawing/2014/main" id="{BCC8F8DC-601B-4B03-89A8-9FCFDA8A74DD}"/>
              </a:ext>
            </a:extLst>
          </p:cNvPr>
          <p:cNvSpPr txBox="1"/>
          <p:nvPr/>
        </p:nvSpPr>
        <p:spPr>
          <a:xfrm>
            <a:off x="3829232" y="4698201"/>
            <a:ext cx="3588770" cy="307777"/>
          </a:xfrm>
          <a:prstGeom prst="rect">
            <a:avLst/>
          </a:prstGeom>
          <a:noFill/>
        </p:spPr>
        <p:txBody>
          <a:bodyPr wrap="square" rtlCol="0">
            <a:spAutoFit/>
          </a:bodyPr>
          <a:lstStyle/>
          <a:p>
            <a:pPr algn="ctr"/>
            <a:r>
              <a:rPr lang="en-US" sz="1400" dirty="0"/>
              <a:t>Pre Trained on</a:t>
            </a:r>
            <a:r>
              <a:rPr lang="en-US" sz="1400" dirty="0">
                <a:solidFill>
                  <a:schemeClr val="accent5">
                    <a:lumMod val="60000"/>
                    <a:lumOff val="40000"/>
                  </a:schemeClr>
                </a:solidFill>
              </a:rPr>
              <a:t> </a:t>
            </a:r>
            <a:r>
              <a:rPr lang="en-US" sz="1400" dirty="0">
                <a:solidFill>
                  <a:schemeClr val="accent6">
                    <a:lumMod val="60000"/>
                    <a:lumOff val="40000"/>
                  </a:schemeClr>
                </a:solidFill>
              </a:rPr>
              <a:t>ImageNet</a:t>
            </a:r>
            <a:endParaRPr lang="en-IN" sz="1400" dirty="0">
              <a:solidFill>
                <a:schemeClr val="accent6">
                  <a:lumMod val="60000"/>
                  <a:lumOff val="40000"/>
                </a:schemeClr>
              </a:solidFill>
            </a:endParaRPr>
          </a:p>
        </p:txBody>
      </p:sp>
      <p:sp>
        <p:nvSpPr>
          <p:cNvPr id="18" name="TextBox 17">
            <a:extLst>
              <a:ext uri="{FF2B5EF4-FFF2-40B4-BE49-F238E27FC236}">
                <a16:creationId xmlns:a16="http://schemas.microsoft.com/office/drawing/2014/main" id="{5F665D0E-2364-4953-BB84-45B05F8BEB20}"/>
              </a:ext>
            </a:extLst>
          </p:cNvPr>
          <p:cNvSpPr txBox="1"/>
          <p:nvPr/>
        </p:nvSpPr>
        <p:spPr>
          <a:xfrm>
            <a:off x="8877041" y="2695957"/>
            <a:ext cx="1263137" cy="1077218"/>
          </a:xfrm>
          <a:prstGeom prst="rect">
            <a:avLst/>
          </a:prstGeom>
          <a:noFill/>
          <a:ln>
            <a:solidFill>
              <a:schemeClr val="accent1">
                <a:lumMod val="60000"/>
                <a:lumOff val="40000"/>
              </a:schemeClr>
            </a:solidFill>
          </a:ln>
        </p:spPr>
        <p:txBody>
          <a:bodyPr wrap="square" rtlCol="0">
            <a:spAutoFit/>
          </a:bodyPr>
          <a:lstStyle/>
          <a:p>
            <a:pPr algn="ctr"/>
            <a:r>
              <a:rPr lang="en-US" sz="1600" dirty="0">
                <a:solidFill>
                  <a:schemeClr val="accent1">
                    <a:lumMod val="60000"/>
                    <a:lumOff val="40000"/>
                  </a:schemeClr>
                </a:solidFill>
              </a:rPr>
              <a:t>Classification</a:t>
            </a:r>
          </a:p>
          <a:p>
            <a:pPr algn="ctr"/>
            <a:r>
              <a:rPr lang="en-US" sz="1600" dirty="0">
                <a:solidFill>
                  <a:schemeClr val="accent1">
                    <a:lumMod val="60000"/>
                    <a:lumOff val="40000"/>
                  </a:schemeClr>
                </a:solidFill>
              </a:rPr>
              <a:t>Score Using </a:t>
            </a:r>
          </a:p>
          <a:p>
            <a:pPr algn="ctr"/>
            <a:r>
              <a:rPr lang="en-US" sz="1600" dirty="0">
                <a:solidFill>
                  <a:schemeClr val="accent4">
                    <a:lumMod val="40000"/>
                    <a:lumOff val="60000"/>
                  </a:schemeClr>
                </a:solidFill>
              </a:rPr>
              <a:t>Linear SVM </a:t>
            </a:r>
            <a:r>
              <a:rPr lang="en-US" sz="1600" b="1" dirty="0">
                <a:solidFill>
                  <a:schemeClr val="accent4">
                    <a:lumMod val="60000"/>
                    <a:lumOff val="40000"/>
                  </a:schemeClr>
                </a:solidFill>
              </a:rPr>
              <a:t>per</a:t>
            </a:r>
            <a:r>
              <a:rPr lang="en-US" sz="1600" dirty="0">
                <a:solidFill>
                  <a:schemeClr val="accent4">
                    <a:lumMod val="60000"/>
                    <a:lumOff val="40000"/>
                  </a:schemeClr>
                </a:solidFill>
              </a:rPr>
              <a:t> class</a:t>
            </a:r>
            <a:endParaRPr lang="en-IN" sz="1600" dirty="0">
              <a:solidFill>
                <a:schemeClr val="accent4">
                  <a:lumMod val="60000"/>
                  <a:lumOff val="40000"/>
                </a:schemeClr>
              </a:solidFill>
            </a:endParaRPr>
          </a:p>
        </p:txBody>
      </p:sp>
      <p:sp>
        <p:nvSpPr>
          <p:cNvPr id="19" name="Rectangle 18">
            <a:extLst>
              <a:ext uri="{FF2B5EF4-FFF2-40B4-BE49-F238E27FC236}">
                <a16:creationId xmlns:a16="http://schemas.microsoft.com/office/drawing/2014/main" id="{9E6DC568-CED5-4C4E-B64B-212893EC6EC8}"/>
              </a:ext>
            </a:extLst>
          </p:cNvPr>
          <p:cNvSpPr/>
          <p:nvPr/>
        </p:nvSpPr>
        <p:spPr>
          <a:xfrm>
            <a:off x="8165485" y="2599658"/>
            <a:ext cx="151330" cy="1254341"/>
          </a:xfrm>
          <a:prstGeom prst="rect">
            <a:avLst/>
          </a:prstGeom>
          <a:solidFill>
            <a:schemeClr val="accent1">
              <a:lumMod val="60000"/>
              <a:lumOff val="40000"/>
              <a:alpha val="12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sp>
        <p:nvSpPr>
          <p:cNvPr id="20" name="Rectangle 19">
            <a:extLst>
              <a:ext uri="{FF2B5EF4-FFF2-40B4-BE49-F238E27FC236}">
                <a16:creationId xmlns:a16="http://schemas.microsoft.com/office/drawing/2014/main" id="{01241F7B-BA3D-47BA-AB59-E176973C6B55}"/>
              </a:ext>
            </a:extLst>
          </p:cNvPr>
          <p:cNvSpPr/>
          <p:nvPr/>
        </p:nvSpPr>
        <p:spPr>
          <a:xfrm>
            <a:off x="8456406" y="2744603"/>
            <a:ext cx="151330" cy="970864"/>
          </a:xfrm>
          <a:prstGeom prst="rect">
            <a:avLst/>
          </a:prstGeom>
          <a:solidFill>
            <a:schemeClr val="accent1">
              <a:lumMod val="60000"/>
              <a:lumOff val="40000"/>
              <a:alpha val="12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Fc2</a:t>
            </a:r>
            <a:endParaRPr lang="en-IN" sz="1400" dirty="0"/>
          </a:p>
        </p:txBody>
      </p:sp>
      <p:cxnSp>
        <p:nvCxnSpPr>
          <p:cNvPr id="21" name="Straight Arrow Connector 20">
            <a:extLst>
              <a:ext uri="{FF2B5EF4-FFF2-40B4-BE49-F238E27FC236}">
                <a16:creationId xmlns:a16="http://schemas.microsoft.com/office/drawing/2014/main" id="{99BB2A76-37D3-48FC-9950-335CBABEEC2D}"/>
              </a:ext>
            </a:extLst>
          </p:cNvPr>
          <p:cNvCxnSpPr>
            <a:cxnSpLocks/>
            <a:stCxn id="12" idx="3"/>
            <a:endCxn id="19" idx="1"/>
          </p:cNvCxnSpPr>
          <p:nvPr/>
        </p:nvCxnSpPr>
        <p:spPr>
          <a:xfrm flipV="1">
            <a:off x="7030253" y="3226829"/>
            <a:ext cx="1135232" cy="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885AF6D-331D-4C77-A832-03195CC9E809}"/>
              </a:ext>
            </a:extLst>
          </p:cNvPr>
          <p:cNvSpPr txBox="1"/>
          <p:nvPr/>
        </p:nvSpPr>
        <p:spPr>
          <a:xfrm>
            <a:off x="2245899" y="4849675"/>
            <a:ext cx="916604" cy="815608"/>
          </a:xfrm>
          <a:prstGeom prst="rect">
            <a:avLst/>
          </a:prstGeom>
          <a:noFill/>
        </p:spPr>
        <p:txBody>
          <a:bodyPr wrap="square">
            <a:spAutoFit/>
          </a:bodyPr>
          <a:lstStyle/>
          <a:p>
            <a:r>
              <a:rPr lang="en-US" sz="3500" baseline="-25000" dirty="0"/>
              <a:t>~</a:t>
            </a:r>
            <a:r>
              <a:rPr lang="en-US" sz="3500" dirty="0"/>
              <a:t> </a:t>
            </a:r>
            <a:r>
              <a:rPr lang="en-US" sz="1200" dirty="0"/>
              <a:t>2 K </a:t>
            </a:r>
          </a:p>
          <a:p>
            <a:r>
              <a:rPr lang="en-US" sz="1200" dirty="0"/>
              <a:t>Proposals</a:t>
            </a:r>
            <a:endParaRPr lang="en-IN" sz="1200" baseline="-25000" dirty="0"/>
          </a:p>
        </p:txBody>
      </p:sp>
      <p:sp>
        <p:nvSpPr>
          <p:cNvPr id="23" name="TextBox 22">
            <a:extLst>
              <a:ext uri="{FF2B5EF4-FFF2-40B4-BE49-F238E27FC236}">
                <a16:creationId xmlns:a16="http://schemas.microsoft.com/office/drawing/2014/main" id="{F0A5DDBF-42DB-4F81-931A-0BD8629C22CE}"/>
              </a:ext>
            </a:extLst>
          </p:cNvPr>
          <p:cNvSpPr txBox="1"/>
          <p:nvPr/>
        </p:nvSpPr>
        <p:spPr>
          <a:xfrm>
            <a:off x="2083502" y="5731726"/>
            <a:ext cx="978118" cy="830997"/>
          </a:xfrm>
          <a:prstGeom prst="rect">
            <a:avLst/>
          </a:prstGeom>
          <a:noFill/>
          <a:ln>
            <a:solidFill>
              <a:schemeClr val="accent3">
                <a:lumMod val="75000"/>
              </a:schemeClr>
            </a:solidFill>
            <a:prstDash val="sysDash"/>
          </a:ln>
        </p:spPr>
        <p:txBody>
          <a:bodyPr wrap="square">
            <a:spAutoFit/>
          </a:bodyPr>
          <a:lstStyle/>
          <a:p>
            <a:pPr algn="ctr"/>
            <a:r>
              <a:rPr lang="en-US" sz="1600" dirty="0">
                <a:solidFill>
                  <a:schemeClr val="accent3">
                    <a:lumMod val="40000"/>
                    <a:lumOff val="60000"/>
                  </a:schemeClr>
                </a:solidFill>
              </a:rPr>
              <a:t>Cropping +</a:t>
            </a:r>
          </a:p>
          <a:p>
            <a:pPr algn="ctr"/>
            <a:r>
              <a:rPr lang="en-US" sz="1600" dirty="0">
                <a:solidFill>
                  <a:schemeClr val="accent3">
                    <a:lumMod val="40000"/>
                    <a:lumOff val="60000"/>
                  </a:schemeClr>
                </a:solidFill>
              </a:rPr>
              <a:t>Warping</a:t>
            </a:r>
            <a:endParaRPr lang="en-IN" sz="1600" dirty="0">
              <a:solidFill>
                <a:schemeClr val="accent3">
                  <a:lumMod val="40000"/>
                  <a:lumOff val="60000"/>
                </a:schemeClr>
              </a:solidFill>
            </a:endParaRPr>
          </a:p>
        </p:txBody>
      </p:sp>
      <p:cxnSp>
        <p:nvCxnSpPr>
          <p:cNvPr id="24" name="Straight Arrow Connector 23">
            <a:extLst>
              <a:ext uri="{FF2B5EF4-FFF2-40B4-BE49-F238E27FC236}">
                <a16:creationId xmlns:a16="http://schemas.microsoft.com/office/drawing/2014/main" id="{0A9074B5-FEFE-41E9-91C5-98DDF32E64C1}"/>
              </a:ext>
            </a:extLst>
          </p:cNvPr>
          <p:cNvCxnSpPr>
            <a:cxnSpLocks/>
            <a:stCxn id="20" idx="3"/>
            <a:endCxn id="18" idx="1"/>
          </p:cNvCxnSpPr>
          <p:nvPr/>
        </p:nvCxnSpPr>
        <p:spPr>
          <a:xfrm>
            <a:off x="8607736" y="3230035"/>
            <a:ext cx="269305" cy="453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523438D-789C-4CA2-87B5-21BB4D919554}"/>
              </a:ext>
            </a:extLst>
          </p:cNvPr>
          <p:cNvSpPr txBox="1"/>
          <p:nvPr/>
        </p:nvSpPr>
        <p:spPr>
          <a:xfrm>
            <a:off x="3829232" y="1059143"/>
            <a:ext cx="3588771" cy="338554"/>
          </a:xfrm>
          <a:prstGeom prst="rect">
            <a:avLst/>
          </a:prstGeom>
          <a:noFill/>
        </p:spPr>
        <p:txBody>
          <a:bodyPr wrap="square">
            <a:spAutoFit/>
          </a:bodyPr>
          <a:lstStyle/>
          <a:p>
            <a:pPr algn="ctr"/>
            <a:r>
              <a:rPr lang="en-US" sz="1600" dirty="0">
                <a:solidFill>
                  <a:schemeClr val="accent5">
                    <a:lumMod val="60000"/>
                    <a:lumOff val="40000"/>
                  </a:schemeClr>
                </a:solidFill>
              </a:rPr>
              <a:t>Classification and Localization Model </a:t>
            </a:r>
            <a:endParaRPr lang="en-IN" sz="1600" dirty="0"/>
          </a:p>
        </p:txBody>
      </p:sp>
      <p:pic>
        <p:nvPicPr>
          <p:cNvPr id="26" name="Picture 25">
            <a:extLst>
              <a:ext uri="{FF2B5EF4-FFF2-40B4-BE49-F238E27FC236}">
                <a16:creationId xmlns:a16="http://schemas.microsoft.com/office/drawing/2014/main" id="{37893486-6760-4C2F-99C2-980CD0306AF8}"/>
              </a:ext>
            </a:extLst>
          </p:cNvPr>
          <p:cNvPicPr>
            <a:picLocks noChangeAspect="1"/>
          </p:cNvPicPr>
          <p:nvPr/>
        </p:nvPicPr>
        <p:blipFill rotWithShape="1">
          <a:blip r:embed="rId3"/>
          <a:srcRect l="3468" t="2704" r="6106" b="7412"/>
          <a:stretch/>
        </p:blipFill>
        <p:spPr>
          <a:xfrm>
            <a:off x="5385048" y="2813017"/>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27" name="Picture 26">
            <a:extLst>
              <a:ext uri="{FF2B5EF4-FFF2-40B4-BE49-F238E27FC236}">
                <a16:creationId xmlns:a16="http://schemas.microsoft.com/office/drawing/2014/main" id="{5FA23986-ACFF-43D0-8F33-5DEDD08DDCE4}"/>
              </a:ext>
            </a:extLst>
          </p:cNvPr>
          <p:cNvPicPr>
            <a:picLocks noChangeAspect="1"/>
          </p:cNvPicPr>
          <p:nvPr/>
        </p:nvPicPr>
        <p:blipFill rotWithShape="1">
          <a:blip r:embed="rId4"/>
          <a:srcRect t="3013"/>
          <a:stretch/>
        </p:blipFill>
        <p:spPr>
          <a:xfrm>
            <a:off x="5475971" y="2903275"/>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28" name="Picture 27">
            <a:extLst>
              <a:ext uri="{FF2B5EF4-FFF2-40B4-BE49-F238E27FC236}">
                <a16:creationId xmlns:a16="http://schemas.microsoft.com/office/drawing/2014/main" id="{331DBEA5-C14E-488F-A064-7BC8B4C2CA24}"/>
              </a:ext>
            </a:extLst>
          </p:cNvPr>
          <p:cNvPicPr>
            <a:picLocks noChangeAspect="1"/>
          </p:cNvPicPr>
          <p:nvPr/>
        </p:nvPicPr>
        <p:blipFill>
          <a:blip r:embed="rId5"/>
          <a:stretch>
            <a:fillRect/>
          </a:stretch>
        </p:blipFill>
        <p:spPr>
          <a:xfrm>
            <a:off x="5568745" y="2993533"/>
            <a:ext cx="390342" cy="379190"/>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29" name="Picture 28">
            <a:extLst>
              <a:ext uri="{FF2B5EF4-FFF2-40B4-BE49-F238E27FC236}">
                <a16:creationId xmlns:a16="http://schemas.microsoft.com/office/drawing/2014/main" id="{9AE64A23-31A6-42E9-9395-81ED0AAEAE14}"/>
              </a:ext>
            </a:extLst>
          </p:cNvPr>
          <p:cNvPicPr>
            <a:picLocks noChangeAspect="1"/>
          </p:cNvPicPr>
          <p:nvPr/>
        </p:nvPicPr>
        <p:blipFill rotWithShape="1">
          <a:blip r:embed="rId4"/>
          <a:srcRect t="3013"/>
          <a:stretch/>
        </p:blipFill>
        <p:spPr>
          <a:xfrm>
            <a:off x="5766525" y="3217966"/>
            <a:ext cx="392162"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pic>
        <p:nvPicPr>
          <p:cNvPr id="30" name="Picture 29">
            <a:extLst>
              <a:ext uri="{FF2B5EF4-FFF2-40B4-BE49-F238E27FC236}">
                <a16:creationId xmlns:a16="http://schemas.microsoft.com/office/drawing/2014/main" id="{8B4250D7-4A3B-4036-AC1A-AA6228CF4413}"/>
              </a:ext>
            </a:extLst>
          </p:cNvPr>
          <p:cNvPicPr>
            <a:picLocks noChangeAspect="1"/>
          </p:cNvPicPr>
          <p:nvPr/>
        </p:nvPicPr>
        <p:blipFill rotWithShape="1">
          <a:blip r:embed="rId3"/>
          <a:srcRect l="3468" t="2704" r="6106" b="7412"/>
          <a:stretch/>
        </p:blipFill>
        <p:spPr>
          <a:xfrm>
            <a:off x="5874443" y="3315271"/>
            <a:ext cx="381477" cy="379189"/>
          </a:xfrm>
          <a:prstGeom prst="rect">
            <a:avLst/>
          </a:prstGeom>
          <a:ln>
            <a:solidFill>
              <a:schemeClr val="accent6">
                <a:lumMod val="60000"/>
                <a:lumOff val="40000"/>
              </a:schemeClr>
            </a:solidFill>
          </a:ln>
          <a:effectLst>
            <a:glow rad="25400">
              <a:schemeClr val="accent6">
                <a:satMod val="175000"/>
                <a:alpha val="40000"/>
              </a:schemeClr>
            </a:glow>
          </a:effectLst>
          <a:scene3d>
            <a:camera prst="perspectiveRight">
              <a:rot lat="0" lon="19200000" rev="0"/>
            </a:camera>
            <a:lightRig rig="threePt" dir="t"/>
          </a:scene3d>
          <a:sp3d>
            <a:bevelT w="6350" h="6350"/>
          </a:sp3d>
        </p:spPr>
      </p:pic>
      <p:cxnSp>
        <p:nvCxnSpPr>
          <p:cNvPr id="31" name="Straight Connector 30">
            <a:extLst>
              <a:ext uri="{FF2B5EF4-FFF2-40B4-BE49-F238E27FC236}">
                <a16:creationId xmlns:a16="http://schemas.microsoft.com/office/drawing/2014/main" id="{1479C107-526A-43A9-9871-12C202E85382}"/>
              </a:ext>
            </a:extLst>
          </p:cNvPr>
          <p:cNvCxnSpPr>
            <a:cxnSpLocks/>
          </p:cNvCxnSpPr>
          <p:nvPr/>
        </p:nvCxnSpPr>
        <p:spPr>
          <a:xfrm>
            <a:off x="5649248" y="3434355"/>
            <a:ext cx="119881" cy="80555"/>
          </a:xfrm>
          <a:prstGeom prst="line">
            <a:avLst/>
          </a:prstGeom>
          <a:ln w="127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0FB1657-7392-48DA-BA8D-E2865F9CA497}"/>
              </a:ext>
            </a:extLst>
          </p:cNvPr>
          <p:cNvCxnSpPr>
            <a:cxnSpLocks/>
          </p:cNvCxnSpPr>
          <p:nvPr/>
        </p:nvCxnSpPr>
        <p:spPr>
          <a:xfrm>
            <a:off x="5105634" y="3226830"/>
            <a:ext cx="239965"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DB94D7-D1A6-4701-A497-C60A03369E8F}"/>
              </a:ext>
            </a:extLst>
          </p:cNvPr>
          <p:cNvCxnSpPr>
            <a:cxnSpLocks/>
          </p:cNvCxnSpPr>
          <p:nvPr/>
        </p:nvCxnSpPr>
        <p:spPr>
          <a:xfrm>
            <a:off x="3400425" y="666656"/>
            <a:ext cx="0" cy="59817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A358E1E-10BA-49E5-B1C6-E570EBE9F632}"/>
              </a:ext>
            </a:extLst>
          </p:cNvPr>
          <p:cNvSpPr txBox="1"/>
          <p:nvPr/>
        </p:nvSpPr>
        <p:spPr>
          <a:xfrm>
            <a:off x="8890264" y="4546813"/>
            <a:ext cx="1263137" cy="584775"/>
          </a:xfrm>
          <a:prstGeom prst="rect">
            <a:avLst/>
          </a:prstGeom>
          <a:noFill/>
          <a:ln>
            <a:solidFill>
              <a:schemeClr val="accent6">
                <a:lumMod val="75000"/>
                <a:alpha val="40000"/>
              </a:schemeClr>
            </a:solidFill>
          </a:ln>
        </p:spPr>
        <p:txBody>
          <a:bodyPr wrap="square" rtlCol="0">
            <a:spAutoFit/>
          </a:bodyPr>
          <a:lstStyle/>
          <a:p>
            <a:pPr algn="ctr"/>
            <a:r>
              <a:rPr lang="en-US" sz="1600" dirty="0">
                <a:solidFill>
                  <a:schemeClr val="accent6">
                    <a:lumMod val="60000"/>
                    <a:lumOff val="40000"/>
                  </a:schemeClr>
                </a:solidFill>
              </a:rPr>
              <a:t>Bbox Regression</a:t>
            </a:r>
          </a:p>
        </p:txBody>
      </p:sp>
      <p:sp>
        <p:nvSpPr>
          <p:cNvPr id="39" name="Rectangle 38">
            <a:extLst>
              <a:ext uri="{FF2B5EF4-FFF2-40B4-BE49-F238E27FC236}">
                <a16:creationId xmlns:a16="http://schemas.microsoft.com/office/drawing/2014/main" id="{6857B308-C7B7-4F77-9572-95B3601A29B3}"/>
              </a:ext>
            </a:extLst>
          </p:cNvPr>
          <p:cNvSpPr/>
          <p:nvPr/>
        </p:nvSpPr>
        <p:spPr>
          <a:xfrm>
            <a:off x="8165485" y="4214767"/>
            <a:ext cx="151330" cy="1254341"/>
          </a:xfrm>
          <a:prstGeom prst="rect">
            <a:avLst/>
          </a:prstGeom>
          <a:solidFill>
            <a:schemeClr val="accent6">
              <a:lumMod val="60000"/>
              <a:lumOff val="40000"/>
              <a:alpha val="12000"/>
            </a:schemeClr>
          </a:solidFill>
          <a:ln>
            <a:solidFill>
              <a:schemeClr val="accent6">
                <a:lumMod val="75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Fc1</a:t>
            </a:r>
            <a:endParaRPr lang="en-IN" sz="1400" dirty="0"/>
          </a:p>
        </p:txBody>
      </p:sp>
      <p:cxnSp>
        <p:nvCxnSpPr>
          <p:cNvPr id="40" name="Straight Arrow Connector 39">
            <a:extLst>
              <a:ext uri="{FF2B5EF4-FFF2-40B4-BE49-F238E27FC236}">
                <a16:creationId xmlns:a16="http://schemas.microsoft.com/office/drawing/2014/main" id="{B09EFC5B-DFA2-47DC-94A7-588869CB88FD}"/>
              </a:ext>
            </a:extLst>
          </p:cNvPr>
          <p:cNvCxnSpPr>
            <a:cxnSpLocks/>
            <a:stCxn id="39" idx="3"/>
            <a:endCxn id="38" idx="1"/>
          </p:cNvCxnSpPr>
          <p:nvPr/>
        </p:nvCxnSpPr>
        <p:spPr>
          <a:xfrm flipV="1">
            <a:off x="8316815" y="4839201"/>
            <a:ext cx="573449" cy="2737"/>
          </a:xfrm>
          <a:prstGeom prst="straightConnector1">
            <a:avLst/>
          </a:prstGeom>
          <a:ln w="28575">
            <a:solidFill>
              <a:schemeClr val="accent6">
                <a:lumMod val="75000"/>
                <a:alpha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C7F33372-42A0-47B2-BD17-202259A34DD8}"/>
              </a:ext>
            </a:extLst>
          </p:cNvPr>
          <p:cNvCxnSpPr>
            <a:cxnSpLocks/>
            <a:endCxn id="39" idx="1"/>
          </p:cNvCxnSpPr>
          <p:nvPr/>
        </p:nvCxnSpPr>
        <p:spPr>
          <a:xfrm rot="16200000" flipH="1">
            <a:off x="7131847" y="3808299"/>
            <a:ext cx="1589101" cy="478176"/>
          </a:xfrm>
          <a:prstGeom prst="bentConnector2">
            <a:avLst/>
          </a:prstGeom>
          <a:ln w="158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02A9994-7CA1-4CED-A773-66D109F1C6C7}"/>
              </a:ext>
            </a:extLst>
          </p:cNvPr>
          <p:cNvSpPr txBox="1"/>
          <p:nvPr/>
        </p:nvSpPr>
        <p:spPr>
          <a:xfrm>
            <a:off x="1975974" y="668391"/>
            <a:ext cx="1167965" cy="307777"/>
          </a:xfrm>
          <a:prstGeom prst="rect">
            <a:avLst/>
          </a:prstGeom>
          <a:noFill/>
          <a:ln>
            <a:solidFill>
              <a:schemeClr val="accent4">
                <a:lumMod val="60000"/>
                <a:lumOff val="40000"/>
              </a:schemeClr>
            </a:solidFill>
            <a:prstDash val="sysDash"/>
          </a:ln>
        </p:spPr>
        <p:txBody>
          <a:bodyPr wrap="square">
            <a:spAutoFit/>
          </a:bodyPr>
          <a:lstStyle/>
          <a:p>
            <a:pPr algn="ctr"/>
            <a:r>
              <a:rPr lang="en-US" sz="1400" dirty="0"/>
              <a:t>Classical CV</a:t>
            </a:r>
            <a:endParaRPr lang="en-IN" sz="1400" dirty="0"/>
          </a:p>
        </p:txBody>
      </p:sp>
      <p:sp>
        <p:nvSpPr>
          <p:cNvPr id="43" name="TextBox 42">
            <a:extLst>
              <a:ext uri="{FF2B5EF4-FFF2-40B4-BE49-F238E27FC236}">
                <a16:creationId xmlns:a16="http://schemas.microsoft.com/office/drawing/2014/main" id="{F0E36986-0091-4E1C-8520-10AD4F284D11}"/>
              </a:ext>
            </a:extLst>
          </p:cNvPr>
          <p:cNvSpPr txBox="1"/>
          <p:nvPr/>
        </p:nvSpPr>
        <p:spPr>
          <a:xfrm>
            <a:off x="4204279" y="675415"/>
            <a:ext cx="634923" cy="307777"/>
          </a:xfrm>
          <a:prstGeom prst="rect">
            <a:avLst/>
          </a:prstGeom>
          <a:noFill/>
          <a:ln>
            <a:solidFill>
              <a:schemeClr val="accent4">
                <a:lumMod val="60000"/>
                <a:lumOff val="40000"/>
              </a:schemeClr>
            </a:solidFill>
            <a:prstDash val="sysDash"/>
          </a:ln>
        </p:spPr>
        <p:txBody>
          <a:bodyPr wrap="square">
            <a:spAutoFit/>
          </a:bodyPr>
          <a:lstStyle/>
          <a:p>
            <a:pPr algn="ctr"/>
            <a:r>
              <a:rPr lang="en-US" sz="1400" dirty="0"/>
              <a:t>CNN</a:t>
            </a:r>
            <a:endParaRPr lang="en-IN" sz="1400" dirty="0"/>
          </a:p>
        </p:txBody>
      </p:sp>
      <p:sp>
        <p:nvSpPr>
          <p:cNvPr id="44" name="TextBox 43">
            <a:extLst>
              <a:ext uri="{FF2B5EF4-FFF2-40B4-BE49-F238E27FC236}">
                <a16:creationId xmlns:a16="http://schemas.microsoft.com/office/drawing/2014/main" id="{92ACE2C0-F02E-4C52-B260-6AB37B923792}"/>
              </a:ext>
            </a:extLst>
          </p:cNvPr>
          <p:cNvSpPr txBox="1"/>
          <p:nvPr/>
        </p:nvSpPr>
        <p:spPr>
          <a:xfrm>
            <a:off x="1055418" y="668391"/>
            <a:ext cx="913868" cy="307777"/>
          </a:xfrm>
          <a:prstGeom prst="rect">
            <a:avLst/>
          </a:prstGeom>
          <a:noFill/>
        </p:spPr>
        <p:txBody>
          <a:bodyPr wrap="square">
            <a:spAutoFit/>
          </a:bodyPr>
          <a:lstStyle/>
          <a:p>
            <a:pPr algn="ctr"/>
            <a:r>
              <a:rPr lang="en-US" sz="1400" dirty="0"/>
              <a:t>Stage 1</a:t>
            </a:r>
            <a:endParaRPr lang="en-IN" sz="1400" dirty="0"/>
          </a:p>
        </p:txBody>
      </p:sp>
      <p:sp>
        <p:nvSpPr>
          <p:cNvPr id="45" name="TextBox 44">
            <a:extLst>
              <a:ext uri="{FF2B5EF4-FFF2-40B4-BE49-F238E27FC236}">
                <a16:creationId xmlns:a16="http://schemas.microsoft.com/office/drawing/2014/main" id="{B8E44751-0A2E-4D4D-BC3E-C58CB288F2E0}"/>
              </a:ext>
            </a:extLst>
          </p:cNvPr>
          <p:cNvSpPr txBox="1"/>
          <p:nvPr/>
        </p:nvSpPr>
        <p:spPr>
          <a:xfrm>
            <a:off x="3375906" y="666656"/>
            <a:ext cx="913868" cy="307777"/>
          </a:xfrm>
          <a:prstGeom prst="rect">
            <a:avLst/>
          </a:prstGeom>
          <a:noFill/>
        </p:spPr>
        <p:txBody>
          <a:bodyPr wrap="square">
            <a:spAutoFit/>
          </a:bodyPr>
          <a:lstStyle/>
          <a:p>
            <a:pPr algn="ctr"/>
            <a:r>
              <a:rPr lang="en-US" sz="1400" dirty="0"/>
              <a:t>Stage 2</a:t>
            </a:r>
            <a:endParaRPr lang="en-IN" sz="1400" dirty="0"/>
          </a:p>
        </p:txBody>
      </p:sp>
      <p:sp>
        <p:nvSpPr>
          <p:cNvPr id="48" name="Right Brace 47">
            <a:extLst>
              <a:ext uri="{FF2B5EF4-FFF2-40B4-BE49-F238E27FC236}">
                <a16:creationId xmlns:a16="http://schemas.microsoft.com/office/drawing/2014/main" id="{3290A941-2440-4322-8C7D-0EAE5BA85C87}"/>
              </a:ext>
            </a:extLst>
          </p:cNvPr>
          <p:cNvSpPr/>
          <p:nvPr/>
        </p:nvSpPr>
        <p:spPr>
          <a:xfrm>
            <a:off x="10290629" y="3211258"/>
            <a:ext cx="628936" cy="1638417"/>
          </a:xfrm>
          <a:prstGeom prst="rightBrace">
            <a:avLst/>
          </a:prstGeom>
          <a:ln w="1270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9" name="TextBox 48">
            <a:extLst>
              <a:ext uri="{FF2B5EF4-FFF2-40B4-BE49-F238E27FC236}">
                <a16:creationId xmlns:a16="http://schemas.microsoft.com/office/drawing/2014/main" id="{37DE5834-3A16-471D-865D-D97E1D8C9742}"/>
              </a:ext>
            </a:extLst>
          </p:cNvPr>
          <p:cNvSpPr txBox="1"/>
          <p:nvPr/>
        </p:nvSpPr>
        <p:spPr>
          <a:xfrm>
            <a:off x="10708038" y="3876577"/>
            <a:ext cx="1422494" cy="307777"/>
          </a:xfrm>
          <a:prstGeom prst="rect">
            <a:avLst/>
          </a:prstGeom>
          <a:noFill/>
        </p:spPr>
        <p:txBody>
          <a:bodyPr wrap="square">
            <a:spAutoFit/>
          </a:bodyPr>
          <a:lstStyle/>
          <a:p>
            <a:pPr algn="ctr"/>
            <a:r>
              <a:rPr lang="en-US" sz="1400" dirty="0">
                <a:solidFill>
                  <a:schemeClr val="accent4">
                    <a:lumMod val="75000"/>
                  </a:schemeClr>
                </a:solidFill>
              </a:rPr>
              <a:t>Testing</a:t>
            </a:r>
            <a:endParaRPr lang="en-IN" sz="1400" dirty="0"/>
          </a:p>
        </p:txBody>
      </p:sp>
      <p:sp>
        <p:nvSpPr>
          <p:cNvPr id="52" name="TextBox 51">
            <a:extLst>
              <a:ext uri="{FF2B5EF4-FFF2-40B4-BE49-F238E27FC236}">
                <a16:creationId xmlns:a16="http://schemas.microsoft.com/office/drawing/2014/main" id="{3B480C78-3E2B-4DAB-995A-3359BC937FA1}"/>
              </a:ext>
            </a:extLst>
          </p:cNvPr>
          <p:cNvSpPr txBox="1"/>
          <p:nvPr/>
        </p:nvSpPr>
        <p:spPr>
          <a:xfrm>
            <a:off x="4805711" y="2252252"/>
            <a:ext cx="886346" cy="276999"/>
          </a:xfrm>
          <a:prstGeom prst="rect">
            <a:avLst/>
          </a:prstGeom>
          <a:noFill/>
        </p:spPr>
        <p:txBody>
          <a:bodyPr wrap="square">
            <a:spAutoFit/>
          </a:bodyPr>
          <a:lstStyle/>
          <a:p>
            <a:pPr algn="ctr"/>
            <a:r>
              <a:rPr lang="en-US" sz="1200" dirty="0"/>
              <a:t>C + 1 Class</a:t>
            </a:r>
            <a:endParaRPr lang="en-IN" sz="1200" dirty="0"/>
          </a:p>
        </p:txBody>
      </p:sp>
      <p:sp>
        <p:nvSpPr>
          <p:cNvPr id="54" name="TextBox 53">
            <a:extLst>
              <a:ext uri="{FF2B5EF4-FFF2-40B4-BE49-F238E27FC236}">
                <a16:creationId xmlns:a16="http://schemas.microsoft.com/office/drawing/2014/main" id="{11F158EC-3585-460B-A58B-813972655109}"/>
              </a:ext>
            </a:extLst>
          </p:cNvPr>
          <p:cNvSpPr txBox="1"/>
          <p:nvPr/>
        </p:nvSpPr>
        <p:spPr>
          <a:xfrm>
            <a:off x="8877041" y="2380976"/>
            <a:ext cx="913868" cy="307777"/>
          </a:xfrm>
          <a:prstGeom prst="rect">
            <a:avLst/>
          </a:prstGeom>
          <a:noFill/>
        </p:spPr>
        <p:txBody>
          <a:bodyPr wrap="square">
            <a:spAutoFit/>
          </a:bodyPr>
          <a:lstStyle/>
          <a:p>
            <a:pPr algn="ctr"/>
            <a:r>
              <a:rPr lang="en-US" sz="1400" dirty="0"/>
              <a:t>Part 2</a:t>
            </a:r>
            <a:endParaRPr lang="en-IN" sz="1400" dirty="0"/>
          </a:p>
        </p:txBody>
      </p:sp>
      <p:sp>
        <p:nvSpPr>
          <p:cNvPr id="55" name="TextBox 54">
            <a:extLst>
              <a:ext uri="{FF2B5EF4-FFF2-40B4-BE49-F238E27FC236}">
                <a16:creationId xmlns:a16="http://schemas.microsoft.com/office/drawing/2014/main" id="{CB1436D7-D328-4447-ADD5-C6BA2F6E6C65}"/>
              </a:ext>
            </a:extLst>
          </p:cNvPr>
          <p:cNvSpPr txBox="1"/>
          <p:nvPr/>
        </p:nvSpPr>
        <p:spPr>
          <a:xfrm>
            <a:off x="8877041" y="4231342"/>
            <a:ext cx="913868" cy="307777"/>
          </a:xfrm>
          <a:prstGeom prst="rect">
            <a:avLst/>
          </a:prstGeom>
          <a:noFill/>
        </p:spPr>
        <p:txBody>
          <a:bodyPr wrap="square">
            <a:spAutoFit/>
          </a:bodyPr>
          <a:lstStyle/>
          <a:p>
            <a:pPr algn="ctr"/>
            <a:r>
              <a:rPr lang="en-US" sz="1400" dirty="0"/>
              <a:t>Part 3</a:t>
            </a:r>
            <a:endParaRPr lang="en-IN" sz="1400" dirty="0"/>
          </a:p>
        </p:txBody>
      </p:sp>
      <p:pic>
        <p:nvPicPr>
          <p:cNvPr id="2" name="Picture 1">
            <a:extLst>
              <a:ext uri="{FF2B5EF4-FFF2-40B4-BE49-F238E27FC236}">
                <a16:creationId xmlns:a16="http://schemas.microsoft.com/office/drawing/2014/main" id="{17F9AC24-A02E-4529-9438-6B22307AAC40}"/>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522509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73059-CA21-4FDA-ACD1-BDC905E41882}"/>
              </a:ext>
            </a:extLst>
          </p:cNvPr>
          <p:cNvSpPr txBox="1"/>
          <p:nvPr/>
        </p:nvSpPr>
        <p:spPr>
          <a:xfrm>
            <a:off x="1502941" y="6636"/>
            <a:ext cx="9186169"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R</a:t>
            </a:r>
            <a:r>
              <a:rPr lang="en-US" sz="2400" dirty="0">
                <a:solidFill>
                  <a:schemeClr val="accent3">
                    <a:lumMod val="60000"/>
                    <a:lumOff val="40000"/>
                  </a:schemeClr>
                </a:solidFill>
              </a:rPr>
              <a:t>egion Proposal Based </a:t>
            </a:r>
            <a:r>
              <a:rPr lang="en-US" sz="2400" dirty="0">
                <a:solidFill>
                  <a:schemeClr val="accent5">
                    <a:lumMod val="75000"/>
                  </a:schemeClr>
                </a:solidFill>
              </a:rPr>
              <a:t>CNN – </a:t>
            </a:r>
            <a:r>
              <a:rPr lang="en-US" sz="2400" dirty="0">
                <a:solidFill>
                  <a:schemeClr val="accent6">
                    <a:lumMod val="60000"/>
                    <a:lumOff val="40000"/>
                  </a:schemeClr>
                </a:solidFill>
              </a:rPr>
              <a:t>Testing – </a:t>
            </a:r>
            <a:r>
              <a:rPr lang="en-US" sz="2400" dirty="0">
                <a:solidFill>
                  <a:schemeClr val="accent5">
                    <a:lumMod val="60000"/>
                    <a:lumOff val="40000"/>
                  </a:schemeClr>
                </a:solidFill>
              </a:rPr>
              <a:t>Paper</a:t>
            </a:r>
            <a:endParaRPr lang="en-IN" sz="2200" dirty="0">
              <a:solidFill>
                <a:schemeClr val="accent5">
                  <a:lumMod val="60000"/>
                  <a:lumOff val="40000"/>
                </a:schemeClr>
              </a:solidFill>
            </a:endParaRPr>
          </a:p>
        </p:txBody>
      </p:sp>
      <p:pic>
        <p:nvPicPr>
          <p:cNvPr id="4" name="Picture 3">
            <a:extLst>
              <a:ext uri="{FF2B5EF4-FFF2-40B4-BE49-F238E27FC236}">
                <a16:creationId xmlns:a16="http://schemas.microsoft.com/office/drawing/2014/main" id="{A4054629-7B52-4C7E-9F35-50A688D07CD5}"/>
              </a:ext>
            </a:extLst>
          </p:cNvPr>
          <p:cNvPicPr>
            <a:picLocks noChangeAspect="1"/>
          </p:cNvPicPr>
          <p:nvPr/>
        </p:nvPicPr>
        <p:blipFill>
          <a:blip r:embed="rId2"/>
          <a:stretch>
            <a:fillRect/>
          </a:stretch>
        </p:blipFill>
        <p:spPr>
          <a:xfrm>
            <a:off x="1662683" y="4370359"/>
            <a:ext cx="1265501" cy="1259696"/>
          </a:xfrm>
          <a:prstGeom prst="rect">
            <a:avLst/>
          </a:prstGeom>
          <a:ln>
            <a:solidFill>
              <a:schemeClr val="tx1">
                <a:lumMod val="85000"/>
              </a:schemeClr>
            </a:solidFill>
          </a:ln>
        </p:spPr>
      </p:pic>
      <p:pic>
        <p:nvPicPr>
          <p:cNvPr id="5" name="Picture 4">
            <a:extLst>
              <a:ext uri="{FF2B5EF4-FFF2-40B4-BE49-F238E27FC236}">
                <a16:creationId xmlns:a16="http://schemas.microsoft.com/office/drawing/2014/main" id="{22B5F8A7-715C-42B3-AB9A-7DC29AFE62D4}"/>
              </a:ext>
            </a:extLst>
          </p:cNvPr>
          <p:cNvPicPr>
            <a:picLocks noChangeAspect="1"/>
          </p:cNvPicPr>
          <p:nvPr/>
        </p:nvPicPr>
        <p:blipFill rotWithShape="1">
          <a:blip r:embed="rId3"/>
          <a:srcRect r="1229"/>
          <a:stretch/>
        </p:blipFill>
        <p:spPr>
          <a:xfrm>
            <a:off x="3237547" y="4370360"/>
            <a:ext cx="1265501" cy="1259696"/>
          </a:xfrm>
          <a:prstGeom prst="rect">
            <a:avLst/>
          </a:prstGeom>
          <a:ln>
            <a:solidFill>
              <a:srgbClr val="FFFF00"/>
            </a:solidFill>
          </a:ln>
        </p:spPr>
      </p:pic>
      <p:pic>
        <p:nvPicPr>
          <p:cNvPr id="6" name="Picture 5">
            <a:extLst>
              <a:ext uri="{FF2B5EF4-FFF2-40B4-BE49-F238E27FC236}">
                <a16:creationId xmlns:a16="http://schemas.microsoft.com/office/drawing/2014/main" id="{EF4AE58B-6D03-444C-BC6E-38E941FEC04A}"/>
              </a:ext>
            </a:extLst>
          </p:cNvPr>
          <p:cNvPicPr>
            <a:picLocks noChangeAspect="1"/>
          </p:cNvPicPr>
          <p:nvPr/>
        </p:nvPicPr>
        <p:blipFill rotWithShape="1">
          <a:blip r:embed="rId4"/>
          <a:srcRect t="1" r="1348" b="1836"/>
          <a:stretch/>
        </p:blipFill>
        <p:spPr>
          <a:xfrm>
            <a:off x="5127760" y="4687079"/>
            <a:ext cx="635388" cy="659435"/>
          </a:xfrm>
          <a:prstGeom prst="rect">
            <a:avLst/>
          </a:prstGeom>
          <a:ln>
            <a:solidFill>
              <a:srgbClr val="FFFF00"/>
            </a:solidFill>
          </a:ln>
        </p:spPr>
      </p:pic>
      <p:pic>
        <p:nvPicPr>
          <p:cNvPr id="8" name="Picture 7">
            <a:extLst>
              <a:ext uri="{FF2B5EF4-FFF2-40B4-BE49-F238E27FC236}">
                <a16:creationId xmlns:a16="http://schemas.microsoft.com/office/drawing/2014/main" id="{9218A3A1-8A9B-4C1F-A6C2-AA4C9AC75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6651" y="4224117"/>
            <a:ext cx="4129607" cy="1585360"/>
          </a:xfrm>
          <a:prstGeom prst="rect">
            <a:avLst/>
          </a:prstGeom>
        </p:spPr>
      </p:pic>
      <p:cxnSp>
        <p:nvCxnSpPr>
          <p:cNvPr id="10" name="Straight Arrow Connector 9">
            <a:extLst>
              <a:ext uri="{FF2B5EF4-FFF2-40B4-BE49-F238E27FC236}">
                <a16:creationId xmlns:a16="http://schemas.microsoft.com/office/drawing/2014/main" id="{F76D25E1-DAA1-41A0-AA4C-5E6B36B3F1DA}"/>
              </a:ext>
            </a:extLst>
          </p:cNvPr>
          <p:cNvCxnSpPr>
            <a:cxnSpLocks/>
            <a:endCxn id="6" idx="1"/>
          </p:cNvCxnSpPr>
          <p:nvPr/>
        </p:nvCxnSpPr>
        <p:spPr>
          <a:xfrm>
            <a:off x="4220914" y="4687079"/>
            <a:ext cx="906846" cy="32971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3295AC-18CD-44D7-8590-6950542DFB87}"/>
              </a:ext>
            </a:extLst>
          </p:cNvPr>
          <p:cNvCxnSpPr>
            <a:cxnSpLocks/>
            <a:endCxn id="6" idx="1"/>
          </p:cNvCxnSpPr>
          <p:nvPr/>
        </p:nvCxnSpPr>
        <p:spPr>
          <a:xfrm flipV="1">
            <a:off x="3992988" y="5016797"/>
            <a:ext cx="1134772" cy="14177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0850DD-5976-44BF-B7EF-310CC7CD75AC}"/>
              </a:ext>
            </a:extLst>
          </p:cNvPr>
          <p:cNvCxnSpPr>
            <a:cxnSpLocks/>
            <a:endCxn id="6" idx="1"/>
          </p:cNvCxnSpPr>
          <p:nvPr/>
        </p:nvCxnSpPr>
        <p:spPr>
          <a:xfrm flipV="1">
            <a:off x="4323640" y="5016797"/>
            <a:ext cx="804120" cy="47148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7A78A7-F679-4D83-B8EC-33EC61B41D2E}"/>
              </a:ext>
            </a:extLst>
          </p:cNvPr>
          <p:cNvCxnSpPr>
            <a:cxnSpLocks/>
            <a:stCxn id="29" idx="2"/>
            <a:endCxn id="6" idx="0"/>
          </p:cNvCxnSpPr>
          <p:nvPr/>
        </p:nvCxnSpPr>
        <p:spPr>
          <a:xfrm flipH="1">
            <a:off x="5445454" y="4438657"/>
            <a:ext cx="114484" cy="248422"/>
          </a:xfrm>
          <a:prstGeom prst="straightConnector1">
            <a:avLst/>
          </a:prstGeom>
          <a:ln w="28575">
            <a:solidFill>
              <a:schemeClr val="accent3">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D676AC5-5E92-43A2-89DA-4CDC36E45320}"/>
              </a:ext>
            </a:extLst>
          </p:cNvPr>
          <p:cNvSpPr txBox="1"/>
          <p:nvPr/>
        </p:nvSpPr>
        <p:spPr>
          <a:xfrm>
            <a:off x="5070879" y="3699993"/>
            <a:ext cx="978118" cy="738664"/>
          </a:xfrm>
          <a:prstGeom prst="rect">
            <a:avLst/>
          </a:prstGeom>
          <a:noFill/>
          <a:ln>
            <a:solidFill>
              <a:schemeClr val="accent3">
                <a:lumMod val="75000"/>
              </a:schemeClr>
            </a:solidFill>
            <a:prstDash val="sysDash"/>
          </a:ln>
        </p:spPr>
        <p:txBody>
          <a:bodyPr wrap="square">
            <a:spAutoFit/>
          </a:bodyPr>
          <a:lstStyle/>
          <a:p>
            <a:pPr algn="ctr"/>
            <a:r>
              <a:rPr lang="en-US" sz="1400" dirty="0">
                <a:solidFill>
                  <a:schemeClr val="accent3">
                    <a:lumMod val="40000"/>
                    <a:lumOff val="60000"/>
                  </a:schemeClr>
                </a:solidFill>
              </a:rPr>
              <a:t>Cropping </a:t>
            </a:r>
          </a:p>
          <a:p>
            <a:pPr algn="ctr"/>
            <a:r>
              <a:rPr lang="en-US" sz="1400" dirty="0">
                <a:solidFill>
                  <a:schemeClr val="accent3">
                    <a:lumMod val="40000"/>
                    <a:lumOff val="60000"/>
                  </a:schemeClr>
                </a:solidFill>
              </a:rPr>
              <a:t>+</a:t>
            </a:r>
          </a:p>
          <a:p>
            <a:pPr algn="ctr"/>
            <a:r>
              <a:rPr lang="en-US" sz="1400" dirty="0">
                <a:solidFill>
                  <a:schemeClr val="accent3">
                    <a:lumMod val="40000"/>
                    <a:lumOff val="60000"/>
                  </a:schemeClr>
                </a:solidFill>
              </a:rPr>
              <a:t>Warping</a:t>
            </a:r>
            <a:endParaRPr lang="en-IN" sz="1400" dirty="0">
              <a:solidFill>
                <a:schemeClr val="accent3">
                  <a:lumMod val="40000"/>
                  <a:lumOff val="60000"/>
                </a:schemeClr>
              </a:solidFill>
            </a:endParaRPr>
          </a:p>
        </p:txBody>
      </p:sp>
      <p:cxnSp>
        <p:nvCxnSpPr>
          <p:cNvPr id="35" name="Straight Connector 34">
            <a:extLst>
              <a:ext uri="{FF2B5EF4-FFF2-40B4-BE49-F238E27FC236}">
                <a16:creationId xmlns:a16="http://schemas.microsoft.com/office/drawing/2014/main" id="{52470F2F-3FCC-41A5-A3BB-8DD0D7E8AD41}"/>
              </a:ext>
            </a:extLst>
          </p:cNvPr>
          <p:cNvCxnSpPr>
            <a:cxnSpLocks/>
          </p:cNvCxnSpPr>
          <p:nvPr/>
        </p:nvCxnSpPr>
        <p:spPr>
          <a:xfrm>
            <a:off x="5547624" y="4851939"/>
            <a:ext cx="1535356" cy="164857"/>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65B8A20-63E4-4196-88D9-81DABECACCDA}"/>
              </a:ext>
            </a:extLst>
          </p:cNvPr>
          <p:cNvCxnSpPr>
            <a:cxnSpLocks/>
          </p:cNvCxnSpPr>
          <p:nvPr/>
        </p:nvCxnSpPr>
        <p:spPr>
          <a:xfrm flipV="1">
            <a:off x="5763148" y="5158567"/>
            <a:ext cx="1319832" cy="56784"/>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A5C700E-ECCB-4D46-B704-D4520A4ECCF0}"/>
              </a:ext>
            </a:extLst>
          </p:cNvPr>
          <p:cNvSpPr txBox="1"/>
          <p:nvPr/>
        </p:nvSpPr>
        <p:spPr>
          <a:xfrm>
            <a:off x="1812324" y="5809477"/>
            <a:ext cx="966218" cy="523220"/>
          </a:xfrm>
          <a:prstGeom prst="rect">
            <a:avLst/>
          </a:prstGeom>
          <a:noFill/>
        </p:spPr>
        <p:txBody>
          <a:bodyPr wrap="square" rtlCol="0">
            <a:spAutoFit/>
          </a:bodyPr>
          <a:lstStyle/>
          <a:p>
            <a:pPr algn="ctr"/>
            <a:r>
              <a:rPr lang="en-US" sz="1400" dirty="0"/>
              <a:t>1. Query Input</a:t>
            </a:r>
            <a:endParaRPr lang="en-IN" sz="1400" dirty="0"/>
          </a:p>
        </p:txBody>
      </p:sp>
      <p:sp>
        <p:nvSpPr>
          <p:cNvPr id="44" name="TextBox 43">
            <a:extLst>
              <a:ext uri="{FF2B5EF4-FFF2-40B4-BE49-F238E27FC236}">
                <a16:creationId xmlns:a16="http://schemas.microsoft.com/office/drawing/2014/main" id="{BA6DA7EA-B416-47FD-8A1C-D09D750D205C}"/>
              </a:ext>
            </a:extLst>
          </p:cNvPr>
          <p:cNvSpPr txBox="1"/>
          <p:nvPr/>
        </p:nvSpPr>
        <p:spPr>
          <a:xfrm>
            <a:off x="3055985" y="5782763"/>
            <a:ext cx="1447063" cy="564257"/>
          </a:xfrm>
          <a:prstGeom prst="rect">
            <a:avLst/>
          </a:prstGeom>
          <a:noFill/>
        </p:spPr>
        <p:txBody>
          <a:bodyPr wrap="square" rtlCol="0">
            <a:spAutoFit/>
          </a:bodyPr>
          <a:lstStyle/>
          <a:p>
            <a:pPr algn="ctr"/>
            <a:r>
              <a:rPr lang="en-US" sz="1400" dirty="0"/>
              <a:t>2. Extract Region Proposals ( </a:t>
            </a:r>
            <a:r>
              <a:rPr lang="en-US" sz="2500" baseline="-25000" dirty="0"/>
              <a:t>~ </a:t>
            </a:r>
            <a:r>
              <a:rPr lang="en-US" sz="1400" dirty="0"/>
              <a:t>2k )</a:t>
            </a:r>
            <a:endParaRPr lang="en-IN" sz="1400" dirty="0"/>
          </a:p>
        </p:txBody>
      </p:sp>
      <p:sp>
        <p:nvSpPr>
          <p:cNvPr id="46" name="TextBox 45">
            <a:extLst>
              <a:ext uri="{FF2B5EF4-FFF2-40B4-BE49-F238E27FC236}">
                <a16:creationId xmlns:a16="http://schemas.microsoft.com/office/drawing/2014/main" id="{F33CCD1F-B716-4ACC-A8BF-3750D684A349}"/>
              </a:ext>
            </a:extLst>
          </p:cNvPr>
          <p:cNvSpPr txBox="1"/>
          <p:nvPr/>
        </p:nvSpPr>
        <p:spPr>
          <a:xfrm>
            <a:off x="7255328" y="5803281"/>
            <a:ext cx="1447063" cy="523220"/>
          </a:xfrm>
          <a:prstGeom prst="rect">
            <a:avLst/>
          </a:prstGeom>
          <a:noFill/>
        </p:spPr>
        <p:txBody>
          <a:bodyPr wrap="square" rtlCol="0">
            <a:spAutoFit/>
          </a:bodyPr>
          <a:lstStyle/>
          <a:p>
            <a:pPr algn="ctr"/>
            <a:r>
              <a:rPr lang="en-US" sz="1400" dirty="0"/>
              <a:t>3. Compute CNN Features</a:t>
            </a:r>
            <a:endParaRPr lang="en-IN" sz="1400" dirty="0"/>
          </a:p>
        </p:txBody>
      </p:sp>
      <p:sp>
        <p:nvSpPr>
          <p:cNvPr id="48" name="TextBox 47">
            <a:extLst>
              <a:ext uri="{FF2B5EF4-FFF2-40B4-BE49-F238E27FC236}">
                <a16:creationId xmlns:a16="http://schemas.microsoft.com/office/drawing/2014/main" id="{3267FD88-F58A-4FF2-A921-045ED8DA712F}"/>
              </a:ext>
            </a:extLst>
          </p:cNvPr>
          <p:cNvSpPr txBox="1"/>
          <p:nvPr/>
        </p:nvSpPr>
        <p:spPr>
          <a:xfrm>
            <a:off x="9427544" y="5803281"/>
            <a:ext cx="1447063" cy="523220"/>
          </a:xfrm>
          <a:prstGeom prst="rect">
            <a:avLst/>
          </a:prstGeom>
          <a:noFill/>
        </p:spPr>
        <p:txBody>
          <a:bodyPr wrap="square" rtlCol="0">
            <a:spAutoFit/>
          </a:bodyPr>
          <a:lstStyle/>
          <a:p>
            <a:pPr algn="ctr"/>
            <a:r>
              <a:rPr lang="en-US" sz="1400" dirty="0"/>
              <a:t>4. Classify Regions</a:t>
            </a:r>
            <a:endParaRPr lang="en-IN" sz="1400" dirty="0"/>
          </a:p>
        </p:txBody>
      </p:sp>
      <p:sp>
        <p:nvSpPr>
          <p:cNvPr id="49" name="Rectangle 48">
            <a:extLst>
              <a:ext uri="{FF2B5EF4-FFF2-40B4-BE49-F238E27FC236}">
                <a16:creationId xmlns:a16="http://schemas.microsoft.com/office/drawing/2014/main" id="{98B9A435-58E7-4104-B8B7-F8A102A28E6F}"/>
              </a:ext>
            </a:extLst>
          </p:cNvPr>
          <p:cNvSpPr/>
          <p:nvPr/>
        </p:nvSpPr>
        <p:spPr>
          <a:xfrm>
            <a:off x="1028700" y="3547254"/>
            <a:ext cx="10312400" cy="2933700"/>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1" name="Picture 50">
            <a:extLst>
              <a:ext uri="{FF2B5EF4-FFF2-40B4-BE49-F238E27FC236}">
                <a16:creationId xmlns:a16="http://schemas.microsoft.com/office/drawing/2014/main" id="{0DBDF794-342D-4B10-A372-B55B535B6F84}"/>
              </a:ext>
            </a:extLst>
          </p:cNvPr>
          <p:cNvPicPr>
            <a:picLocks noChangeAspect="1"/>
          </p:cNvPicPr>
          <p:nvPr/>
        </p:nvPicPr>
        <p:blipFill>
          <a:blip r:embed="rId2"/>
          <a:stretch>
            <a:fillRect/>
          </a:stretch>
        </p:blipFill>
        <p:spPr>
          <a:xfrm>
            <a:off x="3091033" y="1046733"/>
            <a:ext cx="1961447" cy="1952450"/>
          </a:xfrm>
          <a:prstGeom prst="rect">
            <a:avLst/>
          </a:prstGeom>
          <a:ln>
            <a:solidFill>
              <a:schemeClr val="tx1">
                <a:lumMod val="85000"/>
              </a:schemeClr>
            </a:solidFill>
          </a:ln>
          <a:scene3d>
            <a:camera prst="isometricOffAxis2Right">
              <a:rot lat="1200000" lon="18000000" rev="0"/>
            </a:camera>
            <a:lightRig rig="threePt" dir="t"/>
          </a:scene3d>
        </p:spPr>
      </p:pic>
      <p:sp>
        <p:nvSpPr>
          <p:cNvPr id="55" name="Rectangle 54">
            <a:extLst>
              <a:ext uri="{FF2B5EF4-FFF2-40B4-BE49-F238E27FC236}">
                <a16:creationId xmlns:a16="http://schemas.microsoft.com/office/drawing/2014/main" id="{8C170AB6-3233-45A8-BFA4-A305CC496EC0}"/>
              </a:ext>
            </a:extLst>
          </p:cNvPr>
          <p:cNvSpPr/>
          <p:nvPr/>
        </p:nvSpPr>
        <p:spPr>
          <a:xfrm>
            <a:off x="7674518" y="765068"/>
            <a:ext cx="501638" cy="661918"/>
          </a:xfrm>
          <a:prstGeom prst="rect">
            <a:avLst/>
          </a:prstGeom>
          <a:solidFill>
            <a:schemeClr val="accent4">
              <a:lumMod val="50000"/>
              <a:alpha val="67000"/>
            </a:schemeClr>
          </a:solidFill>
          <a:ln>
            <a:solidFill>
              <a:schemeClr val="accent4">
                <a:lumMod val="75000"/>
                <a:alpha val="74000"/>
              </a:schemeClr>
            </a:solidFill>
          </a:ln>
          <a:scene3d>
            <a:camera prst="isometricLeftDown">
              <a:rot lat="1200000" lon="18000000" rev="0"/>
            </a:camera>
            <a:lightRig rig="threePt" dir="t"/>
          </a:scene3d>
          <a:sp3d contourW="12700">
            <a:bevelT w="0" h="6350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6" name="Rectangle 55">
            <a:extLst>
              <a:ext uri="{FF2B5EF4-FFF2-40B4-BE49-F238E27FC236}">
                <a16:creationId xmlns:a16="http://schemas.microsoft.com/office/drawing/2014/main" id="{8B20D64B-17B8-4377-8513-3476D830A410}"/>
              </a:ext>
            </a:extLst>
          </p:cNvPr>
          <p:cNvSpPr/>
          <p:nvPr/>
        </p:nvSpPr>
        <p:spPr>
          <a:xfrm>
            <a:off x="8673526" y="1198078"/>
            <a:ext cx="710061" cy="317765"/>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SVMs</a:t>
            </a:r>
            <a:endParaRPr lang="en-IN" dirty="0"/>
          </a:p>
        </p:txBody>
      </p:sp>
      <p:sp>
        <p:nvSpPr>
          <p:cNvPr id="61" name="Rectangle 60">
            <a:extLst>
              <a:ext uri="{FF2B5EF4-FFF2-40B4-BE49-F238E27FC236}">
                <a16:creationId xmlns:a16="http://schemas.microsoft.com/office/drawing/2014/main" id="{F51C7370-D9D0-4355-9E71-CAC64F481995}"/>
              </a:ext>
            </a:extLst>
          </p:cNvPr>
          <p:cNvSpPr/>
          <p:nvPr/>
        </p:nvSpPr>
        <p:spPr>
          <a:xfrm>
            <a:off x="3570810" y="1426986"/>
            <a:ext cx="586503" cy="681203"/>
          </a:xfrm>
          <a:prstGeom prst="rect">
            <a:avLst/>
          </a:prstGeom>
          <a:solidFill>
            <a:schemeClr val="accent3">
              <a:lumMod val="60000"/>
              <a:lumOff val="40000"/>
              <a:alpha val="63000"/>
            </a:schemeClr>
          </a:solidFill>
          <a:ln>
            <a:solidFill>
              <a:schemeClr val="accent3">
                <a:lumMod val="60000"/>
                <a:lumOff val="40000"/>
                <a:alpha val="60000"/>
              </a:schemeClr>
            </a:solidFill>
          </a:ln>
          <a:scene3d>
            <a:camera prst="isometricLeftDown">
              <a:rot lat="1200000" lon="18000000" rev="0"/>
            </a:camera>
            <a:lightRig rig="threePt" dir="t"/>
          </a:scene3d>
          <a:sp3d contourW="12700">
            <a:bevelT w="0" h="25400"/>
            <a:bevelB w="139700" h="0"/>
            <a:contourClr>
              <a:schemeClr val="accent3">
                <a:lumMod val="60000"/>
                <a:lumOff val="40000"/>
              </a:schemeClr>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96B3EA3B-0AA5-42B8-8B87-83F16D675D72}"/>
              </a:ext>
            </a:extLst>
          </p:cNvPr>
          <p:cNvSpPr/>
          <p:nvPr/>
        </p:nvSpPr>
        <p:spPr>
          <a:xfrm>
            <a:off x="5399610" y="815900"/>
            <a:ext cx="332871" cy="461665"/>
          </a:xfrm>
          <a:prstGeom prst="rect">
            <a:avLst/>
          </a:prstGeom>
          <a:solidFill>
            <a:schemeClr val="accent3">
              <a:lumMod val="60000"/>
              <a:lumOff val="40000"/>
              <a:alpha val="67000"/>
            </a:schemeClr>
          </a:solidFill>
          <a:ln>
            <a:solidFill>
              <a:schemeClr val="accent3">
                <a:lumMod val="60000"/>
                <a:lumOff val="40000"/>
                <a:alpha val="74000"/>
              </a:schemeClr>
            </a:solidFill>
          </a:ln>
          <a:scene3d>
            <a:camera prst="isometricLeftDown">
              <a:rot lat="1200000" lon="18600000" rev="0"/>
            </a:camera>
            <a:lightRig rig="threePt" dir="t"/>
          </a:scene3d>
          <a:sp3d contourW="12700">
            <a:bevelT w="0" h="254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A5C61CEF-55EE-457E-95C8-8E65B84ED508}"/>
              </a:ext>
            </a:extLst>
          </p:cNvPr>
          <p:cNvSpPr/>
          <p:nvPr/>
        </p:nvSpPr>
        <p:spPr>
          <a:xfrm>
            <a:off x="5398642" y="1723982"/>
            <a:ext cx="332871" cy="461665"/>
          </a:xfrm>
          <a:prstGeom prst="rect">
            <a:avLst/>
          </a:prstGeom>
          <a:solidFill>
            <a:schemeClr val="accent3">
              <a:lumMod val="60000"/>
              <a:lumOff val="40000"/>
              <a:alpha val="67000"/>
            </a:schemeClr>
          </a:solidFill>
          <a:ln>
            <a:solidFill>
              <a:schemeClr val="accent3">
                <a:lumMod val="60000"/>
                <a:lumOff val="40000"/>
                <a:alpha val="74000"/>
              </a:schemeClr>
            </a:solidFill>
          </a:ln>
          <a:scene3d>
            <a:camera prst="isometricLeftDown">
              <a:rot lat="1200000" lon="18600000" rev="0"/>
            </a:camera>
            <a:lightRig rig="threePt" dir="t"/>
          </a:scene3d>
          <a:sp3d contourW="12700">
            <a:bevelT w="0" h="254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928E9F72-8872-495F-BE7F-BECB0D852C89}"/>
              </a:ext>
            </a:extLst>
          </p:cNvPr>
          <p:cNvSpPr/>
          <p:nvPr/>
        </p:nvSpPr>
        <p:spPr>
          <a:xfrm>
            <a:off x="3775297" y="2150961"/>
            <a:ext cx="736144" cy="681203"/>
          </a:xfrm>
          <a:prstGeom prst="rect">
            <a:avLst/>
          </a:prstGeom>
          <a:solidFill>
            <a:schemeClr val="accent3">
              <a:lumMod val="60000"/>
              <a:lumOff val="40000"/>
              <a:alpha val="63000"/>
            </a:schemeClr>
          </a:solidFill>
          <a:ln>
            <a:solidFill>
              <a:schemeClr val="accent3">
                <a:lumMod val="60000"/>
                <a:lumOff val="40000"/>
                <a:alpha val="60000"/>
              </a:schemeClr>
            </a:solidFill>
          </a:ln>
          <a:scene3d>
            <a:camera prst="isometricLeftDown">
              <a:rot lat="1200000" lon="18000000" rev="0"/>
            </a:camera>
            <a:lightRig rig="threePt" dir="t"/>
          </a:scene3d>
          <a:sp3d contourW="12700">
            <a:bevelT w="0" h="25400"/>
            <a:bevelB w="139700" h="0"/>
            <a:contourClr>
              <a:schemeClr val="accent3">
                <a:lumMod val="60000"/>
                <a:lumOff val="40000"/>
              </a:schemeClr>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294A7106-EB0C-473D-B9EF-291DA4455724}"/>
              </a:ext>
            </a:extLst>
          </p:cNvPr>
          <p:cNvSpPr/>
          <p:nvPr/>
        </p:nvSpPr>
        <p:spPr>
          <a:xfrm>
            <a:off x="4071756" y="1085530"/>
            <a:ext cx="503768" cy="298684"/>
          </a:xfrm>
          <a:prstGeom prst="rect">
            <a:avLst/>
          </a:prstGeom>
          <a:solidFill>
            <a:schemeClr val="accent3">
              <a:lumMod val="60000"/>
              <a:lumOff val="40000"/>
              <a:alpha val="63000"/>
            </a:schemeClr>
          </a:solidFill>
          <a:ln>
            <a:solidFill>
              <a:schemeClr val="accent3">
                <a:lumMod val="60000"/>
                <a:lumOff val="40000"/>
                <a:alpha val="60000"/>
              </a:schemeClr>
            </a:solidFill>
          </a:ln>
          <a:scene3d>
            <a:camera prst="isometricLeftDown">
              <a:rot lat="1200000" lon="18000000" rev="0"/>
            </a:camera>
            <a:lightRig rig="threePt" dir="t"/>
          </a:scene3d>
          <a:sp3d contourW="12700">
            <a:bevelT w="0" h="25400"/>
            <a:bevelB w="139700" h="0"/>
            <a:contourClr>
              <a:schemeClr val="accent3">
                <a:lumMod val="60000"/>
                <a:lumOff val="40000"/>
              </a:schemeClr>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92BC492A-5097-41A4-B0BC-999633F38256}"/>
              </a:ext>
            </a:extLst>
          </p:cNvPr>
          <p:cNvSpPr/>
          <p:nvPr/>
        </p:nvSpPr>
        <p:spPr>
          <a:xfrm>
            <a:off x="5437108" y="2632064"/>
            <a:ext cx="332871" cy="461665"/>
          </a:xfrm>
          <a:prstGeom prst="rect">
            <a:avLst/>
          </a:prstGeom>
          <a:solidFill>
            <a:schemeClr val="accent3">
              <a:lumMod val="60000"/>
              <a:lumOff val="40000"/>
              <a:alpha val="67000"/>
            </a:schemeClr>
          </a:solidFill>
          <a:ln>
            <a:solidFill>
              <a:schemeClr val="accent3">
                <a:lumMod val="60000"/>
                <a:lumOff val="40000"/>
                <a:alpha val="74000"/>
              </a:schemeClr>
            </a:solidFill>
          </a:ln>
          <a:scene3d>
            <a:camera prst="isometricLeftDown">
              <a:rot lat="1200000" lon="18600000" rev="0"/>
            </a:camera>
            <a:lightRig rig="threePt" dir="t"/>
          </a:scene3d>
          <a:sp3d contourW="12700">
            <a:bevelT w="0" h="254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73115B6B-3C94-41A9-8A40-26263F1E3D6E}"/>
              </a:ext>
            </a:extLst>
          </p:cNvPr>
          <p:cNvSpPr/>
          <p:nvPr/>
        </p:nvSpPr>
        <p:spPr>
          <a:xfrm>
            <a:off x="7674518" y="1663247"/>
            <a:ext cx="501638" cy="661918"/>
          </a:xfrm>
          <a:prstGeom prst="rect">
            <a:avLst/>
          </a:prstGeom>
          <a:solidFill>
            <a:schemeClr val="accent4">
              <a:lumMod val="50000"/>
              <a:alpha val="67000"/>
            </a:schemeClr>
          </a:solidFill>
          <a:ln>
            <a:solidFill>
              <a:schemeClr val="accent4">
                <a:lumMod val="75000"/>
                <a:alpha val="74000"/>
              </a:schemeClr>
            </a:solidFill>
          </a:ln>
          <a:scene3d>
            <a:camera prst="isometricLeftDown">
              <a:rot lat="1200000" lon="18000000" rev="0"/>
            </a:camera>
            <a:lightRig rig="threePt" dir="t"/>
          </a:scene3d>
          <a:sp3d contourW="12700">
            <a:bevelT w="0" h="6350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9" name="Rectangle 78">
            <a:extLst>
              <a:ext uri="{FF2B5EF4-FFF2-40B4-BE49-F238E27FC236}">
                <a16:creationId xmlns:a16="http://schemas.microsoft.com/office/drawing/2014/main" id="{A7FE1FC5-1B9D-4936-A57E-7D787C4AC9DD}"/>
              </a:ext>
            </a:extLst>
          </p:cNvPr>
          <p:cNvSpPr/>
          <p:nvPr/>
        </p:nvSpPr>
        <p:spPr>
          <a:xfrm>
            <a:off x="7674518" y="2566811"/>
            <a:ext cx="501638" cy="661918"/>
          </a:xfrm>
          <a:prstGeom prst="rect">
            <a:avLst/>
          </a:prstGeom>
          <a:solidFill>
            <a:schemeClr val="accent4">
              <a:lumMod val="50000"/>
              <a:alpha val="67000"/>
            </a:schemeClr>
          </a:solidFill>
          <a:ln>
            <a:solidFill>
              <a:schemeClr val="accent4">
                <a:lumMod val="75000"/>
                <a:alpha val="74000"/>
              </a:schemeClr>
            </a:solidFill>
          </a:ln>
          <a:scene3d>
            <a:camera prst="isometricLeftDown">
              <a:rot lat="1200000" lon="18000000" rev="0"/>
            </a:camera>
            <a:lightRig rig="threePt" dir="t"/>
          </a:scene3d>
          <a:sp3d contourW="12700">
            <a:bevelT w="0" h="6350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3" name="Rectangle 82">
            <a:extLst>
              <a:ext uri="{FF2B5EF4-FFF2-40B4-BE49-F238E27FC236}">
                <a16:creationId xmlns:a16="http://schemas.microsoft.com/office/drawing/2014/main" id="{7E20A7A8-7FB4-4CE1-8921-8166BD072CA0}"/>
              </a:ext>
            </a:extLst>
          </p:cNvPr>
          <p:cNvSpPr/>
          <p:nvPr/>
        </p:nvSpPr>
        <p:spPr>
          <a:xfrm>
            <a:off x="8457000" y="812378"/>
            <a:ext cx="1094950" cy="332786"/>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Bbox Reg</a:t>
            </a:r>
            <a:endParaRPr lang="en-IN" dirty="0"/>
          </a:p>
        </p:txBody>
      </p:sp>
      <p:sp>
        <p:nvSpPr>
          <p:cNvPr id="85" name="Rectangle 84">
            <a:extLst>
              <a:ext uri="{FF2B5EF4-FFF2-40B4-BE49-F238E27FC236}">
                <a16:creationId xmlns:a16="http://schemas.microsoft.com/office/drawing/2014/main" id="{248438EE-F835-43C0-A23D-4F04149F0F19}"/>
              </a:ext>
            </a:extLst>
          </p:cNvPr>
          <p:cNvSpPr/>
          <p:nvPr/>
        </p:nvSpPr>
        <p:spPr>
          <a:xfrm>
            <a:off x="8699014" y="2035648"/>
            <a:ext cx="710061" cy="317765"/>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SVMs</a:t>
            </a:r>
            <a:endParaRPr lang="en-IN" dirty="0"/>
          </a:p>
        </p:txBody>
      </p:sp>
      <p:sp>
        <p:nvSpPr>
          <p:cNvPr id="87" name="Rectangle 86">
            <a:extLst>
              <a:ext uri="{FF2B5EF4-FFF2-40B4-BE49-F238E27FC236}">
                <a16:creationId xmlns:a16="http://schemas.microsoft.com/office/drawing/2014/main" id="{5736649F-A9A7-4C70-B8B7-B890E48F1DA1}"/>
              </a:ext>
            </a:extLst>
          </p:cNvPr>
          <p:cNvSpPr/>
          <p:nvPr/>
        </p:nvSpPr>
        <p:spPr>
          <a:xfrm>
            <a:off x="8482488" y="1649948"/>
            <a:ext cx="1094950" cy="332786"/>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Bbox Reg</a:t>
            </a:r>
            <a:endParaRPr lang="en-IN" dirty="0"/>
          </a:p>
        </p:txBody>
      </p:sp>
      <p:sp>
        <p:nvSpPr>
          <p:cNvPr id="89" name="Rectangle 88">
            <a:extLst>
              <a:ext uri="{FF2B5EF4-FFF2-40B4-BE49-F238E27FC236}">
                <a16:creationId xmlns:a16="http://schemas.microsoft.com/office/drawing/2014/main" id="{7B3B255B-93BE-4BCC-8513-1C5E45453452}"/>
              </a:ext>
            </a:extLst>
          </p:cNvPr>
          <p:cNvSpPr/>
          <p:nvPr/>
        </p:nvSpPr>
        <p:spPr>
          <a:xfrm>
            <a:off x="8711714" y="2873442"/>
            <a:ext cx="714067" cy="317765"/>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SVMs</a:t>
            </a:r>
            <a:endParaRPr lang="en-IN" dirty="0"/>
          </a:p>
        </p:txBody>
      </p:sp>
      <p:sp>
        <p:nvSpPr>
          <p:cNvPr id="91" name="Rectangle 90">
            <a:extLst>
              <a:ext uri="{FF2B5EF4-FFF2-40B4-BE49-F238E27FC236}">
                <a16:creationId xmlns:a16="http://schemas.microsoft.com/office/drawing/2014/main" id="{034939A9-A42E-4542-A7DD-B4A3515AA3A3}"/>
              </a:ext>
            </a:extLst>
          </p:cNvPr>
          <p:cNvSpPr/>
          <p:nvPr/>
        </p:nvSpPr>
        <p:spPr>
          <a:xfrm>
            <a:off x="8495188" y="2487742"/>
            <a:ext cx="1094950" cy="332786"/>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Bbox Reg</a:t>
            </a:r>
            <a:endParaRPr lang="en-IN" dirty="0"/>
          </a:p>
        </p:txBody>
      </p:sp>
      <p:cxnSp>
        <p:nvCxnSpPr>
          <p:cNvPr id="93" name="Straight Arrow Connector 92">
            <a:extLst>
              <a:ext uri="{FF2B5EF4-FFF2-40B4-BE49-F238E27FC236}">
                <a16:creationId xmlns:a16="http://schemas.microsoft.com/office/drawing/2014/main" id="{1F183CA1-6A03-4C9D-9C98-30BEF3DDDE24}"/>
              </a:ext>
            </a:extLst>
          </p:cNvPr>
          <p:cNvCxnSpPr>
            <a:cxnSpLocks/>
            <a:endCxn id="67" idx="1"/>
          </p:cNvCxnSpPr>
          <p:nvPr/>
        </p:nvCxnSpPr>
        <p:spPr>
          <a:xfrm flipV="1">
            <a:off x="4323640" y="1046733"/>
            <a:ext cx="1075970" cy="201195"/>
          </a:xfrm>
          <a:prstGeom prst="straightConnector1">
            <a:avLst/>
          </a:prstGeom>
          <a:ln w="12700">
            <a:solidFill>
              <a:schemeClr val="accent3">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EBE80BE-F502-41FA-A4DD-C45DBB17515C}"/>
              </a:ext>
            </a:extLst>
          </p:cNvPr>
          <p:cNvCxnSpPr>
            <a:cxnSpLocks/>
            <a:endCxn id="69" idx="1"/>
          </p:cNvCxnSpPr>
          <p:nvPr/>
        </p:nvCxnSpPr>
        <p:spPr>
          <a:xfrm>
            <a:off x="3942959" y="1774065"/>
            <a:ext cx="1455683" cy="180750"/>
          </a:xfrm>
          <a:prstGeom prst="straightConnector1">
            <a:avLst/>
          </a:prstGeom>
          <a:ln w="12700">
            <a:solidFill>
              <a:schemeClr val="accent3">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E573289-9E75-4465-96AA-EC3D044C7641}"/>
              </a:ext>
            </a:extLst>
          </p:cNvPr>
          <p:cNvCxnSpPr>
            <a:cxnSpLocks/>
            <a:endCxn id="75" idx="1"/>
          </p:cNvCxnSpPr>
          <p:nvPr/>
        </p:nvCxnSpPr>
        <p:spPr>
          <a:xfrm>
            <a:off x="4156659" y="2498040"/>
            <a:ext cx="1280449" cy="364857"/>
          </a:xfrm>
          <a:prstGeom prst="straightConnector1">
            <a:avLst/>
          </a:prstGeom>
          <a:ln w="12700">
            <a:solidFill>
              <a:schemeClr val="accent3">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7629B4E0-6E6B-41B7-AF9B-D360EF2F0E49}"/>
              </a:ext>
            </a:extLst>
          </p:cNvPr>
          <p:cNvCxnSpPr>
            <a:cxnSpLocks/>
            <a:stCxn id="67" idx="3"/>
          </p:cNvCxnSpPr>
          <p:nvPr/>
        </p:nvCxnSpPr>
        <p:spPr>
          <a:xfrm>
            <a:off x="5732481" y="1046733"/>
            <a:ext cx="1288709" cy="0"/>
          </a:xfrm>
          <a:prstGeom prst="straightConnector1">
            <a:avLst/>
          </a:prstGeom>
          <a:ln w="12700">
            <a:solidFill>
              <a:schemeClr val="accent4">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9922715-3A17-49E5-A699-5CAADF5E3DCB}"/>
              </a:ext>
            </a:extLst>
          </p:cNvPr>
          <p:cNvCxnSpPr>
            <a:cxnSpLocks/>
          </p:cNvCxnSpPr>
          <p:nvPr/>
        </p:nvCxnSpPr>
        <p:spPr>
          <a:xfrm>
            <a:off x="5763148" y="1909039"/>
            <a:ext cx="1289677" cy="0"/>
          </a:xfrm>
          <a:prstGeom prst="straightConnector1">
            <a:avLst/>
          </a:prstGeom>
          <a:ln w="12700">
            <a:solidFill>
              <a:schemeClr val="accent4">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EC48738-2BBB-4E07-B0B8-B91704F3C1B8}"/>
              </a:ext>
            </a:extLst>
          </p:cNvPr>
          <p:cNvCxnSpPr>
            <a:cxnSpLocks/>
          </p:cNvCxnSpPr>
          <p:nvPr/>
        </p:nvCxnSpPr>
        <p:spPr>
          <a:xfrm>
            <a:off x="5769979" y="2800463"/>
            <a:ext cx="1251211" cy="0"/>
          </a:xfrm>
          <a:prstGeom prst="straightConnector1">
            <a:avLst/>
          </a:prstGeom>
          <a:ln w="12700">
            <a:solidFill>
              <a:schemeClr val="accent4">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C132CF6-06BD-4873-8DCD-F14D52458E71}"/>
              </a:ext>
            </a:extLst>
          </p:cNvPr>
          <p:cNvCxnSpPr>
            <a:cxnSpLocks/>
            <a:endCxn id="91" idx="1"/>
          </p:cNvCxnSpPr>
          <p:nvPr/>
        </p:nvCxnSpPr>
        <p:spPr>
          <a:xfrm flipV="1">
            <a:off x="7957197" y="2654135"/>
            <a:ext cx="537991" cy="163220"/>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D017170-D47F-495A-8425-D29BD1FD1A50}"/>
              </a:ext>
            </a:extLst>
          </p:cNvPr>
          <p:cNvCxnSpPr>
            <a:cxnSpLocks/>
            <a:endCxn id="89" idx="1"/>
          </p:cNvCxnSpPr>
          <p:nvPr/>
        </p:nvCxnSpPr>
        <p:spPr>
          <a:xfrm>
            <a:off x="7925337" y="2827804"/>
            <a:ext cx="786377" cy="204521"/>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50F7985-4A43-4732-B5C8-648DC2841710}"/>
              </a:ext>
            </a:extLst>
          </p:cNvPr>
          <p:cNvCxnSpPr>
            <a:cxnSpLocks/>
            <a:endCxn id="87" idx="1"/>
          </p:cNvCxnSpPr>
          <p:nvPr/>
        </p:nvCxnSpPr>
        <p:spPr>
          <a:xfrm flipV="1">
            <a:off x="7912500" y="1816341"/>
            <a:ext cx="569988" cy="147227"/>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F5CD8A4-53F8-4FBD-997E-C18188848E13}"/>
              </a:ext>
            </a:extLst>
          </p:cNvPr>
          <p:cNvCxnSpPr>
            <a:cxnSpLocks/>
            <a:endCxn id="85" idx="1"/>
          </p:cNvCxnSpPr>
          <p:nvPr/>
        </p:nvCxnSpPr>
        <p:spPr>
          <a:xfrm>
            <a:off x="7942483" y="1969596"/>
            <a:ext cx="756531" cy="224935"/>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D97B11-2AE3-4ACC-8F66-7334059B10F7}"/>
              </a:ext>
            </a:extLst>
          </p:cNvPr>
          <p:cNvCxnSpPr>
            <a:cxnSpLocks/>
            <a:endCxn id="83" idx="1"/>
          </p:cNvCxnSpPr>
          <p:nvPr/>
        </p:nvCxnSpPr>
        <p:spPr>
          <a:xfrm flipV="1">
            <a:off x="7875640" y="978771"/>
            <a:ext cx="581360" cy="67961"/>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0978827-57D5-48F5-B2F6-E62B6B6EBD1E}"/>
              </a:ext>
            </a:extLst>
          </p:cNvPr>
          <p:cNvCxnSpPr>
            <a:cxnSpLocks/>
            <a:endCxn id="56" idx="1"/>
          </p:cNvCxnSpPr>
          <p:nvPr/>
        </p:nvCxnSpPr>
        <p:spPr>
          <a:xfrm>
            <a:off x="7887460" y="1056515"/>
            <a:ext cx="786066" cy="300446"/>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E89F6ED3-4D13-42B7-AE42-9F4DB13C1318}"/>
              </a:ext>
            </a:extLst>
          </p:cNvPr>
          <p:cNvSpPr/>
          <p:nvPr/>
        </p:nvSpPr>
        <p:spPr>
          <a:xfrm>
            <a:off x="1028700" y="498793"/>
            <a:ext cx="10312400" cy="2933700"/>
          </a:xfrm>
          <a:prstGeom prst="rect">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9" name="TextBox 138">
            <a:extLst>
              <a:ext uri="{FF2B5EF4-FFF2-40B4-BE49-F238E27FC236}">
                <a16:creationId xmlns:a16="http://schemas.microsoft.com/office/drawing/2014/main" id="{DA6A586B-CF9D-4065-9813-EEC9222F8F0F}"/>
              </a:ext>
            </a:extLst>
          </p:cNvPr>
          <p:cNvSpPr txBox="1"/>
          <p:nvPr/>
        </p:nvSpPr>
        <p:spPr>
          <a:xfrm>
            <a:off x="1076833" y="1871098"/>
            <a:ext cx="2174362" cy="779701"/>
          </a:xfrm>
          <a:prstGeom prst="rect">
            <a:avLst/>
          </a:prstGeom>
          <a:noFill/>
        </p:spPr>
        <p:txBody>
          <a:bodyPr wrap="square" rtlCol="0">
            <a:spAutoFit/>
          </a:bodyPr>
          <a:lstStyle/>
          <a:p>
            <a:pPr algn="ctr"/>
            <a:r>
              <a:rPr lang="en-US" sz="1400" dirty="0"/>
              <a:t>Region of Interest (ROI) from proposal methods</a:t>
            </a:r>
          </a:p>
          <a:p>
            <a:pPr algn="ctr"/>
            <a:r>
              <a:rPr lang="en-US" sz="1400" dirty="0"/>
              <a:t>( </a:t>
            </a:r>
            <a:r>
              <a:rPr lang="en-US" sz="2500" baseline="-25000" dirty="0"/>
              <a:t>~ </a:t>
            </a:r>
            <a:r>
              <a:rPr lang="en-US" sz="1400" dirty="0"/>
              <a:t>2k ) </a:t>
            </a:r>
            <a:endParaRPr lang="en-IN" sz="1400" dirty="0"/>
          </a:p>
        </p:txBody>
      </p:sp>
      <p:cxnSp>
        <p:nvCxnSpPr>
          <p:cNvPr id="140" name="Straight Arrow Connector 139">
            <a:extLst>
              <a:ext uri="{FF2B5EF4-FFF2-40B4-BE49-F238E27FC236}">
                <a16:creationId xmlns:a16="http://schemas.microsoft.com/office/drawing/2014/main" id="{7951C7DD-5758-47BA-BC27-46AB4F7096D0}"/>
              </a:ext>
            </a:extLst>
          </p:cNvPr>
          <p:cNvCxnSpPr>
            <a:cxnSpLocks/>
            <a:stCxn id="139" idx="3"/>
          </p:cNvCxnSpPr>
          <p:nvPr/>
        </p:nvCxnSpPr>
        <p:spPr>
          <a:xfrm flipV="1">
            <a:off x="3251195" y="1756337"/>
            <a:ext cx="428036" cy="504612"/>
          </a:xfrm>
          <a:prstGeom prst="straightConnector1">
            <a:avLst/>
          </a:prstGeom>
          <a:ln w="1270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BFD512C-2550-4C24-9B66-FD8317D95DC6}"/>
              </a:ext>
            </a:extLst>
          </p:cNvPr>
          <p:cNvCxnSpPr>
            <a:cxnSpLocks/>
            <a:stCxn id="139" idx="3"/>
          </p:cNvCxnSpPr>
          <p:nvPr/>
        </p:nvCxnSpPr>
        <p:spPr>
          <a:xfrm>
            <a:off x="3251195" y="2260949"/>
            <a:ext cx="594528" cy="210184"/>
          </a:xfrm>
          <a:prstGeom prst="straightConnector1">
            <a:avLst/>
          </a:prstGeom>
          <a:ln w="1270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44562C81-9500-4006-9C22-4F11EFA478E2}"/>
              </a:ext>
            </a:extLst>
          </p:cNvPr>
          <p:cNvCxnSpPr>
            <a:cxnSpLocks/>
            <a:stCxn id="139" idx="3"/>
            <a:endCxn id="73" idx="2"/>
          </p:cNvCxnSpPr>
          <p:nvPr/>
        </p:nvCxnSpPr>
        <p:spPr>
          <a:xfrm flipV="1">
            <a:off x="3251195" y="1384214"/>
            <a:ext cx="1072445" cy="876735"/>
          </a:xfrm>
          <a:prstGeom prst="straightConnector1">
            <a:avLst/>
          </a:prstGeom>
          <a:ln w="1270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AABD9C25-4615-4818-A86B-A8A332827E9B}"/>
              </a:ext>
            </a:extLst>
          </p:cNvPr>
          <p:cNvSpPr txBox="1"/>
          <p:nvPr/>
        </p:nvSpPr>
        <p:spPr>
          <a:xfrm>
            <a:off x="4503048" y="1312756"/>
            <a:ext cx="2174362" cy="307777"/>
          </a:xfrm>
          <a:prstGeom prst="rect">
            <a:avLst/>
          </a:prstGeom>
          <a:noFill/>
        </p:spPr>
        <p:txBody>
          <a:bodyPr wrap="square" rtlCol="0">
            <a:spAutoFit/>
          </a:bodyPr>
          <a:lstStyle/>
          <a:p>
            <a:pPr algn="ctr"/>
            <a:r>
              <a:rPr lang="en-US" sz="1400" dirty="0"/>
              <a:t>Warped Images</a:t>
            </a:r>
            <a:endParaRPr lang="en-IN" sz="1400" dirty="0"/>
          </a:p>
        </p:txBody>
      </p:sp>
      <p:sp>
        <p:nvSpPr>
          <p:cNvPr id="170" name="TextBox 169">
            <a:extLst>
              <a:ext uri="{FF2B5EF4-FFF2-40B4-BE49-F238E27FC236}">
                <a16:creationId xmlns:a16="http://schemas.microsoft.com/office/drawing/2014/main" id="{B8530740-941B-4E0D-A6F3-9BFB5C71394E}"/>
              </a:ext>
            </a:extLst>
          </p:cNvPr>
          <p:cNvSpPr txBox="1"/>
          <p:nvPr/>
        </p:nvSpPr>
        <p:spPr>
          <a:xfrm>
            <a:off x="4450905" y="2240087"/>
            <a:ext cx="2174362" cy="307777"/>
          </a:xfrm>
          <a:prstGeom prst="rect">
            <a:avLst/>
          </a:prstGeom>
          <a:noFill/>
        </p:spPr>
        <p:txBody>
          <a:bodyPr wrap="square" rtlCol="0">
            <a:spAutoFit/>
          </a:bodyPr>
          <a:lstStyle/>
          <a:p>
            <a:pPr algn="ctr"/>
            <a:r>
              <a:rPr lang="en-US" sz="1400" dirty="0"/>
              <a:t>Warped Images</a:t>
            </a:r>
            <a:endParaRPr lang="en-IN" sz="1400" dirty="0"/>
          </a:p>
        </p:txBody>
      </p:sp>
      <p:sp>
        <p:nvSpPr>
          <p:cNvPr id="172" name="TextBox 171">
            <a:extLst>
              <a:ext uri="{FF2B5EF4-FFF2-40B4-BE49-F238E27FC236}">
                <a16:creationId xmlns:a16="http://schemas.microsoft.com/office/drawing/2014/main" id="{BA7E8918-8E29-43A6-B58A-43A53C4D34EB}"/>
              </a:ext>
            </a:extLst>
          </p:cNvPr>
          <p:cNvSpPr txBox="1"/>
          <p:nvPr/>
        </p:nvSpPr>
        <p:spPr>
          <a:xfrm rot="3057929">
            <a:off x="7139522" y="1000566"/>
            <a:ext cx="785815" cy="276999"/>
          </a:xfrm>
          <a:prstGeom prst="rect">
            <a:avLst/>
          </a:prstGeom>
          <a:noFill/>
        </p:spPr>
        <p:txBody>
          <a:bodyPr wrap="square" rtlCol="0">
            <a:spAutoFit/>
          </a:bodyPr>
          <a:lstStyle/>
          <a:p>
            <a:pPr algn="ctr"/>
            <a:r>
              <a:rPr lang="en-US" sz="1200" dirty="0"/>
              <a:t>Convnets</a:t>
            </a:r>
            <a:endParaRPr lang="en-IN" sz="1200" dirty="0"/>
          </a:p>
        </p:txBody>
      </p:sp>
      <p:sp>
        <p:nvSpPr>
          <p:cNvPr id="182" name="TextBox 181">
            <a:extLst>
              <a:ext uri="{FF2B5EF4-FFF2-40B4-BE49-F238E27FC236}">
                <a16:creationId xmlns:a16="http://schemas.microsoft.com/office/drawing/2014/main" id="{3B3C32C4-3F50-4025-AC66-8AEDB30BB82C}"/>
              </a:ext>
            </a:extLst>
          </p:cNvPr>
          <p:cNvSpPr txBox="1"/>
          <p:nvPr/>
        </p:nvSpPr>
        <p:spPr>
          <a:xfrm rot="3057929">
            <a:off x="7127702" y="1849838"/>
            <a:ext cx="785815" cy="276999"/>
          </a:xfrm>
          <a:prstGeom prst="rect">
            <a:avLst/>
          </a:prstGeom>
          <a:noFill/>
        </p:spPr>
        <p:txBody>
          <a:bodyPr wrap="square" rtlCol="0">
            <a:spAutoFit/>
          </a:bodyPr>
          <a:lstStyle/>
          <a:p>
            <a:pPr algn="ctr"/>
            <a:r>
              <a:rPr lang="en-US" sz="1200" dirty="0"/>
              <a:t>Convnets</a:t>
            </a:r>
            <a:endParaRPr lang="en-IN" sz="1200" dirty="0"/>
          </a:p>
        </p:txBody>
      </p:sp>
      <p:sp>
        <p:nvSpPr>
          <p:cNvPr id="184" name="TextBox 183">
            <a:extLst>
              <a:ext uri="{FF2B5EF4-FFF2-40B4-BE49-F238E27FC236}">
                <a16:creationId xmlns:a16="http://schemas.microsoft.com/office/drawing/2014/main" id="{1E06E57A-B1C9-4A44-91C2-E4CC6A9663DD}"/>
              </a:ext>
            </a:extLst>
          </p:cNvPr>
          <p:cNvSpPr txBox="1"/>
          <p:nvPr/>
        </p:nvSpPr>
        <p:spPr>
          <a:xfrm rot="3057929">
            <a:off x="7096286" y="2782916"/>
            <a:ext cx="785815" cy="276999"/>
          </a:xfrm>
          <a:prstGeom prst="rect">
            <a:avLst/>
          </a:prstGeom>
          <a:noFill/>
        </p:spPr>
        <p:txBody>
          <a:bodyPr wrap="square" rtlCol="0">
            <a:spAutoFit/>
          </a:bodyPr>
          <a:lstStyle/>
          <a:p>
            <a:pPr algn="ctr"/>
            <a:r>
              <a:rPr lang="en-US" sz="1200" dirty="0"/>
              <a:t>Convnets</a:t>
            </a:r>
            <a:endParaRPr lang="en-IN" sz="1200" dirty="0"/>
          </a:p>
        </p:txBody>
      </p:sp>
      <p:sp>
        <p:nvSpPr>
          <p:cNvPr id="186" name="TextBox 185">
            <a:extLst>
              <a:ext uri="{FF2B5EF4-FFF2-40B4-BE49-F238E27FC236}">
                <a16:creationId xmlns:a16="http://schemas.microsoft.com/office/drawing/2014/main" id="{78B1361D-1591-46EB-8A3A-7C79B10A0CDC}"/>
              </a:ext>
            </a:extLst>
          </p:cNvPr>
          <p:cNvSpPr txBox="1"/>
          <p:nvPr/>
        </p:nvSpPr>
        <p:spPr>
          <a:xfrm>
            <a:off x="9425781" y="1595914"/>
            <a:ext cx="1915319" cy="646331"/>
          </a:xfrm>
          <a:prstGeom prst="rect">
            <a:avLst/>
          </a:prstGeom>
          <a:noFill/>
        </p:spPr>
        <p:txBody>
          <a:bodyPr wrap="square" rtlCol="0">
            <a:spAutoFit/>
          </a:bodyPr>
          <a:lstStyle/>
          <a:p>
            <a:pPr algn="ctr"/>
            <a:r>
              <a:rPr lang="en-US" sz="1200" dirty="0"/>
              <a:t>Apply Bbox Regression and Linear SVM per class  to classify objects</a:t>
            </a:r>
            <a:endParaRPr lang="en-IN" sz="1200" dirty="0"/>
          </a:p>
        </p:txBody>
      </p:sp>
      <p:sp>
        <p:nvSpPr>
          <p:cNvPr id="196" name="TextBox 195">
            <a:extLst>
              <a:ext uri="{FF2B5EF4-FFF2-40B4-BE49-F238E27FC236}">
                <a16:creationId xmlns:a16="http://schemas.microsoft.com/office/drawing/2014/main" id="{D7B338ED-6873-4E7D-A817-9744B15EC227}"/>
              </a:ext>
            </a:extLst>
          </p:cNvPr>
          <p:cNvSpPr txBox="1"/>
          <p:nvPr/>
        </p:nvSpPr>
        <p:spPr>
          <a:xfrm>
            <a:off x="3136900" y="6662601"/>
            <a:ext cx="6096000" cy="230832"/>
          </a:xfrm>
          <a:prstGeom prst="rect">
            <a:avLst/>
          </a:prstGeom>
          <a:noFill/>
        </p:spPr>
        <p:txBody>
          <a:bodyPr wrap="square">
            <a:spAutoFit/>
          </a:bodyPr>
          <a:lstStyle/>
          <a:p>
            <a:pPr algn="ctr"/>
            <a:r>
              <a:rPr lang="en-US" sz="900" dirty="0"/>
              <a:t>Paper: Rich feature hierarchies for accurate object detection and semantic segmentation - 2013</a:t>
            </a:r>
            <a:endParaRPr lang="en-IN" sz="900" dirty="0"/>
          </a:p>
        </p:txBody>
      </p:sp>
      <p:sp>
        <p:nvSpPr>
          <p:cNvPr id="2" name="TextBox 1">
            <a:extLst>
              <a:ext uri="{FF2B5EF4-FFF2-40B4-BE49-F238E27FC236}">
                <a16:creationId xmlns:a16="http://schemas.microsoft.com/office/drawing/2014/main" id="{70ABFF9C-F0B3-4185-B592-E334A23B9B29}"/>
              </a:ext>
            </a:extLst>
          </p:cNvPr>
          <p:cNvSpPr txBox="1"/>
          <p:nvPr/>
        </p:nvSpPr>
        <p:spPr>
          <a:xfrm>
            <a:off x="9894382" y="2741960"/>
            <a:ext cx="978118" cy="523220"/>
          </a:xfrm>
          <a:prstGeom prst="rect">
            <a:avLst/>
          </a:prstGeom>
          <a:noFill/>
          <a:ln>
            <a:solidFill>
              <a:schemeClr val="accent3">
                <a:lumMod val="75000"/>
              </a:schemeClr>
            </a:solidFill>
            <a:prstDash val="sysDash"/>
          </a:ln>
        </p:spPr>
        <p:txBody>
          <a:bodyPr wrap="square">
            <a:spAutoFit/>
          </a:bodyPr>
          <a:lstStyle/>
          <a:p>
            <a:pPr algn="ctr"/>
            <a:r>
              <a:rPr lang="en-US" sz="1400" dirty="0">
                <a:solidFill>
                  <a:schemeClr val="accent3">
                    <a:lumMod val="40000"/>
                    <a:lumOff val="60000"/>
                  </a:schemeClr>
                </a:solidFill>
              </a:rPr>
              <a:t>NMS</a:t>
            </a:r>
          </a:p>
          <a:p>
            <a:pPr algn="ctr"/>
            <a:r>
              <a:rPr lang="en-US" sz="1400" dirty="0">
                <a:solidFill>
                  <a:schemeClr val="accent3">
                    <a:lumMod val="40000"/>
                    <a:lumOff val="60000"/>
                  </a:schemeClr>
                </a:solidFill>
              </a:rPr>
              <a:t> per class</a:t>
            </a:r>
            <a:endParaRPr lang="en-IN" sz="1400" dirty="0">
              <a:solidFill>
                <a:schemeClr val="accent3">
                  <a:lumMod val="40000"/>
                  <a:lumOff val="60000"/>
                </a:schemeClr>
              </a:solidFill>
            </a:endParaRPr>
          </a:p>
        </p:txBody>
      </p:sp>
      <p:cxnSp>
        <p:nvCxnSpPr>
          <p:cNvPr id="62" name="Straight Arrow Connector 61">
            <a:extLst>
              <a:ext uri="{FF2B5EF4-FFF2-40B4-BE49-F238E27FC236}">
                <a16:creationId xmlns:a16="http://schemas.microsoft.com/office/drawing/2014/main" id="{ACF3BF35-C556-46BE-B1F9-0AA5F5742CBC}"/>
              </a:ext>
            </a:extLst>
          </p:cNvPr>
          <p:cNvCxnSpPr>
            <a:cxnSpLocks/>
            <a:stCxn id="186" idx="2"/>
            <a:endCxn id="2" idx="0"/>
          </p:cNvCxnSpPr>
          <p:nvPr/>
        </p:nvCxnSpPr>
        <p:spPr>
          <a:xfrm>
            <a:off x="10383441" y="2242245"/>
            <a:ext cx="0" cy="499715"/>
          </a:xfrm>
          <a:prstGeom prst="straightConnector1">
            <a:avLst/>
          </a:prstGeom>
          <a:ln w="12700">
            <a:solidFill>
              <a:schemeClr val="accent3">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FCB171A-D87C-4A1C-823E-2FF154B97971}"/>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784504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15E9A0-D54B-44B2-B2A6-4ABE71F45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637" y="468301"/>
            <a:ext cx="5389695" cy="1259131"/>
          </a:xfrm>
          <a:prstGeom prst="rect">
            <a:avLst/>
          </a:prstGeom>
        </p:spPr>
      </p:pic>
      <p:sp>
        <p:nvSpPr>
          <p:cNvPr id="5" name="TextBox 4">
            <a:extLst>
              <a:ext uri="{FF2B5EF4-FFF2-40B4-BE49-F238E27FC236}">
                <a16:creationId xmlns:a16="http://schemas.microsoft.com/office/drawing/2014/main" id="{8D9DD8D0-E901-4FB3-A7EA-3C9EA821764A}"/>
              </a:ext>
            </a:extLst>
          </p:cNvPr>
          <p:cNvSpPr txBox="1"/>
          <p:nvPr/>
        </p:nvSpPr>
        <p:spPr>
          <a:xfrm>
            <a:off x="8041619" y="1388878"/>
            <a:ext cx="636713" cy="338554"/>
          </a:xfrm>
          <a:prstGeom prst="rect">
            <a:avLst/>
          </a:prstGeom>
          <a:noFill/>
        </p:spPr>
        <p:txBody>
          <a:bodyPr wrap="none" rtlCol="0">
            <a:spAutoFit/>
          </a:bodyPr>
          <a:lstStyle/>
          <a:p>
            <a:r>
              <a:rPr lang="en-US" sz="2400" baseline="-25000" dirty="0"/>
              <a:t>~</a:t>
            </a:r>
            <a:r>
              <a:rPr lang="en-US" sz="1200" dirty="0"/>
              <a:t> 2013</a:t>
            </a:r>
            <a:endParaRPr lang="en-IN" sz="1200" dirty="0"/>
          </a:p>
        </p:txBody>
      </p:sp>
      <p:sp>
        <p:nvSpPr>
          <p:cNvPr id="7" name="TextBox 6">
            <a:extLst>
              <a:ext uri="{FF2B5EF4-FFF2-40B4-BE49-F238E27FC236}">
                <a16:creationId xmlns:a16="http://schemas.microsoft.com/office/drawing/2014/main" id="{47B3393C-F0A2-4D96-9F8A-82FA57A71311}"/>
              </a:ext>
            </a:extLst>
          </p:cNvPr>
          <p:cNvSpPr txBox="1"/>
          <p:nvPr/>
        </p:nvSpPr>
        <p:spPr>
          <a:xfrm>
            <a:off x="1971821" y="6636"/>
            <a:ext cx="8248412"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R</a:t>
            </a:r>
            <a:r>
              <a:rPr lang="en-US" sz="2400" dirty="0">
                <a:solidFill>
                  <a:schemeClr val="accent3">
                    <a:lumMod val="60000"/>
                    <a:lumOff val="40000"/>
                  </a:schemeClr>
                </a:solidFill>
              </a:rPr>
              <a:t>egion Proposal Based </a:t>
            </a:r>
            <a:r>
              <a:rPr lang="en-US" sz="2400" dirty="0">
                <a:solidFill>
                  <a:schemeClr val="accent5">
                    <a:lumMod val="75000"/>
                  </a:schemeClr>
                </a:solidFill>
              </a:rPr>
              <a:t>CNN – </a:t>
            </a:r>
            <a:r>
              <a:rPr lang="en-US" sz="2400" dirty="0">
                <a:solidFill>
                  <a:schemeClr val="accent6">
                    <a:lumMod val="60000"/>
                    <a:lumOff val="40000"/>
                  </a:schemeClr>
                </a:solidFill>
              </a:rPr>
              <a:t>Results</a:t>
            </a:r>
            <a:endParaRPr lang="en-IN" sz="2200" dirty="0">
              <a:solidFill>
                <a:schemeClr val="accent5">
                  <a:lumMod val="60000"/>
                  <a:lumOff val="40000"/>
                </a:schemeClr>
              </a:solidFill>
            </a:endParaRPr>
          </a:p>
        </p:txBody>
      </p:sp>
      <p:pic>
        <p:nvPicPr>
          <p:cNvPr id="2" name="Picture 1">
            <a:extLst>
              <a:ext uri="{FF2B5EF4-FFF2-40B4-BE49-F238E27FC236}">
                <a16:creationId xmlns:a16="http://schemas.microsoft.com/office/drawing/2014/main" id="{D05E768D-7B56-4105-8641-D54A688949F7}"/>
              </a:ext>
            </a:extLst>
          </p:cNvPr>
          <p:cNvPicPr>
            <a:picLocks noChangeAspect="1"/>
          </p:cNvPicPr>
          <p:nvPr/>
        </p:nvPicPr>
        <p:blipFill rotWithShape="1">
          <a:blip r:embed="rId3"/>
          <a:srcRect b="16462"/>
          <a:stretch/>
        </p:blipFill>
        <p:spPr>
          <a:xfrm>
            <a:off x="10070148" y="748137"/>
            <a:ext cx="1812172" cy="1127827"/>
          </a:xfrm>
          <a:prstGeom prst="rect">
            <a:avLst/>
          </a:prstGeom>
        </p:spPr>
      </p:pic>
      <p:sp>
        <p:nvSpPr>
          <p:cNvPr id="3" name="TextBox 2">
            <a:extLst>
              <a:ext uri="{FF2B5EF4-FFF2-40B4-BE49-F238E27FC236}">
                <a16:creationId xmlns:a16="http://schemas.microsoft.com/office/drawing/2014/main" id="{D7A16391-1683-44B6-BA76-388673D7E51A}"/>
              </a:ext>
            </a:extLst>
          </p:cNvPr>
          <p:cNvSpPr txBox="1"/>
          <p:nvPr/>
        </p:nvSpPr>
        <p:spPr>
          <a:xfrm>
            <a:off x="10481319" y="1925506"/>
            <a:ext cx="1041828" cy="307777"/>
          </a:xfrm>
          <a:prstGeom prst="rect">
            <a:avLst/>
          </a:prstGeom>
          <a:noFill/>
          <a:ln>
            <a:noFill/>
            <a:prstDash val="sysDash"/>
          </a:ln>
        </p:spPr>
        <p:txBody>
          <a:bodyPr wrap="square" rtlCol="0">
            <a:spAutoFit/>
          </a:bodyPr>
          <a:lstStyle/>
          <a:p>
            <a:r>
              <a:rPr lang="en-US" sz="1400" dirty="0"/>
              <a:t>IOU &gt;= 0.5</a:t>
            </a:r>
            <a:endParaRPr lang="en-IN" sz="1400" dirty="0"/>
          </a:p>
        </p:txBody>
      </p:sp>
      <p:sp>
        <p:nvSpPr>
          <p:cNvPr id="6" name="Rectangle 5">
            <a:extLst>
              <a:ext uri="{FF2B5EF4-FFF2-40B4-BE49-F238E27FC236}">
                <a16:creationId xmlns:a16="http://schemas.microsoft.com/office/drawing/2014/main" id="{0E268CD6-247C-4C0E-A134-098BE35D2601}"/>
              </a:ext>
            </a:extLst>
          </p:cNvPr>
          <p:cNvSpPr/>
          <p:nvPr/>
        </p:nvSpPr>
        <p:spPr>
          <a:xfrm>
            <a:off x="9995148" y="544472"/>
            <a:ext cx="2014171" cy="1688811"/>
          </a:xfrm>
          <a:prstGeom prst="rect">
            <a:avLst/>
          </a:prstGeom>
          <a:noFill/>
          <a:ln w="12700">
            <a:solidFill>
              <a:schemeClr val="tx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8B824CF1-2255-41D1-B534-27A6EDA3380A}"/>
              </a:ext>
            </a:extLst>
          </p:cNvPr>
          <p:cNvPicPr>
            <a:picLocks noChangeAspect="1"/>
          </p:cNvPicPr>
          <p:nvPr/>
        </p:nvPicPr>
        <p:blipFill>
          <a:blip r:embed="rId4"/>
          <a:stretch>
            <a:fillRect/>
          </a:stretch>
        </p:blipFill>
        <p:spPr>
          <a:xfrm>
            <a:off x="1267467" y="2579735"/>
            <a:ext cx="2114550" cy="1589065"/>
          </a:xfrm>
          <a:prstGeom prst="rect">
            <a:avLst/>
          </a:prstGeom>
          <a:ln>
            <a:solidFill>
              <a:schemeClr val="tx1">
                <a:lumMod val="75000"/>
              </a:schemeClr>
            </a:solidFill>
          </a:ln>
        </p:spPr>
      </p:pic>
      <p:pic>
        <p:nvPicPr>
          <p:cNvPr id="11" name="Picture 10">
            <a:extLst>
              <a:ext uri="{FF2B5EF4-FFF2-40B4-BE49-F238E27FC236}">
                <a16:creationId xmlns:a16="http://schemas.microsoft.com/office/drawing/2014/main" id="{2E393D56-CB5A-4E03-A95C-D169491DF48A}"/>
              </a:ext>
            </a:extLst>
          </p:cNvPr>
          <p:cNvPicPr>
            <a:picLocks noChangeAspect="1"/>
          </p:cNvPicPr>
          <p:nvPr/>
        </p:nvPicPr>
        <p:blipFill rotWithShape="1">
          <a:blip r:embed="rId5"/>
          <a:srcRect r="1055" b="618"/>
          <a:stretch/>
        </p:blipFill>
        <p:spPr>
          <a:xfrm>
            <a:off x="3652499" y="4499120"/>
            <a:ext cx="1419076" cy="1890579"/>
          </a:xfrm>
          <a:prstGeom prst="rect">
            <a:avLst/>
          </a:prstGeom>
          <a:ln>
            <a:solidFill>
              <a:schemeClr val="tx1">
                <a:lumMod val="75000"/>
              </a:schemeClr>
            </a:solidFill>
          </a:ln>
        </p:spPr>
      </p:pic>
      <p:pic>
        <p:nvPicPr>
          <p:cNvPr id="12" name="Picture 11">
            <a:extLst>
              <a:ext uri="{FF2B5EF4-FFF2-40B4-BE49-F238E27FC236}">
                <a16:creationId xmlns:a16="http://schemas.microsoft.com/office/drawing/2014/main" id="{2708E80E-6724-41BD-9C46-B6C878CDC7EB}"/>
              </a:ext>
            </a:extLst>
          </p:cNvPr>
          <p:cNvPicPr>
            <a:picLocks noChangeAspect="1"/>
          </p:cNvPicPr>
          <p:nvPr/>
        </p:nvPicPr>
        <p:blipFill>
          <a:blip r:embed="rId6"/>
          <a:stretch>
            <a:fillRect/>
          </a:stretch>
        </p:blipFill>
        <p:spPr>
          <a:xfrm>
            <a:off x="5342057" y="4499119"/>
            <a:ext cx="2514852" cy="1890579"/>
          </a:xfrm>
          <a:prstGeom prst="rect">
            <a:avLst/>
          </a:prstGeom>
          <a:ln>
            <a:solidFill>
              <a:schemeClr val="tx1">
                <a:lumMod val="75000"/>
              </a:schemeClr>
            </a:solidFill>
          </a:ln>
        </p:spPr>
      </p:pic>
      <p:pic>
        <p:nvPicPr>
          <p:cNvPr id="13" name="Picture 12">
            <a:extLst>
              <a:ext uri="{FF2B5EF4-FFF2-40B4-BE49-F238E27FC236}">
                <a16:creationId xmlns:a16="http://schemas.microsoft.com/office/drawing/2014/main" id="{FCE6B16E-D413-41A0-8966-6663F9788331}"/>
              </a:ext>
            </a:extLst>
          </p:cNvPr>
          <p:cNvPicPr>
            <a:picLocks noChangeAspect="1"/>
          </p:cNvPicPr>
          <p:nvPr/>
        </p:nvPicPr>
        <p:blipFill rotWithShape="1">
          <a:blip r:embed="rId7"/>
          <a:srcRect t="1" b="603"/>
          <a:stretch/>
        </p:blipFill>
        <p:spPr>
          <a:xfrm>
            <a:off x="1267467" y="4499119"/>
            <a:ext cx="2114550" cy="1890579"/>
          </a:xfrm>
          <a:prstGeom prst="rect">
            <a:avLst/>
          </a:prstGeom>
          <a:ln>
            <a:solidFill>
              <a:schemeClr val="tx1">
                <a:lumMod val="75000"/>
              </a:schemeClr>
            </a:solidFill>
          </a:ln>
        </p:spPr>
      </p:pic>
      <p:pic>
        <p:nvPicPr>
          <p:cNvPr id="14" name="Picture 13">
            <a:extLst>
              <a:ext uri="{FF2B5EF4-FFF2-40B4-BE49-F238E27FC236}">
                <a16:creationId xmlns:a16="http://schemas.microsoft.com/office/drawing/2014/main" id="{9E804A20-2E33-413A-A9E3-A8E75D1CAFA2}"/>
              </a:ext>
            </a:extLst>
          </p:cNvPr>
          <p:cNvPicPr>
            <a:picLocks noChangeAspect="1"/>
          </p:cNvPicPr>
          <p:nvPr/>
        </p:nvPicPr>
        <p:blipFill>
          <a:blip r:embed="rId8"/>
          <a:stretch>
            <a:fillRect/>
          </a:stretch>
        </p:blipFill>
        <p:spPr>
          <a:xfrm>
            <a:off x="3669332" y="2582200"/>
            <a:ext cx="2296995" cy="1584134"/>
          </a:xfrm>
          <a:prstGeom prst="rect">
            <a:avLst/>
          </a:prstGeom>
          <a:ln>
            <a:solidFill>
              <a:schemeClr val="tx1">
                <a:lumMod val="75000"/>
              </a:schemeClr>
            </a:solidFill>
          </a:ln>
        </p:spPr>
      </p:pic>
      <p:pic>
        <p:nvPicPr>
          <p:cNvPr id="15" name="Picture 14">
            <a:extLst>
              <a:ext uri="{FF2B5EF4-FFF2-40B4-BE49-F238E27FC236}">
                <a16:creationId xmlns:a16="http://schemas.microsoft.com/office/drawing/2014/main" id="{0253D098-8267-4F56-9F73-22E1EC7C851A}"/>
              </a:ext>
            </a:extLst>
          </p:cNvPr>
          <p:cNvPicPr>
            <a:picLocks noChangeAspect="1"/>
          </p:cNvPicPr>
          <p:nvPr/>
        </p:nvPicPr>
        <p:blipFill>
          <a:blip r:embed="rId9"/>
          <a:stretch>
            <a:fillRect/>
          </a:stretch>
        </p:blipFill>
        <p:spPr>
          <a:xfrm>
            <a:off x="6248166" y="2579735"/>
            <a:ext cx="2112180" cy="1584135"/>
          </a:xfrm>
          <a:prstGeom prst="rect">
            <a:avLst/>
          </a:prstGeom>
          <a:ln>
            <a:solidFill>
              <a:schemeClr val="tx1">
                <a:lumMod val="75000"/>
              </a:schemeClr>
            </a:solidFill>
          </a:ln>
        </p:spPr>
      </p:pic>
      <p:pic>
        <p:nvPicPr>
          <p:cNvPr id="16" name="Picture 15">
            <a:extLst>
              <a:ext uri="{FF2B5EF4-FFF2-40B4-BE49-F238E27FC236}">
                <a16:creationId xmlns:a16="http://schemas.microsoft.com/office/drawing/2014/main" id="{C0F731FA-0073-4D40-BD64-5451C078515A}"/>
              </a:ext>
            </a:extLst>
          </p:cNvPr>
          <p:cNvPicPr>
            <a:picLocks noChangeAspect="1"/>
          </p:cNvPicPr>
          <p:nvPr/>
        </p:nvPicPr>
        <p:blipFill>
          <a:blip r:embed="rId10"/>
          <a:stretch>
            <a:fillRect/>
          </a:stretch>
        </p:blipFill>
        <p:spPr>
          <a:xfrm>
            <a:off x="8513232" y="2579735"/>
            <a:ext cx="2112180" cy="1577018"/>
          </a:xfrm>
          <a:prstGeom prst="rect">
            <a:avLst/>
          </a:prstGeom>
          <a:ln>
            <a:solidFill>
              <a:schemeClr val="tx1">
                <a:lumMod val="75000"/>
              </a:schemeClr>
            </a:solidFill>
          </a:ln>
        </p:spPr>
      </p:pic>
      <p:pic>
        <p:nvPicPr>
          <p:cNvPr id="17" name="Picture 16">
            <a:extLst>
              <a:ext uri="{FF2B5EF4-FFF2-40B4-BE49-F238E27FC236}">
                <a16:creationId xmlns:a16="http://schemas.microsoft.com/office/drawing/2014/main" id="{37B98A97-DA5B-4827-9EC4-0729969569CB}"/>
              </a:ext>
            </a:extLst>
          </p:cNvPr>
          <p:cNvPicPr>
            <a:picLocks noChangeAspect="1"/>
          </p:cNvPicPr>
          <p:nvPr/>
        </p:nvPicPr>
        <p:blipFill>
          <a:blip r:embed="rId11"/>
          <a:stretch>
            <a:fillRect/>
          </a:stretch>
        </p:blipFill>
        <p:spPr>
          <a:xfrm>
            <a:off x="8127393" y="4500196"/>
            <a:ext cx="2514852" cy="1889502"/>
          </a:xfrm>
          <a:prstGeom prst="rect">
            <a:avLst/>
          </a:prstGeom>
          <a:ln>
            <a:solidFill>
              <a:schemeClr val="tx1">
                <a:lumMod val="75000"/>
              </a:schemeClr>
            </a:solidFill>
          </a:ln>
        </p:spPr>
      </p:pic>
      <p:sp>
        <p:nvSpPr>
          <p:cNvPr id="23" name="TextBox 22">
            <a:extLst>
              <a:ext uri="{FF2B5EF4-FFF2-40B4-BE49-F238E27FC236}">
                <a16:creationId xmlns:a16="http://schemas.microsoft.com/office/drawing/2014/main" id="{7AE8E61E-B0D6-4B48-A763-144A9ADE38F1}"/>
              </a:ext>
            </a:extLst>
          </p:cNvPr>
          <p:cNvSpPr txBox="1"/>
          <p:nvPr/>
        </p:nvSpPr>
        <p:spPr>
          <a:xfrm>
            <a:off x="2935484" y="6670796"/>
            <a:ext cx="6096000" cy="230832"/>
          </a:xfrm>
          <a:prstGeom prst="rect">
            <a:avLst/>
          </a:prstGeom>
          <a:noFill/>
        </p:spPr>
        <p:txBody>
          <a:bodyPr wrap="square">
            <a:spAutoFit/>
          </a:bodyPr>
          <a:lstStyle/>
          <a:p>
            <a:pPr algn="ctr"/>
            <a:r>
              <a:rPr lang="en-IN" sz="900" dirty="0"/>
              <a:t>Source: https://arxiv.org/abs/1311.2524</a:t>
            </a:r>
          </a:p>
        </p:txBody>
      </p:sp>
      <p:pic>
        <p:nvPicPr>
          <p:cNvPr id="8" name="Picture 7">
            <a:extLst>
              <a:ext uri="{FF2B5EF4-FFF2-40B4-BE49-F238E27FC236}">
                <a16:creationId xmlns:a16="http://schemas.microsoft.com/office/drawing/2014/main" id="{103A351D-8221-44AB-9244-54B4D1AD0344}"/>
              </a:ext>
            </a:extLst>
          </p:cNvPr>
          <p:cNvPicPr>
            <a:picLocks noChangeAspect="1"/>
          </p:cNvPicPr>
          <p:nvPr/>
        </p:nvPicPr>
        <p:blipFill>
          <a:blip r:embed="rId12"/>
          <a:stretch>
            <a:fillRect/>
          </a:stretch>
        </p:blipFill>
        <p:spPr>
          <a:xfrm>
            <a:off x="11906863" y="6574303"/>
            <a:ext cx="285137" cy="283697"/>
          </a:xfrm>
          <a:prstGeom prst="rect">
            <a:avLst/>
          </a:prstGeom>
        </p:spPr>
      </p:pic>
      <p:sp>
        <p:nvSpPr>
          <p:cNvPr id="18" name="TextBox 17">
            <a:extLst>
              <a:ext uri="{FF2B5EF4-FFF2-40B4-BE49-F238E27FC236}">
                <a16:creationId xmlns:a16="http://schemas.microsoft.com/office/drawing/2014/main" id="{FB69F655-64F2-4428-834C-3757F409EA47}"/>
              </a:ext>
            </a:extLst>
          </p:cNvPr>
          <p:cNvSpPr txBox="1"/>
          <p:nvPr/>
        </p:nvSpPr>
        <p:spPr>
          <a:xfrm>
            <a:off x="1267467" y="2160137"/>
            <a:ext cx="1550889" cy="276999"/>
          </a:xfrm>
          <a:prstGeom prst="rect">
            <a:avLst/>
          </a:prstGeom>
          <a:noFill/>
          <a:ln w="12700">
            <a:solidFill>
              <a:schemeClr val="accent5">
                <a:lumMod val="75000"/>
                <a:alpha val="58000"/>
              </a:schemeClr>
            </a:solidFill>
            <a:prstDash val="sysDash"/>
          </a:ln>
        </p:spPr>
        <p:txBody>
          <a:bodyPr wrap="square" rtlCol="0">
            <a:spAutoFit/>
          </a:bodyPr>
          <a:lstStyle/>
          <a:p>
            <a:pPr algn="ctr"/>
            <a:r>
              <a:rPr lang="en-US" sz="1200" dirty="0">
                <a:solidFill>
                  <a:schemeClr val="accent5">
                    <a:lumMod val="75000"/>
                  </a:schemeClr>
                </a:solidFill>
              </a:rPr>
              <a:t>VOC  2012 Dataset</a:t>
            </a:r>
          </a:p>
        </p:txBody>
      </p:sp>
    </p:spTree>
    <p:extLst>
      <p:ext uri="{BB962C8B-B14F-4D97-AF65-F5344CB8AC3E}">
        <p14:creationId xmlns:p14="http://schemas.microsoft.com/office/powerpoint/2010/main" val="2346259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CF79FC-C45A-4326-8D91-5C48D07BEC19}"/>
              </a:ext>
            </a:extLst>
          </p:cNvPr>
          <p:cNvSpPr txBox="1"/>
          <p:nvPr/>
        </p:nvSpPr>
        <p:spPr>
          <a:xfrm>
            <a:off x="3079791" y="6636"/>
            <a:ext cx="6032485"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a:t>
            </a:r>
            <a:r>
              <a:rPr lang="en-US" sz="2400" dirty="0">
                <a:solidFill>
                  <a:schemeClr val="accent6">
                    <a:lumMod val="60000"/>
                    <a:lumOff val="40000"/>
                  </a:schemeClr>
                </a:solidFill>
              </a:rPr>
              <a:t>Curiosity Questions</a:t>
            </a:r>
            <a:endParaRPr lang="en-IN" sz="2200" dirty="0">
              <a:solidFill>
                <a:schemeClr val="accent5">
                  <a:lumMod val="60000"/>
                  <a:lumOff val="40000"/>
                </a:schemeClr>
              </a:solidFill>
            </a:endParaRPr>
          </a:p>
        </p:txBody>
      </p:sp>
      <p:sp>
        <p:nvSpPr>
          <p:cNvPr id="4" name="TextBox 3">
            <a:extLst>
              <a:ext uri="{FF2B5EF4-FFF2-40B4-BE49-F238E27FC236}">
                <a16:creationId xmlns:a16="http://schemas.microsoft.com/office/drawing/2014/main" id="{EF324B20-D62E-48FB-B84E-7E6A20981131}"/>
              </a:ext>
            </a:extLst>
          </p:cNvPr>
          <p:cNvSpPr txBox="1"/>
          <p:nvPr/>
        </p:nvSpPr>
        <p:spPr>
          <a:xfrm>
            <a:off x="180418" y="904944"/>
            <a:ext cx="6231629" cy="5632311"/>
          </a:xfrm>
          <a:prstGeom prst="rect">
            <a:avLst/>
          </a:prstGeom>
          <a:noFill/>
        </p:spPr>
        <p:txBody>
          <a:bodyPr wrap="square" rtlCol="0">
            <a:spAutoFit/>
          </a:bodyPr>
          <a:lstStyle/>
          <a:p>
            <a:pPr marL="342900" indent="-342900">
              <a:buAutoNum type="arabicPeriod"/>
            </a:pPr>
            <a:r>
              <a:rPr lang="en-US" dirty="0"/>
              <a:t>Why not required Sliding window or Image Pyramid or Special outputs ?</a:t>
            </a:r>
          </a:p>
          <a:p>
            <a:endParaRPr lang="en-US" dirty="0"/>
          </a:p>
          <a:p>
            <a:pPr marL="800100" lvl="1" indent="-342900">
              <a:buFont typeface="Arial" panose="020B0604020202020204" pitchFamily="34" charset="0"/>
              <a:buChar char="•"/>
            </a:pPr>
            <a:r>
              <a:rPr lang="en-US" dirty="0">
                <a:solidFill>
                  <a:schemeClr val="accent3">
                    <a:lumMod val="40000"/>
                    <a:lumOff val="60000"/>
                  </a:schemeClr>
                </a:solidFill>
              </a:rPr>
              <a:t>We itself started the discussion to avoid these constrains.</a:t>
            </a:r>
          </a:p>
          <a:p>
            <a:pPr marL="800100" lvl="1" indent="-342900">
              <a:buFont typeface="Arial" panose="020B0604020202020204" pitchFamily="34" charset="0"/>
              <a:buChar char="•"/>
            </a:pPr>
            <a:r>
              <a:rPr lang="en-US" dirty="0">
                <a:solidFill>
                  <a:schemeClr val="accent3">
                    <a:lumMod val="40000"/>
                    <a:lumOff val="60000"/>
                  </a:schemeClr>
                </a:solidFill>
              </a:rPr>
              <a:t>Sliding window for image location.</a:t>
            </a:r>
          </a:p>
          <a:p>
            <a:pPr marL="800100" lvl="1" indent="-342900">
              <a:buFont typeface="Arial" panose="020B0604020202020204" pitchFamily="34" charset="0"/>
              <a:buChar char="•"/>
            </a:pPr>
            <a:r>
              <a:rPr lang="en-US" dirty="0">
                <a:solidFill>
                  <a:schemeClr val="accent3">
                    <a:lumMod val="40000"/>
                    <a:lumOff val="60000"/>
                  </a:schemeClr>
                </a:solidFill>
              </a:rPr>
              <a:t>Image pyramid for various size objects</a:t>
            </a:r>
          </a:p>
          <a:p>
            <a:pPr marL="800100" lvl="1" indent="-342900">
              <a:buFont typeface="Arial" panose="020B0604020202020204" pitchFamily="34" charset="0"/>
              <a:buChar char="•"/>
            </a:pPr>
            <a:r>
              <a:rPr lang="en-US" dirty="0">
                <a:solidFill>
                  <a:schemeClr val="accent5">
                    <a:lumMod val="40000"/>
                    <a:lumOff val="60000"/>
                  </a:schemeClr>
                </a:solidFill>
              </a:rPr>
              <a:t>Selective Search </a:t>
            </a:r>
            <a:r>
              <a:rPr lang="en-US" dirty="0"/>
              <a:t>solves all these issues</a:t>
            </a:r>
            <a:endParaRPr lang="en-IN" dirty="0">
              <a:solidFill>
                <a:schemeClr val="accent5">
                  <a:lumMod val="40000"/>
                  <a:lumOff val="60000"/>
                </a:schemeClr>
              </a:solidFill>
            </a:endParaRPr>
          </a:p>
          <a:p>
            <a:pPr lvl="1"/>
            <a:endParaRPr lang="en-IN" dirty="0">
              <a:solidFill>
                <a:schemeClr val="accent5">
                  <a:lumMod val="40000"/>
                  <a:lumOff val="60000"/>
                </a:schemeClr>
              </a:solidFill>
            </a:endParaRPr>
          </a:p>
          <a:p>
            <a:pPr marL="342900" indent="-342900">
              <a:buFont typeface="+mj-lt"/>
              <a:buAutoNum type="arabicPeriod" startAt="2"/>
            </a:pPr>
            <a:r>
              <a:rPr lang="en-IN" dirty="0"/>
              <a:t>Why </a:t>
            </a:r>
            <a:r>
              <a:rPr lang="en-IN" dirty="0">
                <a:solidFill>
                  <a:schemeClr val="accent5">
                    <a:lumMod val="75000"/>
                  </a:schemeClr>
                </a:solidFill>
              </a:rPr>
              <a:t>RCNN</a:t>
            </a:r>
            <a:r>
              <a:rPr lang="en-IN" dirty="0"/>
              <a:t> is giving higher performance metric (accuracy) ?</a:t>
            </a:r>
          </a:p>
          <a:p>
            <a:pPr marL="742950" lvl="1" indent="-285750">
              <a:buFont typeface="Arial" panose="020B0604020202020204" pitchFamily="34" charset="0"/>
              <a:buChar char="•"/>
            </a:pPr>
            <a:r>
              <a:rPr lang="en-IN" dirty="0">
                <a:solidFill>
                  <a:schemeClr val="accent5">
                    <a:lumMod val="40000"/>
                    <a:lumOff val="60000"/>
                  </a:schemeClr>
                </a:solidFill>
              </a:rPr>
              <a:t>Reduces the False Positive because only processing </a:t>
            </a:r>
            <a:r>
              <a:rPr lang="en-IN" dirty="0">
                <a:solidFill>
                  <a:schemeClr val="accent4">
                    <a:lumMod val="40000"/>
                    <a:lumOff val="60000"/>
                  </a:schemeClr>
                </a:solidFill>
              </a:rPr>
              <a:t>Regions</a:t>
            </a:r>
            <a:r>
              <a:rPr lang="en-IN" dirty="0">
                <a:solidFill>
                  <a:schemeClr val="accent5">
                    <a:lumMod val="40000"/>
                    <a:lumOff val="60000"/>
                  </a:schemeClr>
                </a:solidFill>
              </a:rPr>
              <a:t> and avoiding a lot of background to process.</a:t>
            </a:r>
          </a:p>
          <a:p>
            <a:pPr marL="742950" lvl="1" indent="-285750">
              <a:buFont typeface="Arial" panose="020B0604020202020204" pitchFamily="34" charset="0"/>
              <a:buChar char="•"/>
            </a:pPr>
            <a:endParaRPr lang="en-IN" dirty="0">
              <a:solidFill>
                <a:schemeClr val="accent5">
                  <a:lumMod val="40000"/>
                  <a:lumOff val="60000"/>
                </a:schemeClr>
              </a:solidFill>
            </a:endParaRPr>
          </a:p>
          <a:p>
            <a:pPr marL="342900" indent="-342900">
              <a:buFont typeface="+mj-lt"/>
              <a:buAutoNum type="arabicPeriod" startAt="3"/>
            </a:pPr>
            <a:r>
              <a:rPr lang="en-US" dirty="0"/>
              <a:t>Is Overfeat faster and training is End to end ?</a:t>
            </a:r>
          </a:p>
          <a:p>
            <a:pPr marL="800100" lvl="1" indent="-342900">
              <a:buFont typeface="Arial" panose="020B0604020202020204" pitchFamily="34" charset="0"/>
              <a:buChar char="•"/>
            </a:pPr>
            <a:r>
              <a:rPr lang="en-US" dirty="0">
                <a:solidFill>
                  <a:schemeClr val="accent5">
                    <a:lumMod val="75000"/>
                  </a:schemeClr>
                </a:solidFill>
              </a:rPr>
              <a:t>RCNN</a:t>
            </a:r>
            <a:r>
              <a:rPr lang="en-US" dirty="0"/>
              <a:t> takes 9 times more for each inference.</a:t>
            </a:r>
          </a:p>
          <a:p>
            <a:pPr marL="800100" lvl="1" indent="-342900">
              <a:buFont typeface="Arial" panose="020B0604020202020204" pitchFamily="34" charset="0"/>
              <a:buChar char="•"/>
            </a:pPr>
            <a:r>
              <a:rPr lang="en-US" dirty="0"/>
              <a:t>13 sec/image in GPU</a:t>
            </a:r>
          </a:p>
          <a:p>
            <a:pPr marL="800100" lvl="1" indent="-342900">
              <a:buFont typeface="Arial" panose="020B0604020202020204" pitchFamily="34" charset="0"/>
              <a:buChar char="•"/>
            </a:pPr>
            <a:r>
              <a:rPr lang="en-US" dirty="0"/>
              <a:t>53 sec/image in CPU</a:t>
            </a:r>
          </a:p>
          <a:p>
            <a:pPr marL="800100" lvl="1" indent="-342900">
              <a:buFont typeface="Arial" panose="020B0604020202020204" pitchFamily="34" charset="0"/>
              <a:buChar char="•"/>
            </a:pPr>
            <a:endParaRPr lang="en-US" dirty="0"/>
          </a:p>
          <a:p>
            <a:pPr marL="342900" indent="-342900">
              <a:buFont typeface="+mj-lt"/>
              <a:buAutoNum type="arabicPeriod" startAt="4"/>
            </a:pPr>
            <a:r>
              <a:rPr lang="en-IN" dirty="0"/>
              <a:t>Why Multi Class linear SVM?</a:t>
            </a:r>
          </a:p>
          <a:p>
            <a:pPr marL="800100" lvl="1" indent="-342900">
              <a:buFont typeface="Arial" panose="020B0604020202020204" pitchFamily="34" charset="0"/>
              <a:buChar char="•"/>
            </a:pPr>
            <a:endParaRPr lang="en-IN" dirty="0"/>
          </a:p>
        </p:txBody>
      </p:sp>
      <p:pic>
        <p:nvPicPr>
          <p:cNvPr id="12" name="Picture 11">
            <a:extLst>
              <a:ext uri="{FF2B5EF4-FFF2-40B4-BE49-F238E27FC236}">
                <a16:creationId xmlns:a16="http://schemas.microsoft.com/office/drawing/2014/main" id="{AE8985B4-EFB3-48F9-B57E-540AF12D7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6549" y="1641591"/>
            <a:ext cx="2159352" cy="1556671"/>
          </a:xfrm>
          <a:prstGeom prst="rect">
            <a:avLst/>
          </a:prstGeom>
        </p:spPr>
      </p:pic>
      <p:pic>
        <p:nvPicPr>
          <p:cNvPr id="14" name="Picture 13">
            <a:extLst>
              <a:ext uri="{FF2B5EF4-FFF2-40B4-BE49-F238E27FC236}">
                <a16:creationId xmlns:a16="http://schemas.microsoft.com/office/drawing/2014/main" id="{F49C24F4-F588-414F-8C96-51E4C87E97EA}"/>
              </a:ext>
            </a:extLst>
          </p:cNvPr>
          <p:cNvPicPr>
            <a:picLocks noChangeAspect="1"/>
          </p:cNvPicPr>
          <p:nvPr/>
        </p:nvPicPr>
        <p:blipFill rotWithShape="1">
          <a:blip r:embed="rId3"/>
          <a:srcRect l="463" t="1840" r="1396"/>
          <a:stretch/>
        </p:blipFill>
        <p:spPr>
          <a:xfrm>
            <a:off x="9206494" y="1641591"/>
            <a:ext cx="2346767" cy="1556671"/>
          </a:xfrm>
          <a:prstGeom prst="rect">
            <a:avLst/>
          </a:prstGeom>
          <a:ln>
            <a:solidFill>
              <a:schemeClr val="accent3">
                <a:lumMod val="60000"/>
                <a:lumOff val="40000"/>
              </a:schemeClr>
            </a:solidFill>
          </a:ln>
        </p:spPr>
      </p:pic>
      <p:sp>
        <p:nvSpPr>
          <p:cNvPr id="16" name="Rectangle 15">
            <a:extLst>
              <a:ext uri="{FF2B5EF4-FFF2-40B4-BE49-F238E27FC236}">
                <a16:creationId xmlns:a16="http://schemas.microsoft.com/office/drawing/2014/main" id="{E97EF5DD-8E6C-4564-9857-D93E8C3AD5E1}"/>
              </a:ext>
            </a:extLst>
          </p:cNvPr>
          <p:cNvSpPr/>
          <p:nvPr/>
        </p:nvSpPr>
        <p:spPr>
          <a:xfrm>
            <a:off x="6501394" y="1384300"/>
            <a:ext cx="5410200" cy="2336800"/>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D3A47F6E-C999-4D84-806F-0396E4CF7FC7}"/>
              </a:ext>
            </a:extLst>
          </p:cNvPr>
          <p:cNvSpPr txBox="1"/>
          <p:nvPr/>
        </p:nvSpPr>
        <p:spPr>
          <a:xfrm>
            <a:off x="6578249" y="3351768"/>
            <a:ext cx="5410200" cy="369332"/>
          </a:xfrm>
          <a:prstGeom prst="rect">
            <a:avLst/>
          </a:prstGeom>
          <a:noFill/>
        </p:spPr>
        <p:txBody>
          <a:bodyPr wrap="square" rtlCol="0">
            <a:spAutoFit/>
          </a:bodyPr>
          <a:lstStyle/>
          <a:p>
            <a:r>
              <a:rPr lang="en-US" dirty="0">
                <a:solidFill>
                  <a:schemeClr val="accent5">
                    <a:lumMod val="40000"/>
                    <a:lumOff val="60000"/>
                  </a:schemeClr>
                </a:solidFill>
              </a:rPr>
              <a:t>Selective Search </a:t>
            </a:r>
            <a:r>
              <a:rPr lang="en-US" dirty="0"/>
              <a:t>gives us the Cropped Region Proposals</a:t>
            </a:r>
            <a:endParaRPr lang="en-IN" dirty="0"/>
          </a:p>
        </p:txBody>
      </p:sp>
      <p:sp>
        <p:nvSpPr>
          <p:cNvPr id="30" name="Rectangle 29">
            <a:extLst>
              <a:ext uri="{FF2B5EF4-FFF2-40B4-BE49-F238E27FC236}">
                <a16:creationId xmlns:a16="http://schemas.microsoft.com/office/drawing/2014/main" id="{10D76E8B-8E82-49FC-93DA-E8E36C8CC2C2}"/>
              </a:ext>
            </a:extLst>
          </p:cNvPr>
          <p:cNvSpPr/>
          <p:nvPr/>
        </p:nvSpPr>
        <p:spPr>
          <a:xfrm>
            <a:off x="8180045" y="4026923"/>
            <a:ext cx="1277531" cy="312889"/>
          </a:xfrm>
          <a:prstGeom prst="rect">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31">
            <a:extLst>
              <a:ext uri="{FF2B5EF4-FFF2-40B4-BE49-F238E27FC236}">
                <a16:creationId xmlns:a16="http://schemas.microsoft.com/office/drawing/2014/main" id="{1B4FBC36-613F-4755-BBA4-EBF902945E46}"/>
              </a:ext>
            </a:extLst>
          </p:cNvPr>
          <p:cNvPicPr>
            <a:picLocks noChangeAspect="1"/>
          </p:cNvPicPr>
          <p:nvPr/>
        </p:nvPicPr>
        <p:blipFill rotWithShape="1">
          <a:blip r:embed="rId4">
            <a:extLst>
              <a:ext uri="{28A0092B-C50C-407E-A947-70E740481C1C}">
                <a14:useLocalDpi xmlns:a14="http://schemas.microsoft.com/office/drawing/2010/main" val="0"/>
              </a:ext>
            </a:extLst>
          </a:blip>
          <a:srcRect t="9939"/>
          <a:stretch/>
        </p:blipFill>
        <p:spPr>
          <a:xfrm>
            <a:off x="6715317" y="3978391"/>
            <a:ext cx="4982353" cy="1974317"/>
          </a:xfrm>
          <a:prstGeom prst="rect">
            <a:avLst/>
          </a:prstGeom>
          <a:ln w="9525">
            <a:solidFill>
              <a:schemeClr val="accent5">
                <a:lumMod val="75000"/>
              </a:schemeClr>
            </a:solidFill>
          </a:ln>
        </p:spPr>
      </p:pic>
      <p:sp>
        <p:nvSpPr>
          <p:cNvPr id="34" name="Rectangle 33">
            <a:extLst>
              <a:ext uri="{FF2B5EF4-FFF2-40B4-BE49-F238E27FC236}">
                <a16:creationId xmlns:a16="http://schemas.microsoft.com/office/drawing/2014/main" id="{00DD559B-2231-49D0-ABF8-D039EEEC8920}"/>
              </a:ext>
            </a:extLst>
          </p:cNvPr>
          <p:cNvSpPr/>
          <p:nvPr/>
        </p:nvSpPr>
        <p:spPr>
          <a:xfrm>
            <a:off x="9527217" y="4778610"/>
            <a:ext cx="2170453" cy="1182906"/>
          </a:xfrm>
          <a:prstGeom prst="rect">
            <a:avLst/>
          </a:prstGeom>
          <a:solidFill>
            <a:schemeClr val="bg1">
              <a:lumMod val="95000"/>
              <a:lumOff val="5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7" name="Picture 46">
            <a:extLst>
              <a:ext uri="{FF2B5EF4-FFF2-40B4-BE49-F238E27FC236}">
                <a16:creationId xmlns:a16="http://schemas.microsoft.com/office/drawing/2014/main" id="{F3E2BD2C-4E71-4AA6-B7D2-649E53E625BB}"/>
              </a:ext>
            </a:extLst>
          </p:cNvPr>
          <p:cNvPicPr>
            <a:picLocks noChangeAspect="1"/>
          </p:cNvPicPr>
          <p:nvPr/>
        </p:nvPicPr>
        <p:blipFill>
          <a:blip r:embed="rId5"/>
          <a:stretch>
            <a:fillRect/>
          </a:stretch>
        </p:blipFill>
        <p:spPr>
          <a:xfrm>
            <a:off x="9983705" y="5236799"/>
            <a:ext cx="1257475" cy="657317"/>
          </a:xfrm>
          <a:prstGeom prst="rect">
            <a:avLst/>
          </a:prstGeom>
        </p:spPr>
      </p:pic>
      <p:sp>
        <p:nvSpPr>
          <p:cNvPr id="49" name="TextBox 48">
            <a:extLst>
              <a:ext uri="{FF2B5EF4-FFF2-40B4-BE49-F238E27FC236}">
                <a16:creationId xmlns:a16="http://schemas.microsoft.com/office/drawing/2014/main" id="{458802D5-456C-4FD7-9E8B-9A68029D6C83}"/>
              </a:ext>
            </a:extLst>
          </p:cNvPr>
          <p:cNvSpPr txBox="1"/>
          <p:nvPr/>
        </p:nvSpPr>
        <p:spPr>
          <a:xfrm>
            <a:off x="9667784" y="4827176"/>
            <a:ext cx="1889316" cy="338554"/>
          </a:xfrm>
          <a:prstGeom prst="rect">
            <a:avLst/>
          </a:prstGeom>
          <a:noFill/>
          <a:ln>
            <a:solidFill>
              <a:schemeClr val="accent4">
                <a:lumMod val="60000"/>
                <a:lumOff val="40000"/>
              </a:schemeClr>
            </a:solidFill>
            <a:prstDash val="sysDash"/>
          </a:ln>
        </p:spPr>
        <p:txBody>
          <a:bodyPr wrap="square">
            <a:spAutoFit/>
          </a:bodyPr>
          <a:lstStyle/>
          <a:p>
            <a:pPr algn="ctr"/>
            <a:r>
              <a:rPr lang="en-US" sz="1600" dirty="0">
                <a:solidFill>
                  <a:schemeClr val="accent4">
                    <a:lumMod val="40000"/>
                    <a:lumOff val="60000"/>
                  </a:schemeClr>
                </a:solidFill>
              </a:rPr>
              <a:t>Region Proposal</a:t>
            </a:r>
            <a:endParaRPr lang="en-IN" sz="1600" dirty="0">
              <a:solidFill>
                <a:schemeClr val="accent4">
                  <a:lumMod val="40000"/>
                  <a:lumOff val="60000"/>
                </a:schemeClr>
              </a:solidFill>
            </a:endParaRPr>
          </a:p>
        </p:txBody>
      </p:sp>
      <p:pic>
        <p:nvPicPr>
          <p:cNvPr id="2" name="Picture 1">
            <a:extLst>
              <a:ext uri="{FF2B5EF4-FFF2-40B4-BE49-F238E27FC236}">
                <a16:creationId xmlns:a16="http://schemas.microsoft.com/office/drawing/2014/main" id="{3CEE6353-5C1A-4671-AE6C-91A086E889A9}"/>
              </a:ext>
            </a:extLst>
          </p:cNvPr>
          <p:cNvPicPr>
            <a:picLocks noChangeAspect="1"/>
          </p:cNvPicPr>
          <p:nvPr/>
        </p:nvPicPr>
        <p:blipFill>
          <a:blip r:embed="rId6"/>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3390757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02465-E4DE-4B78-9FE4-75B1045E0451}"/>
              </a:ext>
            </a:extLst>
          </p:cNvPr>
          <p:cNvPicPr>
            <a:picLocks noChangeAspect="1"/>
          </p:cNvPicPr>
          <p:nvPr/>
        </p:nvPicPr>
        <p:blipFill>
          <a:blip r:embed="rId2"/>
          <a:stretch>
            <a:fillRect/>
          </a:stretch>
        </p:blipFill>
        <p:spPr>
          <a:xfrm>
            <a:off x="1062687" y="786036"/>
            <a:ext cx="3436011" cy="2296014"/>
          </a:xfrm>
          <a:prstGeom prst="rect">
            <a:avLst/>
          </a:prstGeom>
          <a:noFill/>
          <a:ln>
            <a:solidFill>
              <a:schemeClr val="tx1"/>
            </a:solidFill>
          </a:ln>
        </p:spPr>
      </p:pic>
      <p:sp>
        <p:nvSpPr>
          <p:cNvPr id="5" name="Rectangle 4">
            <a:extLst>
              <a:ext uri="{FF2B5EF4-FFF2-40B4-BE49-F238E27FC236}">
                <a16:creationId xmlns:a16="http://schemas.microsoft.com/office/drawing/2014/main" id="{BB6F3B6F-618F-407F-A7F9-4EF61D4C6EE5}"/>
              </a:ext>
            </a:extLst>
          </p:cNvPr>
          <p:cNvSpPr/>
          <p:nvPr/>
        </p:nvSpPr>
        <p:spPr>
          <a:xfrm>
            <a:off x="1399272" y="1379236"/>
            <a:ext cx="1277531" cy="1389925"/>
          </a:xfrm>
          <a:prstGeom prst="rect">
            <a:avLst/>
          </a:prstGeom>
          <a:no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08156E5-CD07-47EC-B389-B6D969A15751}"/>
              </a:ext>
            </a:extLst>
          </p:cNvPr>
          <p:cNvSpPr/>
          <p:nvPr/>
        </p:nvSpPr>
        <p:spPr>
          <a:xfrm>
            <a:off x="2676803" y="786036"/>
            <a:ext cx="1821895" cy="2296014"/>
          </a:xfrm>
          <a:prstGeom prst="rect">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263DECC-844D-490D-95D0-CD3F47D8437F}"/>
              </a:ext>
            </a:extLst>
          </p:cNvPr>
          <p:cNvSpPr/>
          <p:nvPr/>
        </p:nvSpPr>
        <p:spPr>
          <a:xfrm>
            <a:off x="1062687" y="786036"/>
            <a:ext cx="336585" cy="2296014"/>
          </a:xfrm>
          <a:prstGeom prst="rect">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F3AA13B-25D8-4BF4-838F-CC864D80263D}"/>
              </a:ext>
            </a:extLst>
          </p:cNvPr>
          <p:cNvSpPr/>
          <p:nvPr/>
        </p:nvSpPr>
        <p:spPr>
          <a:xfrm>
            <a:off x="1399272" y="786036"/>
            <a:ext cx="1277531" cy="593200"/>
          </a:xfrm>
          <a:prstGeom prst="rect">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804F9B51-C2C2-406A-9FA4-556F017C4778}"/>
              </a:ext>
            </a:extLst>
          </p:cNvPr>
          <p:cNvSpPr/>
          <p:nvPr/>
        </p:nvSpPr>
        <p:spPr>
          <a:xfrm>
            <a:off x="1399271" y="2769161"/>
            <a:ext cx="1277531" cy="312889"/>
          </a:xfrm>
          <a:prstGeom prst="rect">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0742BF64-FD8E-4B6D-97BB-A1F08CC2BEEF}"/>
              </a:ext>
            </a:extLst>
          </p:cNvPr>
          <p:cNvPicPr>
            <a:picLocks noChangeAspect="1"/>
          </p:cNvPicPr>
          <p:nvPr/>
        </p:nvPicPr>
        <p:blipFill rotWithShape="1">
          <a:blip r:embed="rId3">
            <a:extLst>
              <a:ext uri="{28A0092B-C50C-407E-A947-70E740481C1C}">
                <a14:useLocalDpi xmlns:a14="http://schemas.microsoft.com/office/drawing/2010/main" val="0"/>
              </a:ext>
            </a:extLst>
          </a:blip>
          <a:srcRect t="9939"/>
          <a:stretch/>
        </p:blipFill>
        <p:spPr>
          <a:xfrm>
            <a:off x="5792350" y="786036"/>
            <a:ext cx="4982353" cy="1974317"/>
          </a:xfrm>
          <a:prstGeom prst="rect">
            <a:avLst/>
          </a:prstGeom>
          <a:ln w="9525">
            <a:solidFill>
              <a:schemeClr val="accent5">
                <a:lumMod val="75000"/>
              </a:schemeClr>
            </a:solidFill>
          </a:ln>
        </p:spPr>
      </p:pic>
      <p:sp>
        <p:nvSpPr>
          <p:cNvPr id="17" name="Rectangle 16">
            <a:extLst>
              <a:ext uri="{FF2B5EF4-FFF2-40B4-BE49-F238E27FC236}">
                <a16:creationId xmlns:a16="http://schemas.microsoft.com/office/drawing/2014/main" id="{5A6D0FE2-2417-428A-BE5D-FB2847547748}"/>
              </a:ext>
            </a:extLst>
          </p:cNvPr>
          <p:cNvSpPr/>
          <p:nvPr/>
        </p:nvSpPr>
        <p:spPr>
          <a:xfrm>
            <a:off x="8604250" y="1586255"/>
            <a:ext cx="2170453" cy="1182906"/>
          </a:xfrm>
          <a:prstGeom prst="rect">
            <a:avLst/>
          </a:prstGeom>
          <a:solidFill>
            <a:schemeClr val="bg1">
              <a:lumMod val="95000"/>
              <a:lumOff val="5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37A03316-8A74-49DC-81E0-EA3968D523B0}"/>
              </a:ext>
            </a:extLst>
          </p:cNvPr>
          <p:cNvSpPr txBox="1"/>
          <p:nvPr/>
        </p:nvSpPr>
        <p:spPr>
          <a:xfrm>
            <a:off x="4667178" y="6636"/>
            <a:ext cx="2857642" cy="800219"/>
          </a:xfrm>
          <a:prstGeom prst="rect">
            <a:avLst/>
          </a:prstGeom>
          <a:noFill/>
        </p:spPr>
        <p:txBody>
          <a:bodyPr wrap="none" rtlCol="0">
            <a:spAutoFit/>
          </a:bodyPr>
          <a:lstStyle/>
          <a:p>
            <a:pPr algn="ctr"/>
            <a:r>
              <a:rPr lang="en-US" sz="2400" dirty="0">
                <a:solidFill>
                  <a:schemeClr val="accent5">
                    <a:lumMod val="75000"/>
                  </a:schemeClr>
                </a:solidFill>
              </a:rPr>
              <a:t>Overfeat </a:t>
            </a:r>
            <a:r>
              <a:rPr lang="en-US" sz="2400" dirty="0">
                <a:solidFill>
                  <a:schemeClr val="accent4">
                    <a:lumMod val="60000"/>
                    <a:lumOff val="40000"/>
                  </a:schemeClr>
                </a:solidFill>
              </a:rPr>
              <a:t>- Drawbacks</a:t>
            </a:r>
            <a:endParaRPr lang="en-IN" sz="2400" dirty="0">
              <a:solidFill>
                <a:schemeClr val="accent4">
                  <a:lumMod val="60000"/>
                  <a:lumOff val="40000"/>
                </a:schemeClr>
              </a:solidFill>
            </a:endParaRPr>
          </a:p>
          <a:p>
            <a:pPr algn="ctr"/>
            <a:endParaRPr lang="en-IN" sz="2200" dirty="0">
              <a:solidFill>
                <a:schemeClr val="accent2">
                  <a:lumMod val="60000"/>
                  <a:lumOff val="40000"/>
                </a:schemeClr>
              </a:solidFill>
            </a:endParaRPr>
          </a:p>
        </p:txBody>
      </p:sp>
      <p:sp>
        <p:nvSpPr>
          <p:cNvPr id="21" name="TextBox 20">
            <a:extLst>
              <a:ext uri="{FF2B5EF4-FFF2-40B4-BE49-F238E27FC236}">
                <a16:creationId xmlns:a16="http://schemas.microsoft.com/office/drawing/2014/main" id="{59BE6A8C-983B-4739-A73F-1F616E70C525}"/>
              </a:ext>
            </a:extLst>
          </p:cNvPr>
          <p:cNvSpPr txBox="1"/>
          <p:nvPr/>
        </p:nvSpPr>
        <p:spPr>
          <a:xfrm>
            <a:off x="3047999" y="6663897"/>
            <a:ext cx="6096000" cy="230832"/>
          </a:xfrm>
          <a:prstGeom prst="rect">
            <a:avLst/>
          </a:prstGeom>
          <a:noFill/>
        </p:spPr>
        <p:txBody>
          <a:bodyPr wrap="square">
            <a:spAutoFit/>
          </a:bodyPr>
          <a:lstStyle/>
          <a:p>
            <a:pPr algn="ctr"/>
            <a:r>
              <a:rPr lang="en-IN" sz="900" dirty="0"/>
              <a:t>Credit :https://www.pyimagesearch.com/2020/06/29/opencv-selective-search-for-object-detection/</a:t>
            </a:r>
          </a:p>
        </p:txBody>
      </p:sp>
      <p:sp>
        <p:nvSpPr>
          <p:cNvPr id="25" name="TextBox 24">
            <a:extLst>
              <a:ext uri="{FF2B5EF4-FFF2-40B4-BE49-F238E27FC236}">
                <a16:creationId xmlns:a16="http://schemas.microsoft.com/office/drawing/2014/main" id="{1386A905-C7AD-4CF3-B7FF-8EE3C8F21FBD}"/>
              </a:ext>
            </a:extLst>
          </p:cNvPr>
          <p:cNvSpPr txBox="1"/>
          <p:nvPr/>
        </p:nvSpPr>
        <p:spPr>
          <a:xfrm>
            <a:off x="5747970" y="3316596"/>
            <a:ext cx="6096000" cy="1815882"/>
          </a:xfrm>
          <a:prstGeom prst="rect">
            <a:avLst/>
          </a:prstGeom>
          <a:noFill/>
        </p:spPr>
        <p:txBody>
          <a:bodyPr wrap="square">
            <a:spAutoFit/>
          </a:bodyPr>
          <a:lstStyle/>
          <a:p>
            <a:pPr marL="285750" indent="-285750">
              <a:buFont typeface="Arial" panose="020B0604020202020204" pitchFamily="34" charset="0"/>
              <a:buChar char="•"/>
            </a:pPr>
            <a:r>
              <a:rPr lang="en-US" sz="1400" dirty="0"/>
              <a:t>Unnecessary processing all the background regions.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Computationally Inefficient.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Sliding window approach creates a lot of FP , therefore less MAP</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chemeClr val="accent5">
                    <a:lumMod val="40000"/>
                    <a:lumOff val="60000"/>
                  </a:schemeClr>
                </a:solidFill>
              </a:rPr>
              <a:t>If we somehow get only those regions where any object is present, isn’t that would be awesome ?</a:t>
            </a:r>
          </a:p>
        </p:txBody>
      </p:sp>
      <p:sp>
        <p:nvSpPr>
          <p:cNvPr id="27" name="TextBox 26">
            <a:extLst>
              <a:ext uri="{FF2B5EF4-FFF2-40B4-BE49-F238E27FC236}">
                <a16:creationId xmlns:a16="http://schemas.microsoft.com/office/drawing/2014/main" id="{E2EFAC5E-88C7-490C-BA67-B12C363B7376}"/>
              </a:ext>
            </a:extLst>
          </p:cNvPr>
          <p:cNvSpPr txBox="1"/>
          <p:nvPr/>
        </p:nvSpPr>
        <p:spPr>
          <a:xfrm>
            <a:off x="930274" y="3903391"/>
            <a:ext cx="4235450" cy="2462213"/>
          </a:xfrm>
          <a:prstGeom prst="rect">
            <a:avLst/>
          </a:prstGeom>
          <a:noFill/>
        </p:spPr>
        <p:txBody>
          <a:bodyPr wrap="square">
            <a:spAutoFit/>
          </a:bodyPr>
          <a:lstStyle/>
          <a:p>
            <a:pPr marL="285750" indent="-285750">
              <a:buFont typeface="Arial" panose="020B0604020202020204" pitchFamily="34" charset="0"/>
              <a:buChar char="•"/>
            </a:pPr>
            <a:r>
              <a:rPr lang="en-US" sz="1400" dirty="0"/>
              <a:t>We only want regions where there is high probability of having an object.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Not necessary we want to know the class label of that object.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Speed of Region Proposals generation should be faster.</a:t>
            </a:r>
          </a:p>
          <a:p>
            <a:pPr marL="285750" indent="-285750">
              <a:buFont typeface="Arial" panose="020B0604020202020204" pitchFamily="34" charset="0"/>
              <a:buChar char="•"/>
            </a:pPr>
            <a:endParaRPr lang="en-US" sz="1400" dirty="0">
              <a:solidFill>
                <a:schemeClr val="accent5">
                  <a:lumMod val="40000"/>
                  <a:lumOff val="60000"/>
                </a:schemeClr>
              </a:solidFill>
            </a:endParaRPr>
          </a:p>
          <a:p>
            <a:pPr marL="285750" indent="-285750">
              <a:buFont typeface="Arial" panose="020B0604020202020204" pitchFamily="34" charset="0"/>
              <a:buChar char="•"/>
            </a:pPr>
            <a:r>
              <a:rPr lang="en-US" sz="1400" dirty="0">
                <a:solidFill>
                  <a:schemeClr val="accent5">
                    <a:lumMod val="40000"/>
                    <a:lumOff val="60000"/>
                  </a:schemeClr>
                </a:solidFill>
              </a:rPr>
              <a:t>Will it improve the accuracy of detection (MAP).</a:t>
            </a:r>
          </a:p>
          <a:p>
            <a:pPr marL="285750" indent="-285750">
              <a:buFont typeface="Arial" panose="020B0604020202020204" pitchFamily="34" charset="0"/>
              <a:buChar char="•"/>
            </a:pPr>
            <a:endParaRPr lang="en-US" sz="1400" dirty="0">
              <a:solidFill>
                <a:schemeClr val="accent5">
                  <a:lumMod val="40000"/>
                  <a:lumOff val="60000"/>
                </a:schemeClr>
              </a:solidFill>
            </a:endParaRPr>
          </a:p>
        </p:txBody>
      </p:sp>
      <p:sp>
        <p:nvSpPr>
          <p:cNvPr id="29" name="TextBox 28">
            <a:extLst>
              <a:ext uri="{FF2B5EF4-FFF2-40B4-BE49-F238E27FC236}">
                <a16:creationId xmlns:a16="http://schemas.microsoft.com/office/drawing/2014/main" id="{D2E65142-0FC0-4A60-8EA9-8AA44016C1C7}"/>
              </a:ext>
            </a:extLst>
          </p:cNvPr>
          <p:cNvSpPr txBox="1"/>
          <p:nvPr/>
        </p:nvSpPr>
        <p:spPr>
          <a:xfrm>
            <a:off x="959004" y="3493640"/>
            <a:ext cx="880533" cy="369332"/>
          </a:xfrm>
          <a:prstGeom prst="rect">
            <a:avLst/>
          </a:prstGeom>
          <a:noFill/>
        </p:spPr>
        <p:txBody>
          <a:bodyPr wrap="square">
            <a:spAutoFit/>
          </a:bodyPr>
          <a:lstStyle/>
          <a:p>
            <a:r>
              <a:rPr lang="en-US" sz="1800" dirty="0">
                <a:solidFill>
                  <a:schemeClr val="accent2">
                    <a:lumMod val="60000"/>
                    <a:lumOff val="40000"/>
                  </a:schemeClr>
                </a:solidFill>
              </a:rPr>
              <a:t>What?</a:t>
            </a:r>
            <a:endParaRPr lang="en-IN" dirty="0">
              <a:solidFill>
                <a:schemeClr val="accent2">
                  <a:lumMod val="60000"/>
                  <a:lumOff val="40000"/>
                </a:schemeClr>
              </a:solidFill>
            </a:endParaRPr>
          </a:p>
        </p:txBody>
      </p:sp>
      <p:pic>
        <p:nvPicPr>
          <p:cNvPr id="4" name="Picture 3">
            <a:extLst>
              <a:ext uri="{FF2B5EF4-FFF2-40B4-BE49-F238E27FC236}">
                <a16:creationId xmlns:a16="http://schemas.microsoft.com/office/drawing/2014/main" id="{A16B9B83-547B-4A17-9C4A-9023AC2CD519}"/>
              </a:ext>
            </a:extLst>
          </p:cNvPr>
          <p:cNvPicPr>
            <a:picLocks noChangeAspect="1"/>
          </p:cNvPicPr>
          <p:nvPr/>
        </p:nvPicPr>
        <p:blipFill>
          <a:blip r:embed="rId4"/>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29984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33F380-4B99-44BE-9E0E-9CA78B6276DB}"/>
              </a:ext>
            </a:extLst>
          </p:cNvPr>
          <p:cNvSpPr txBox="1"/>
          <p:nvPr/>
        </p:nvSpPr>
        <p:spPr>
          <a:xfrm>
            <a:off x="3615900" y="6636"/>
            <a:ext cx="4960269" cy="461665"/>
          </a:xfrm>
          <a:prstGeom prst="rect">
            <a:avLst/>
          </a:prstGeom>
          <a:noFill/>
        </p:spPr>
        <p:txBody>
          <a:bodyPr wrap="none" rtlCol="0">
            <a:spAutoFit/>
          </a:bodyPr>
          <a:lstStyle/>
          <a:p>
            <a:pPr algn="ctr"/>
            <a:r>
              <a:rPr lang="en-US" sz="2400" dirty="0">
                <a:solidFill>
                  <a:schemeClr val="accent1">
                    <a:lumMod val="60000"/>
                    <a:lumOff val="40000"/>
                  </a:schemeClr>
                </a:solidFill>
              </a:rPr>
              <a:t>Object Detection – </a:t>
            </a:r>
            <a:r>
              <a:rPr lang="en-US" sz="2400" dirty="0">
                <a:solidFill>
                  <a:schemeClr val="accent5">
                    <a:lumMod val="75000"/>
                  </a:schemeClr>
                </a:solidFill>
              </a:rPr>
              <a:t>RCNN – </a:t>
            </a:r>
            <a:r>
              <a:rPr lang="en-US" sz="2400" dirty="0">
                <a:solidFill>
                  <a:schemeClr val="accent6">
                    <a:lumMod val="60000"/>
                    <a:lumOff val="40000"/>
                  </a:schemeClr>
                </a:solidFill>
              </a:rPr>
              <a:t>Drawbacks</a:t>
            </a:r>
            <a:endParaRPr lang="en-IN" sz="2200" dirty="0">
              <a:solidFill>
                <a:schemeClr val="accent5">
                  <a:lumMod val="60000"/>
                  <a:lumOff val="40000"/>
                </a:schemeClr>
              </a:solidFill>
            </a:endParaRPr>
          </a:p>
        </p:txBody>
      </p:sp>
      <p:pic>
        <p:nvPicPr>
          <p:cNvPr id="4" name="Picture 3">
            <a:extLst>
              <a:ext uri="{FF2B5EF4-FFF2-40B4-BE49-F238E27FC236}">
                <a16:creationId xmlns:a16="http://schemas.microsoft.com/office/drawing/2014/main" id="{589D30E9-EE5B-45DE-9039-421866241195}"/>
              </a:ext>
            </a:extLst>
          </p:cNvPr>
          <p:cNvPicPr>
            <a:picLocks noChangeAspect="1"/>
          </p:cNvPicPr>
          <p:nvPr/>
        </p:nvPicPr>
        <p:blipFill>
          <a:blip r:embed="rId2"/>
          <a:stretch>
            <a:fillRect/>
          </a:stretch>
        </p:blipFill>
        <p:spPr>
          <a:xfrm>
            <a:off x="3103733" y="1173733"/>
            <a:ext cx="1961447" cy="1952450"/>
          </a:xfrm>
          <a:prstGeom prst="rect">
            <a:avLst/>
          </a:prstGeom>
          <a:ln>
            <a:solidFill>
              <a:schemeClr val="tx1">
                <a:lumMod val="85000"/>
              </a:schemeClr>
            </a:solidFill>
          </a:ln>
          <a:scene3d>
            <a:camera prst="isometricOffAxis2Right">
              <a:rot lat="1200000" lon="18000000" rev="0"/>
            </a:camera>
            <a:lightRig rig="threePt" dir="t"/>
          </a:scene3d>
        </p:spPr>
      </p:pic>
      <p:sp>
        <p:nvSpPr>
          <p:cNvPr id="5" name="Rectangle 4">
            <a:extLst>
              <a:ext uri="{FF2B5EF4-FFF2-40B4-BE49-F238E27FC236}">
                <a16:creationId xmlns:a16="http://schemas.microsoft.com/office/drawing/2014/main" id="{880AF30A-C7F1-4880-9016-F3CFDAACCC9E}"/>
              </a:ext>
            </a:extLst>
          </p:cNvPr>
          <p:cNvSpPr/>
          <p:nvPr/>
        </p:nvSpPr>
        <p:spPr>
          <a:xfrm>
            <a:off x="7687218" y="892068"/>
            <a:ext cx="501638" cy="661918"/>
          </a:xfrm>
          <a:prstGeom prst="rect">
            <a:avLst/>
          </a:prstGeom>
          <a:solidFill>
            <a:schemeClr val="accent4">
              <a:lumMod val="50000"/>
              <a:alpha val="67000"/>
            </a:schemeClr>
          </a:solidFill>
          <a:ln>
            <a:solidFill>
              <a:schemeClr val="accent4">
                <a:lumMod val="75000"/>
                <a:alpha val="74000"/>
              </a:schemeClr>
            </a:solidFill>
          </a:ln>
          <a:scene3d>
            <a:camera prst="isometricLeftDown">
              <a:rot lat="1200000" lon="18000000" rev="0"/>
            </a:camera>
            <a:lightRig rig="threePt" dir="t"/>
          </a:scene3d>
          <a:sp3d contourW="12700">
            <a:bevelT w="0" h="6350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1E330B37-D2B5-4261-88BA-D3AB800A0BCD}"/>
              </a:ext>
            </a:extLst>
          </p:cNvPr>
          <p:cNvSpPr/>
          <p:nvPr/>
        </p:nvSpPr>
        <p:spPr>
          <a:xfrm>
            <a:off x="8686227" y="1325078"/>
            <a:ext cx="661896" cy="317765"/>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SVM</a:t>
            </a:r>
            <a:endParaRPr lang="en-IN" dirty="0"/>
          </a:p>
        </p:txBody>
      </p:sp>
      <p:sp>
        <p:nvSpPr>
          <p:cNvPr id="7" name="Rectangle 6">
            <a:extLst>
              <a:ext uri="{FF2B5EF4-FFF2-40B4-BE49-F238E27FC236}">
                <a16:creationId xmlns:a16="http://schemas.microsoft.com/office/drawing/2014/main" id="{163536EE-C020-4FCC-AAE9-B25796BD0E4A}"/>
              </a:ext>
            </a:extLst>
          </p:cNvPr>
          <p:cNvSpPr/>
          <p:nvPr/>
        </p:nvSpPr>
        <p:spPr>
          <a:xfrm>
            <a:off x="3583510" y="1553986"/>
            <a:ext cx="586503" cy="681203"/>
          </a:xfrm>
          <a:prstGeom prst="rect">
            <a:avLst/>
          </a:prstGeom>
          <a:solidFill>
            <a:schemeClr val="accent3">
              <a:lumMod val="60000"/>
              <a:lumOff val="40000"/>
              <a:alpha val="63000"/>
            </a:schemeClr>
          </a:solidFill>
          <a:ln>
            <a:solidFill>
              <a:schemeClr val="accent3">
                <a:lumMod val="60000"/>
                <a:lumOff val="40000"/>
                <a:alpha val="60000"/>
              </a:schemeClr>
            </a:solidFill>
          </a:ln>
          <a:scene3d>
            <a:camera prst="isometricLeftDown">
              <a:rot lat="1200000" lon="18000000" rev="0"/>
            </a:camera>
            <a:lightRig rig="threePt" dir="t"/>
          </a:scene3d>
          <a:sp3d contourW="12700">
            <a:bevelT w="0" h="25400"/>
            <a:bevelB w="139700" h="0"/>
            <a:contourClr>
              <a:schemeClr val="accent3">
                <a:lumMod val="60000"/>
                <a:lumOff val="40000"/>
              </a:schemeClr>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00A99AC-50BC-4401-AB36-42777D089BAD}"/>
              </a:ext>
            </a:extLst>
          </p:cNvPr>
          <p:cNvSpPr/>
          <p:nvPr/>
        </p:nvSpPr>
        <p:spPr>
          <a:xfrm>
            <a:off x="5412310" y="942900"/>
            <a:ext cx="332871" cy="461665"/>
          </a:xfrm>
          <a:prstGeom prst="rect">
            <a:avLst/>
          </a:prstGeom>
          <a:solidFill>
            <a:schemeClr val="accent3">
              <a:lumMod val="60000"/>
              <a:lumOff val="40000"/>
              <a:alpha val="67000"/>
            </a:schemeClr>
          </a:solidFill>
          <a:ln>
            <a:solidFill>
              <a:schemeClr val="accent3">
                <a:lumMod val="60000"/>
                <a:lumOff val="40000"/>
                <a:alpha val="74000"/>
              </a:schemeClr>
            </a:solidFill>
          </a:ln>
          <a:scene3d>
            <a:camera prst="isometricLeftDown">
              <a:rot lat="1200000" lon="18600000" rev="0"/>
            </a:camera>
            <a:lightRig rig="threePt" dir="t"/>
          </a:scene3d>
          <a:sp3d contourW="12700">
            <a:bevelT w="0" h="254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916C5D9-A9B3-42EC-AD4D-0486E3FF849A}"/>
              </a:ext>
            </a:extLst>
          </p:cNvPr>
          <p:cNvSpPr/>
          <p:nvPr/>
        </p:nvSpPr>
        <p:spPr>
          <a:xfrm>
            <a:off x="5411342" y="1850982"/>
            <a:ext cx="332871" cy="461665"/>
          </a:xfrm>
          <a:prstGeom prst="rect">
            <a:avLst/>
          </a:prstGeom>
          <a:solidFill>
            <a:schemeClr val="accent3">
              <a:lumMod val="60000"/>
              <a:lumOff val="40000"/>
              <a:alpha val="67000"/>
            </a:schemeClr>
          </a:solidFill>
          <a:ln>
            <a:solidFill>
              <a:schemeClr val="accent3">
                <a:lumMod val="60000"/>
                <a:lumOff val="40000"/>
                <a:alpha val="74000"/>
              </a:schemeClr>
            </a:solidFill>
          </a:ln>
          <a:scene3d>
            <a:camera prst="isometricLeftDown">
              <a:rot lat="1200000" lon="18600000" rev="0"/>
            </a:camera>
            <a:lightRig rig="threePt" dir="t"/>
          </a:scene3d>
          <a:sp3d contourW="12700">
            <a:bevelT w="0" h="254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555FA95-E9C5-4CE5-9D8B-E3236029244D}"/>
              </a:ext>
            </a:extLst>
          </p:cNvPr>
          <p:cNvSpPr/>
          <p:nvPr/>
        </p:nvSpPr>
        <p:spPr>
          <a:xfrm>
            <a:off x="3787997" y="2277961"/>
            <a:ext cx="736144" cy="681203"/>
          </a:xfrm>
          <a:prstGeom prst="rect">
            <a:avLst/>
          </a:prstGeom>
          <a:solidFill>
            <a:schemeClr val="accent3">
              <a:lumMod val="60000"/>
              <a:lumOff val="40000"/>
              <a:alpha val="63000"/>
            </a:schemeClr>
          </a:solidFill>
          <a:ln>
            <a:solidFill>
              <a:schemeClr val="accent3">
                <a:lumMod val="60000"/>
                <a:lumOff val="40000"/>
                <a:alpha val="60000"/>
              </a:schemeClr>
            </a:solidFill>
          </a:ln>
          <a:scene3d>
            <a:camera prst="isometricLeftDown">
              <a:rot lat="1200000" lon="18000000" rev="0"/>
            </a:camera>
            <a:lightRig rig="threePt" dir="t"/>
          </a:scene3d>
          <a:sp3d contourW="12700">
            <a:bevelT w="0" h="25400"/>
            <a:bevelB w="139700" h="0"/>
            <a:contourClr>
              <a:schemeClr val="accent3">
                <a:lumMod val="60000"/>
                <a:lumOff val="40000"/>
              </a:schemeClr>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0AFC6E7-B66F-4885-BFC5-2BF3DC671F86}"/>
              </a:ext>
            </a:extLst>
          </p:cNvPr>
          <p:cNvSpPr/>
          <p:nvPr/>
        </p:nvSpPr>
        <p:spPr>
          <a:xfrm>
            <a:off x="4084456" y="1212530"/>
            <a:ext cx="503768" cy="298684"/>
          </a:xfrm>
          <a:prstGeom prst="rect">
            <a:avLst/>
          </a:prstGeom>
          <a:solidFill>
            <a:schemeClr val="accent3">
              <a:lumMod val="60000"/>
              <a:lumOff val="40000"/>
              <a:alpha val="63000"/>
            </a:schemeClr>
          </a:solidFill>
          <a:ln>
            <a:solidFill>
              <a:schemeClr val="accent3">
                <a:lumMod val="60000"/>
                <a:lumOff val="40000"/>
                <a:alpha val="60000"/>
              </a:schemeClr>
            </a:solidFill>
          </a:ln>
          <a:scene3d>
            <a:camera prst="isometricLeftDown">
              <a:rot lat="1200000" lon="18000000" rev="0"/>
            </a:camera>
            <a:lightRig rig="threePt" dir="t"/>
          </a:scene3d>
          <a:sp3d contourW="12700">
            <a:bevelT w="0" h="25400"/>
            <a:bevelB w="139700" h="0"/>
            <a:contourClr>
              <a:schemeClr val="accent3">
                <a:lumMod val="60000"/>
                <a:lumOff val="40000"/>
              </a:schemeClr>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5D522089-6F2D-4D1C-8C31-C44A55B3BED7}"/>
              </a:ext>
            </a:extLst>
          </p:cNvPr>
          <p:cNvSpPr/>
          <p:nvPr/>
        </p:nvSpPr>
        <p:spPr>
          <a:xfrm>
            <a:off x="5449808" y="2759064"/>
            <a:ext cx="332871" cy="461665"/>
          </a:xfrm>
          <a:prstGeom prst="rect">
            <a:avLst/>
          </a:prstGeom>
          <a:solidFill>
            <a:schemeClr val="accent3">
              <a:lumMod val="60000"/>
              <a:lumOff val="40000"/>
              <a:alpha val="67000"/>
            </a:schemeClr>
          </a:solidFill>
          <a:ln>
            <a:solidFill>
              <a:schemeClr val="accent3">
                <a:lumMod val="60000"/>
                <a:lumOff val="40000"/>
                <a:alpha val="74000"/>
              </a:schemeClr>
            </a:solidFill>
          </a:ln>
          <a:scene3d>
            <a:camera prst="isometricLeftDown">
              <a:rot lat="1200000" lon="18600000" rev="0"/>
            </a:camera>
            <a:lightRig rig="threePt" dir="t"/>
          </a:scene3d>
          <a:sp3d contourW="12700">
            <a:bevelT w="0" h="254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111CB409-34A6-4B4A-B23D-4817F54B8CAE}"/>
              </a:ext>
            </a:extLst>
          </p:cNvPr>
          <p:cNvSpPr/>
          <p:nvPr/>
        </p:nvSpPr>
        <p:spPr>
          <a:xfrm>
            <a:off x="7687218" y="1790247"/>
            <a:ext cx="501638" cy="661918"/>
          </a:xfrm>
          <a:prstGeom prst="rect">
            <a:avLst/>
          </a:prstGeom>
          <a:solidFill>
            <a:schemeClr val="accent4">
              <a:lumMod val="50000"/>
              <a:alpha val="67000"/>
            </a:schemeClr>
          </a:solidFill>
          <a:ln>
            <a:solidFill>
              <a:schemeClr val="accent4">
                <a:lumMod val="75000"/>
                <a:alpha val="74000"/>
              </a:schemeClr>
            </a:solidFill>
          </a:ln>
          <a:scene3d>
            <a:camera prst="isometricLeftDown">
              <a:rot lat="1200000" lon="18000000" rev="0"/>
            </a:camera>
            <a:lightRig rig="threePt" dir="t"/>
          </a:scene3d>
          <a:sp3d contourW="12700">
            <a:bevelT w="0" h="6350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6E653D2D-6314-4BD2-B444-622F37114E00}"/>
              </a:ext>
            </a:extLst>
          </p:cNvPr>
          <p:cNvSpPr/>
          <p:nvPr/>
        </p:nvSpPr>
        <p:spPr>
          <a:xfrm>
            <a:off x="7687218" y="2693811"/>
            <a:ext cx="501638" cy="661918"/>
          </a:xfrm>
          <a:prstGeom prst="rect">
            <a:avLst/>
          </a:prstGeom>
          <a:solidFill>
            <a:schemeClr val="accent4">
              <a:lumMod val="50000"/>
              <a:alpha val="67000"/>
            </a:schemeClr>
          </a:solidFill>
          <a:ln>
            <a:solidFill>
              <a:schemeClr val="accent4">
                <a:lumMod val="75000"/>
                <a:alpha val="74000"/>
              </a:schemeClr>
            </a:solidFill>
          </a:ln>
          <a:scene3d>
            <a:camera prst="isometricLeftDown">
              <a:rot lat="1200000" lon="18000000" rev="0"/>
            </a:camera>
            <a:lightRig rig="threePt" dir="t"/>
          </a:scene3d>
          <a:sp3d contourW="12700">
            <a:bevelT w="0" h="63500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6D01152-4A28-446B-BCDB-2FF895FDAB94}"/>
              </a:ext>
            </a:extLst>
          </p:cNvPr>
          <p:cNvSpPr/>
          <p:nvPr/>
        </p:nvSpPr>
        <p:spPr>
          <a:xfrm>
            <a:off x="8469700" y="939378"/>
            <a:ext cx="1094950" cy="332786"/>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Bbox Reg</a:t>
            </a:r>
            <a:endParaRPr lang="en-IN" dirty="0"/>
          </a:p>
        </p:txBody>
      </p:sp>
      <p:sp>
        <p:nvSpPr>
          <p:cNvPr id="16" name="Rectangle 15">
            <a:extLst>
              <a:ext uri="{FF2B5EF4-FFF2-40B4-BE49-F238E27FC236}">
                <a16:creationId xmlns:a16="http://schemas.microsoft.com/office/drawing/2014/main" id="{E5D14049-B8C9-4E3E-ABA1-2EDC96935C93}"/>
              </a:ext>
            </a:extLst>
          </p:cNvPr>
          <p:cNvSpPr/>
          <p:nvPr/>
        </p:nvSpPr>
        <p:spPr>
          <a:xfrm>
            <a:off x="8711715" y="2162648"/>
            <a:ext cx="661896" cy="317765"/>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SVM</a:t>
            </a:r>
            <a:endParaRPr lang="en-IN" dirty="0"/>
          </a:p>
        </p:txBody>
      </p:sp>
      <p:sp>
        <p:nvSpPr>
          <p:cNvPr id="17" name="Rectangle 16">
            <a:extLst>
              <a:ext uri="{FF2B5EF4-FFF2-40B4-BE49-F238E27FC236}">
                <a16:creationId xmlns:a16="http://schemas.microsoft.com/office/drawing/2014/main" id="{DE7EAFC1-1C52-416D-B1CE-5B1733444673}"/>
              </a:ext>
            </a:extLst>
          </p:cNvPr>
          <p:cNvSpPr/>
          <p:nvPr/>
        </p:nvSpPr>
        <p:spPr>
          <a:xfrm>
            <a:off x="8495188" y="1776948"/>
            <a:ext cx="1094950" cy="332786"/>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Bbox Reg</a:t>
            </a:r>
            <a:endParaRPr lang="en-IN" dirty="0"/>
          </a:p>
        </p:txBody>
      </p:sp>
      <p:sp>
        <p:nvSpPr>
          <p:cNvPr id="18" name="Rectangle 17">
            <a:extLst>
              <a:ext uri="{FF2B5EF4-FFF2-40B4-BE49-F238E27FC236}">
                <a16:creationId xmlns:a16="http://schemas.microsoft.com/office/drawing/2014/main" id="{32B8E715-CC5D-4D43-B638-42C30CED5E1E}"/>
              </a:ext>
            </a:extLst>
          </p:cNvPr>
          <p:cNvSpPr/>
          <p:nvPr/>
        </p:nvSpPr>
        <p:spPr>
          <a:xfrm>
            <a:off x="8724415" y="3000442"/>
            <a:ext cx="661896" cy="317765"/>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SVM</a:t>
            </a:r>
            <a:endParaRPr lang="en-IN" dirty="0"/>
          </a:p>
        </p:txBody>
      </p:sp>
      <p:sp>
        <p:nvSpPr>
          <p:cNvPr id="19" name="Rectangle 18">
            <a:extLst>
              <a:ext uri="{FF2B5EF4-FFF2-40B4-BE49-F238E27FC236}">
                <a16:creationId xmlns:a16="http://schemas.microsoft.com/office/drawing/2014/main" id="{612CC514-927B-4168-BEF9-30BE8884353E}"/>
              </a:ext>
            </a:extLst>
          </p:cNvPr>
          <p:cNvSpPr/>
          <p:nvPr/>
        </p:nvSpPr>
        <p:spPr>
          <a:xfrm>
            <a:off x="8507888" y="2614742"/>
            <a:ext cx="1094950" cy="332786"/>
          </a:xfrm>
          <a:prstGeom prst="rect">
            <a:avLst/>
          </a:prstGeom>
          <a:solidFill>
            <a:schemeClr val="accent5">
              <a:lumMod val="75000"/>
              <a:alpha val="11000"/>
            </a:schemeClr>
          </a:solidFill>
          <a:ln>
            <a:solidFill>
              <a:schemeClr val="accent5">
                <a:lumMod val="75000"/>
                <a:alpha val="10000"/>
              </a:schemeClr>
            </a:solidFill>
          </a:ln>
          <a:scene3d>
            <a:camera prst="isometricLeftDown">
              <a:rot lat="1200000" lon="19800000" rev="0"/>
            </a:camera>
            <a:lightRig rig="threePt" dir="t"/>
          </a:scene3d>
          <a:sp3d contourW="12700">
            <a:bevelT w="0" h="0"/>
            <a:bevelB w="139700" h="0"/>
            <a:contourClr>
              <a:schemeClr val="bg1"/>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Bbox Reg</a:t>
            </a:r>
            <a:endParaRPr lang="en-IN" dirty="0"/>
          </a:p>
        </p:txBody>
      </p:sp>
      <p:cxnSp>
        <p:nvCxnSpPr>
          <p:cNvPr id="20" name="Straight Arrow Connector 19">
            <a:extLst>
              <a:ext uri="{FF2B5EF4-FFF2-40B4-BE49-F238E27FC236}">
                <a16:creationId xmlns:a16="http://schemas.microsoft.com/office/drawing/2014/main" id="{A730A16E-50E9-4607-82AA-B0BDC5C5E63A}"/>
              </a:ext>
            </a:extLst>
          </p:cNvPr>
          <p:cNvCxnSpPr>
            <a:cxnSpLocks/>
            <a:endCxn id="8" idx="1"/>
          </p:cNvCxnSpPr>
          <p:nvPr/>
        </p:nvCxnSpPr>
        <p:spPr>
          <a:xfrm flipV="1">
            <a:off x="4336340" y="1173733"/>
            <a:ext cx="1075970" cy="201195"/>
          </a:xfrm>
          <a:prstGeom prst="straightConnector1">
            <a:avLst/>
          </a:prstGeom>
          <a:ln w="12700">
            <a:solidFill>
              <a:schemeClr val="accent3">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9924793-028B-45A0-9FE1-160AA18F87BA}"/>
              </a:ext>
            </a:extLst>
          </p:cNvPr>
          <p:cNvCxnSpPr>
            <a:cxnSpLocks/>
            <a:endCxn id="9" idx="1"/>
          </p:cNvCxnSpPr>
          <p:nvPr/>
        </p:nvCxnSpPr>
        <p:spPr>
          <a:xfrm>
            <a:off x="3955659" y="1901065"/>
            <a:ext cx="1455683" cy="180750"/>
          </a:xfrm>
          <a:prstGeom prst="straightConnector1">
            <a:avLst/>
          </a:prstGeom>
          <a:ln w="12700">
            <a:solidFill>
              <a:schemeClr val="accent3">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5DB4A5-CF91-4F45-8BAC-8A3E246E8BA1}"/>
              </a:ext>
            </a:extLst>
          </p:cNvPr>
          <p:cNvCxnSpPr>
            <a:cxnSpLocks/>
            <a:endCxn id="12" idx="1"/>
          </p:cNvCxnSpPr>
          <p:nvPr/>
        </p:nvCxnSpPr>
        <p:spPr>
          <a:xfrm>
            <a:off x="4169359" y="2625040"/>
            <a:ext cx="1280449" cy="364857"/>
          </a:xfrm>
          <a:prstGeom prst="straightConnector1">
            <a:avLst/>
          </a:prstGeom>
          <a:ln w="12700">
            <a:solidFill>
              <a:schemeClr val="accent3">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8E7934-5F63-4221-A0ED-B585C9044C3E}"/>
              </a:ext>
            </a:extLst>
          </p:cNvPr>
          <p:cNvCxnSpPr>
            <a:cxnSpLocks/>
            <a:stCxn id="8" idx="3"/>
          </p:cNvCxnSpPr>
          <p:nvPr/>
        </p:nvCxnSpPr>
        <p:spPr>
          <a:xfrm>
            <a:off x="5745181" y="1173733"/>
            <a:ext cx="1288709" cy="0"/>
          </a:xfrm>
          <a:prstGeom prst="straightConnector1">
            <a:avLst/>
          </a:prstGeom>
          <a:ln w="12700">
            <a:solidFill>
              <a:schemeClr val="accent4">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71B637-EF71-49DD-9EA6-4B6DFCA64458}"/>
              </a:ext>
            </a:extLst>
          </p:cNvPr>
          <p:cNvCxnSpPr>
            <a:cxnSpLocks/>
          </p:cNvCxnSpPr>
          <p:nvPr/>
        </p:nvCxnSpPr>
        <p:spPr>
          <a:xfrm>
            <a:off x="5775848" y="2036039"/>
            <a:ext cx="1289677" cy="0"/>
          </a:xfrm>
          <a:prstGeom prst="straightConnector1">
            <a:avLst/>
          </a:prstGeom>
          <a:ln w="12700">
            <a:solidFill>
              <a:schemeClr val="accent4">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41FE14E-689E-4999-8624-FAD551C4F98B}"/>
              </a:ext>
            </a:extLst>
          </p:cNvPr>
          <p:cNvCxnSpPr>
            <a:cxnSpLocks/>
          </p:cNvCxnSpPr>
          <p:nvPr/>
        </p:nvCxnSpPr>
        <p:spPr>
          <a:xfrm>
            <a:off x="5782679" y="2927463"/>
            <a:ext cx="1251211" cy="0"/>
          </a:xfrm>
          <a:prstGeom prst="straightConnector1">
            <a:avLst/>
          </a:prstGeom>
          <a:ln w="12700">
            <a:solidFill>
              <a:schemeClr val="accent4">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612DA03-772D-4051-B1C5-221152A22459}"/>
              </a:ext>
            </a:extLst>
          </p:cNvPr>
          <p:cNvCxnSpPr>
            <a:cxnSpLocks/>
            <a:endCxn id="19" idx="1"/>
          </p:cNvCxnSpPr>
          <p:nvPr/>
        </p:nvCxnSpPr>
        <p:spPr>
          <a:xfrm flipV="1">
            <a:off x="7969897" y="2781135"/>
            <a:ext cx="537991" cy="163220"/>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D1AAF4E-E952-4360-9FB1-BC9AB492DAC9}"/>
              </a:ext>
            </a:extLst>
          </p:cNvPr>
          <p:cNvCxnSpPr>
            <a:cxnSpLocks/>
            <a:endCxn id="18" idx="1"/>
          </p:cNvCxnSpPr>
          <p:nvPr/>
        </p:nvCxnSpPr>
        <p:spPr>
          <a:xfrm>
            <a:off x="7938037" y="2954804"/>
            <a:ext cx="786378" cy="204521"/>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4D9E76D-3EB4-427C-8BCD-8168D1B739A3}"/>
              </a:ext>
            </a:extLst>
          </p:cNvPr>
          <p:cNvCxnSpPr>
            <a:cxnSpLocks/>
            <a:endCxn id="17" idx="1"/>
          </p:cNvCxnSpPr>
          <p:nvPr/>
        </p:nvCxnSpPr>
        <p:spPr>
          <a:xfrm flipV="1">
            <a:off x="7925200" y="1943341"/>
            <a:ext cx="569988" cy="147227"/>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CFAD13A-868B-46EC-8DB5-42562BF5A091}"/>
              </a:ext>
            </a:extLst>
          </p:cNvPr>
          <p:cNvCxnSpPr>
            <a:cxnSpLocks/>
            <a:endCxn id="16" idx="1"/>
          </p:cNvCxnSpPr>
          <p:nvPr/>
        </p:nvCxnSpPr>
        <p:spPr>
          <a:xfrm>
            <a:off x="7955183" y="2096596"/>
            <a:ext cx="756532" cy="224935"/>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F7FB270-B0BE-4D0D-A7D6-EE771AC89CDC}"/>
              </a:ext>
            </a:extLst>
          </p:cNvPr>
          <p:cNvCxnSpPr>
            <a:cxnSpLocks/>
            <a:endCxn id="15" idx="1"/>
          </p:cNvCxnSpPr>
          <p:nvPr/>
        </p:nvCxnSpPr>
        <p:spPr>
          <a:xfrm flipV="1">
            <a:off x="7888340" y="1105771"/>
            <a:ext cx="581360" cy="67961"/>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AC503FE-4217-441C-93CB-450BE5C30E37}"/>
              </a:ext>
            </a:extLst>
          </p:cNvPr>
          <p:cNvCxnSpPr>
            <a:cxnSpLocks/>
            <a:endCxn id="6" idx="1"/>
          </p:cNvCxnSpPr>
          <p:nvPr/>
        </p:nvCxnSpPr>
        <p:spPr>
          <a:xfrm>
            <a:off x="7900160" y="1183515"/>
            <a:ext cx="786067" cy="300446"/>
          </a:xfrm>
          <a:prstGeom prst="straightConnector1">
            <a:avLst/>
          </a:prstGeom>
          <a:ln w="12700">
            <a:solidFill>
              <a:schemeClr val="accent5">
                <a:lumMod val="75000"/>
                <a:alpha val="68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3EFBC6A-FA1C-42EC-B844-E9D30FBBC1BE}"/>
              </a:ext>
            </a:extLst>
          </p:cNvPr>
          <p:cNvSpPr/>
          <p:nvPr/>
        </p:nvSpPr>
        <p:spPr>
          <a:xfrm>
            <a:off x="1041400" y="625793"/>
            <a:ext cx="10312400" cy="2933700"/>
          </a:xfrm>
          <a:prstGeom prst="rect">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a:extLst>
              <a:ext uri="{FF2B5EF4-FFF2-40B4-BE49-F238E27FC236}">
                <a16:creationId xmlns:a16="http://schemas.microsoft.com/office/drawing/2014/main" id="{5A11FC96-E854-455E-BF8F-B9282BF0BB84}"/>
              </a:ext>
            </a:extLst>
          </p:cNvPr>
          <p:cNvSpPr txBox="1"/>
          <p:nvPr/>
        </p:nvSpPr>
        <p:spPr>
          <a:xfrm>
            <a:off x="1089533" y="1998098"/>
            <a:ext cx="2174362" cy="779701"/>
          </a:xfrm>
          <a:prstGeom prst="rect">
            <a:avLst/>
          </a:prstGeom>
          <a:noFill/>
        </p:spPr>
        <p:txBody>
          <a:bodyPr wrap="square" rtlCol="0">
            <a:spAutoFit/>
          </a:bodyPr>
          <a:lstStyle/>
          <a:p>
            <a:pPr algn="ctr"/>
            <a:r>
              <a:rPr lang="en-US" sz="1400" dirty="0"/>
              <a:t>Region of Interest (ROI) from proposal methods</a:t>
            </a:r>
          </a:p>
          <a:p>
            <a:pPr algn="ctr"/>
            <a:r>
              <a:rPr lang="en-US" sz="1400" dirty="0">
                <a:solidFill>
                  <a:schemeClr val="accent5">
                    <a:lumMod val="75000"/>
                  </a:schemeClr>
                </a:solidFill>
              </a:rPr>
              <a:t>( </a:t>
            </a:r>
            <a:r>
              <a:rPr lang="en-US" sz="2500" baseline="-25000" dirty="0">
                <a:solidFill>
                  <a:schemeClr val="accent5">
                    <a:lumMod val="75000"/>
                  </a:schemeClr>
                </a:solidFill>
              </a:rPr>
              <a:t>~ </a:t>
            </a:r>
            <a:r>
              <a:rPr lang="en-US" sz="1400" dirty="0">
                <a:solidFill>
                  <a:schemeClr val="accent5">
                    <a:lumMod val="75000"/>
                  </a:schemeClr>
                </a:solidFill>
              </a:rPr>
              <a:t>2k ) </a:t>
            </a:r>
            <a:endParaRPr lang="en-IN" sz="1400" dirty="0">
              <a:solidFill>
                <a:schemeClr val="accent5">
                  <a:lumMod val="75000"/>
                </a:schemeClr>
              </a:solidFill>
            </a:endParaRPr>
          </a:p>
        </p:txBody>
      </p:sp>
      <p:cxnSp>
        <p:nvCxnSpPr>
          <p:cNvPr id="34" name="Straight Arrow Connector 33">
            <a:extLst>
              <a:ext uri="{FF2B5EF4-FFF2-40B4-BE49-F238E27FC236}">
                <a16:creationId xmlns:a16="http://schemas.microsoft.com/office/drawing/2014/main" id="{BBF25271-E36E-466A-B9AF-F0407C574702}"/>
              </a:ext>
            </a:extLst>
          </p:cNvPr>
          <p:cNvCxnSpPr>
            <a:cxnSpLocks/>
            <a:stCxn id="33" idx="3"/>
          </p:cNvCxnSpPr>
          <p:nvPr/>
        </p:nvCxnSpPr>
        <p:spPr>
          <a:xfrm flipV="1">
            <a:off x="3263895" y="1883337"/>
            <a:ext cx="428036" cy="504612"/>
          </a:xfrm>
          <a:prstGeom prst="straightConnector1">
            <a:avLst/>
          </a:prstGeom>
          <a:ln w="1270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183DE2-CD47-43A6-AAEC-F550815FAAB4}"/>
              </a:ext>
            </a:extLst>
          </p:cNvPr>
          <p:cNvCxnSpPr>
            <a:cxnSpLocks/>
            <a:stCxn id="33" idx="3"/>
          </p:cNvCxnSpPr>
          <p:nvPr/>
        </p:nvCxnSpPr>
        <p:spPr>
          <a:xfrm>
            <a:off x="3263895" y="2387949"/>
            <a:ext cx="594528" cy="210184"/>
          </a:xfrm>
          <a:prstGeom prst="straightConnector1">
            <a:avLst/>
          </a:prstGeom>
          <a:ln w="1270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41807D-F915-4619-AEC5-1865994D5015}"/>
              </a:ext>
            </a:extLst>
          </p:cNvPr>
          <p:cNvCxnSpPr>
            <a:cxnSpLocks/>
            <a:stCxn id="33" idx="3"/>
            <a:endCxn id="11" idx="2"/>
          </p:cNvCxnSpPr>
          <p:nvPr/>
        </p:nvCxnSpPr>
        <p:spPr>
          <a:xfrm flipV="1">
            <a:off x="3263895" y="1511214"/>
            <a:ext cx="1072445" cy="876735"/>
          </a:xfrm>
          <a:prstGeom prst="straightConnector1">
            <a:avLst/>
          </a:prstGeom>
          <a:ln w="1270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12D80FC-B18A-4E4A-B600-6F4E9A2E354F}"/>
              </a:ext>
            </a:extLst>
          </p:cNvPr>
          <p:cNvSpPr txBox="1"/>
          <p:nvPr/>
        </p:nvSpPr>
        <p:spPr>
          <a:xfrm>
            <a:off x="4515748" y="1439756"/>
            <a:ext cx="2174362" cy="307777"/>
          </a:xfrm>
          <a:prstGeom prst="rect">
            <a:avLst/>
          </a:prstGeom>
          <a:noFill/>
        </p:spPr>
        <p:txBody>
          <a:bodyPr wrap="square" rtlCol="0">
            <a:spAutoFit/>
          </a:bodyPr>
          <a:lstStyle/>
          <a:p>
            <a:pPr algn="ctr"/>
            <a:r>
              <a:rPr lang="en-US" sz="1400" dirty="0"/>
              <a:t>Warped Images</a:t>
            </a:r>
            <a:endParaRPr lang="en-IN" sz="1400" dirty="0"/>
          </a:p>
        </p:txBody>
      </p:sp>
      <p:sp>
        <p:nvSpPr>
          <p:cNvPr id="38" name="TextBox 37">
            <a:extLst>
              <a:ext uri="{FF2B5EF4-FFF2-40B4-BE49-F238E27FC236}">
                <a16:creationId xmlns:a16="http://schemas.microsoft.com/office/drawing/2014/main" id="{8A4C50B1-CAEE-459F-A15E-103FFB52F57D}"/>
              </a:ext>
            </a:extLst>
          </p:cNvPr>
          <p:cNvSpPr txBox="1"/>
          <p:nvPr/>
        </p:nvSpPr>
        <p:spPr>
          <a:xfrm>
            <a:off x="4463605" y="2367087"/>
            <a:ext cx="2174362" cy="307777"/>
          </a:xfrm>
          <a:prstGeom prst="rect">
            <a:avLst/>
          </a:prstGeom>
          <a:noFill/>
        </p:spPr>
        <p:txBody>
          <a:bodyPr wrap="square" rtlCol="0">
            <a:spAutoFit/>
          </a:bodyPr>
          <a:lstStyle/>
          <a:p>
            <a:pPr algn="ctr"/>
            <a:r>
              <a:rPr lang="en-US" sz="1400" dirty="0"/>
              <a:t>Warped Images</a:t>
            </a:r>
            <a:endParaRPr lang="en-IN" sz="1400" dirty="0"/>
          </a:p>
        </p:txBody>
      </p:sp>
      <p:sp>
        <p:nvSpPr>
          <p:cNvPr id="39" name="TextBox 38">
            <a:extLst>
              <a:ext uri="{FF2B5EF4-FFF2-40B4-BE49-F238E27FC236}">
                <a16:creationId xmlns:a16="http://schemas.microsoft.com/office/drawing/2014/main" id="{FBA72285-94D0-4106-A264-EA7DA70A1DEC}"/>
              </a:ext>
            </a:extLst>
          </p:cNvPr>
          <p:cNvSpPr txBox="1"/>
          <p:nvPr/>
        </p:nvSpPr>
        <p:spPr>
          <a:xfrm rot="3057929">
            <a:off x="7152222" y="1127566"/>
            <a:ext cx="785815" cy="276999"/>
          </a:xfrm>
          <a:prstGeom prst="rect">
            <a:avLst/>
          </a:prstGeom>
          <a:noFill/>
        </p:spPr>
        <p:txBody>
          <a:bodyPr wrap="square" rtlCol="0">
            <a:spAutoFit/>
          </a:bodyPr>
          <a:lstStyle/>
          <a:p>
            <a:pPr algn="ctr"/>
            <a:r>
              <a:rPr lang="en-US" sz="1200" dirty="0"/>
              <a:t>Convnets</a:t>
            </a:r>
            <a:endParaRPr lang="en-IN" sz="1200" dirty="0"/>
          </a:p>
        </p:txBody>
      </p:sp>
      <p:sp>
        <p:nvSpPr>
          <p:cNvPr id="40" name="TextBox 39">
            <a:extLst>
              <a:ext uri="{FF2B5EF4-FFF2-40B4-BE49-F238E27FC236}">
                <a16:creationId xmlns:a16="http://schemas.microsoft.com/office/drawing/2014/main" id="{AB7365FB-D97A-4F24-ADA5-F09B69E774AD}"/>
              </a:ext>
            </a:extLst>
          </p:cNvPr>
          <p:cNvSpPr txBox="1"/>
          <p:nvPr/>
        </p:nvSpPr>
        <p:spPr>
          <a:xfrm rot="3057929">
            <a:off x="7140402" y="1976838"/>
            <a:ext cx="785815" cy="276999"/>
          </a:xfrm>
          <a:prstGeom prst="rect">
            <a:avLst/>
          </a:prstGeom>
          <a:noFill/>
        </p:spPr>
        <p:txBody>
          <a:bodyPr wrap="square" rtlCol="0">
            <a:spAutoFit/>
          </a:bodyPr>
          <a:lstStyle/>
          <a:p>
            <a:pPr algn="ctr"/>
            <a:r>
              <a:rPr lang="en-US" sz="1200" dirty="0"/>
              <a:t>Convnets</a:t>
            </a:r>
            <a:endParaRPr lang="en-IN" sz="1200" dirty="0"/>
          </a:p>
        </p:txBody>
      </p:sp>
      <p:sp>
        <p:nvSpPr>
          <p:cNvPr id="41" name="TextBox 40">
            <a:extLst>
              <a:ext uri="{FF2B5EF4-FFF2-40B4-BE49-F238E27FC236}">
                <a16:creationId xmlns:a16="http://schemas.microsoft.com/office/drawing/2014/main" id="{CED6ABD7-7B21-4437-AC2A-5F2D21184FD7}"/>
              </a:ext>
            </a:extLst>
          </p:cNvPr>
          <p:cNvSpPr txBox="1"/>
          <p:nvPr/>
        </p:nvSpPr>
        <p:spPr>
          <a:xfrm rot="3057929">
            <a:off x="7108986" y="2909916"/>
            <a:ext cx="785815" cy="276999"/>
          </a:xfrm>
          <a:prstGeom prst="rect">
            <a:avLst/>
          </a:prstGeom>
          <a:noFill/>
        </p:spPr>
        <p:txBody>
          <a:bodyPr wrap="square" rtlCol="0">
            <a:spAutoFit/>
          </a:bodyPr>
          <a:lstStyle/>
          <a:p>
            <a:pPr algn="ctr"/>
            <a:r>
              <a:rPr lang="en-US" sz="1200" dirty="0"/>
              <a:t>Convnets</a:t>
            </a:r>
            <a:endParaRPr lang="en-IN" sz="1200" dirty="0"/>
          </a:p>
        </p:txBody>
      </p:sp>
      <p:sp>
        <p:nvSpPr>
          <p:cNvPr id="42" name="TextBox 41">
            <a:extLst>
              <a:ext uri="{FF2B5EF4-FFF2-40B4-BE49-F238E27FC236}">
                <a16:creationId xmlns:a16="http://schemas.microsoft.com/office/drawing/2014/main" id="{102BB685-7DA1-46B4-B695-136212EE9555}"/>
              </a:ext>
            </a:extLst>
          </p:cNvPr>
          <p:cNvSpPr txBox="1"/>
          <p:nvPr/>
        </p:nvSpPr>
        <p:spPr>
          <a:xfrm>
            <a:off x="9516969" y="2036039"/>
            <a:ext cx="1849668" cy="738664"/>
          </a:xfrm>
          <a:prstGeom prst="rect">
            <a:avLst/>
          </a:prstGeom>
          <a:noFill/>
        </p:spPr>
        <p:txBody>
          <a:bodyPr wrap="square" rtlCol="0">
            <a:spAutoFit/>
          </a:bodyPr>
          <a:lstStyle/>
          <a:p>
            <a:pPr algn="ctr"/>
            <a:r>
              <a:rPr lang="en-US" sz="1400" dirty="0"/>
              <a:t>Apply Bbox Regression and SVM to classify objects</a:t>
            </a:r>
            <a:endParaRPr lang="en-IN" sz="1400" dirty="0"/>
          </a:p>
        </p:txBody>
      </p:sp>
      <p:sp>
        <p:nvSpPr>
          <p:cNvPr id="44" name="TextBox 43">
            <a:extLst>
              <a:ext uri="{FF2B5EF4-FFF2-40B4-BE49-F238E27FC236}">
                <a16:creationId xmlns:a16="http://schemas.microsoft.com/office/drawing/2014/main" id="{E558B01A-DBB1-48D7-AA67-C064DA99CC25}"/>
              </a:ext>
            </a:extLst>
          </p:cNvPr>
          <p:cNvSpPr txBox="1"/>
          <p:nvPr/>
        </p:nvSpPr>
        <p:spPr>
          <a:xfrm>
            <a:off x="1041400" y="3980126"/>
            <a:ext cx="6096000" cy="2800767"/>
          </a:xfrm>
          <a:prstGeom prst="rect">
            <a:avLst/>
          </a:prstGeom>
          <a:noFill/>
        </p:spPr>
        <p:txBody>
          <a:bodyPr wrap="square">
            <a:spAutoFit/>
          </a:bodyPr>
          <a:lstStyle/>
          <a:p>
            <a:pPr marL="342900" indent="-342900">
              <a:buAutoNum type="arabicPeriod"/>
            </a:pPr>
            <a:r>
              <a:rPr lang="en-US" sz="1600" dirty="0"/>
              <a:t>Process </a:t>
            </a:r>
            <a:r>
              <a:rPr lang="en-US" sz="1600" dirty="0">
                <a:solidFill>
                  <a:schemeClr val="accent3">
                    <a:lumMod val="60000"/>
                    <a:lumOff val="40000"/>
                  </a:schemeClr>
                </a:solidFill>
              </a:rPr>
              <a:t>2,000 region proposals</a:t>
            </a:r>
            <a:r>
              <a:rPr lang="en-US" sz="1600" dirty="0"/>
              <a:t> individually by CNN (Don’t share CNN computational resource).</a:t>
            </a:r>
          </a:p>
          <a:p>
            <a:pPr marL="342900" indent="-342900">
              <a:buAutoNum type="arabicPeriod"/>
            </a:pPr>
            <a:endParaRPr lang="en-US" sz="1600" dirty="0"/>
          </a:p>
          <a:p>
            <a:pPr marL="342900" indent="-342900">
              <a:buAutoNum type="arabicPeriod"/>
            </a:pPr>
            <a:r>
              <a:rPr lang="en-US" sz="1600" dirty="0"/>
              <a:t>Training is 2 Stage </a:t>
            </a:r>
            <a:r>
              <a:rPr lang="en-US" sz="1600" dirty="0">
                <a:solidFill>
                  <a:schemeClr val="accent5">
                    <a:lumMod val="75000"/>
                  </a:schemeClr>
                </a:solidFill>
              </a:rPr>
              <a:t>(Classical + CNN) </a:t>
            </a:r>
            <a:r>
              <a:rPr lang="en-US" sz="1600" dirty="0"/>
              <a:t>and  not End to End like Overfeat.</a:t>
            </a:r>
          </a:p>
          <a:p>
            <a:pPr marL="342900" indent="-342900">
              <a:buAutoNum type="arabicPeriod"/>
            </a:pPr>
            <a:endParaRPr lang="en-US" sz="1600" dirty="0"/>
          </a:p>
          <a:p>
            <a:pPr marL="342900" indent="-342900">
              <a:buAutoNum type="arabicPeriod"/>
            </a:pPr>
            <a:r>
              <a:rPr lang="en-US" sz="1600" dirty="0"/>
              <a:t>Inference time is much slower than Overfeat because of processing </a:t>
            </a:r>
            <a:r>
              <a:rPr lang="en-US" sz="1600" baseline="-25000" dirty="0"/>
              <a:t>~ </a:t>
            </a:r>
            <a:r>
              <a:rPr lang="en-US" sz="1600" dirty="0"/>
              <a:t>2k ROI proposals for each query image.</a:t>
            </a:r>
          </a:p>
          <a:p>
            <a:pPr marL="342900" indent="-342900">
              <a:buAutoNum type="arabicPeriod"/>
            </a:pPr>
            <a:endParaRPr lang="en-US" sz="1600" dirty="0"/>
          </a:p>
          <a:p>
            <a:pPr marL="342900" indent="-342900">
              <a:buAutoNum type="arabicPeriod"/>
            </a:pPr>
            <a:r>
              <a:rPr lang="en-US" sz="1600" dirty="0">
                <a:solidFill>
                  <a:schemeClr val="accent5">
                    <a:lumMod val="60000"/>
                    <a:lumOff val="40000"/>
                  </a:schemeClr>
                </a:solidFill>
              </a:rPr>
              <a:t>Selective Search </a:t>
            </a:r>
            <a:r>
              <a:rPr lang="en-US" sz="1600" dirty="0"/>
              <a:t>is not trainable (hardcoded) and therefore not very good in generalizing.</a:t>
            </a:r>
            <a:endParaRPr lang="en-IN" sz="1600" dirty="0"/>
          </a:p>
        </p:txBody>
      </p:sp>
      <p:sp>
        <p:nvSpPr>
          <p:cNvPr id="46" name="TextBox 45">
            <a:extLst>
              <a:ext uri="{FF2B5EF4-FFF2-40B4-BE49-F238E27FC236}">
                <a16:creationId xmlns:a16="http://schemas.microsoft.com/office/drawing/2014/main" id="{B07B303C-1EC9-4515-8153-E4DABB5CB8D3}"/>
              </a:ext>
            </a:extLst>
          </p:cNvPr>
          <p:cNvSpPr txBox="1"/>
          <p:nvPr/>
        </p:nvSpPr>
        <p:spPr>
          <a:xfrm>
            <a:off x="2675857" y="3638852"/>
            <a:ext cx="2401808" cy="369332"/>
          </a:xfrm>
          <a:prstGeom prst="rect">
            <a:avLst/>
          </a:prstGeom>
          <a:noFill/>
        </p:spPr>
        <p:txBody>
          <a:bodyPr wrap="square">
            <a:spAutoFit/>
          </a:bodyPr>
          <a:lstStyle/>
          <a:p>
            <a:r>
              <a:rPr lang="en-US" sz="1800" dirty="0">
                <a:solidFill>
                  <a:schemeClr val="accent6">
                    <a:lumMod val="60000"/>
                    <a:lumOff val="40000"/>
                  </a:schemeClr>
                </a:solidFill>
              </a:rPr>
              <a:t>Major Disadvantages</a:t>
            </a:r>
            <a:endParaRPr lang="en-IN" dirty="0"/>
          </a:p>
        </p:txBody>
      </p:sp>
      <p:sp>
        <p:nvSpPr>
          <p:cNvPr id="48" name="TextBox 47">
            <a:extLst>
              <a:ext uri="{FF2B5EF4-FFF2-40B4-BE49-F238E27FC236}">
                <a16:creationId xmlns:a16="http://schemas.microsoft.com/office/drawing/2014/main" id="{A0924B4D-0D55-4EF6-891B-7CF823565108}"/>
              </a:ext>
            </a:extLst>
          </p:cNvPr>
          <p:cNvSpPr txBox="1"/>
          <p:nvPr/>
        </p:nvSpPr>
        <p:spPr>
          <a:xfrm>
            <a:off x="8576169" y="3755639"/>
            <a:ext cx="2401808" cy="369332"/>
          </a:xfrm>
          <a:prstGeom prst="rect">
            <a:avLst/>
          </a:prstGeom>
          <a:noFill/>
        </p:spPr>
        <p:txBody>
          <a:bodyPr wrap="square">
            <a:spAutoFit/>
          </a:bodyPr>
          <a:lstStyle/>
          <a:p>
            <a:r>
              <a:rPr lang="en-US" dirty="0">
                <a:solidFill>
                  <a:schemeClr val="accent1">
                    <a:lumMod val="40000"/>
                    <a:lumOff val="60000"/>
                  </a:schemeClr>
                </a:solidFill>
              </a:rPr>
              <a:t>A</a:t>
            </a:r>
            <a:r>
              <a:rPr lang="en-US" sz="1800" dirty="0">
                <a:solidFill>
                  <a:schemeClr val="accent1">
                    <a:lumMod val="40000"/>
                    <a:lumOff val="60000"/>
                  </a:schemeClr>
                </a:solidFill>
              </a:rPr>
              <a:t>dvantages</a:t>
            </a:r>
            <a:endParaRPr lang="en-IN" dirty="0">
              <a:solidFill>
                <a:schemeClr val="accent1">
                  <a:lumMod val="40000"/>
                  <a:lumOff val="60000"/>
                </a:schemeClr>
              </a:solidFill>
            </a:endParaRPr>
          </a:p>
        </p:txBody>
      </p:sp>
      <p:sp>
        <p:nvSpPr>
          <p:cNvPr id="52" name="TextBox 51">
            <a:extLst>
              <a:ext uri="{FF2B5EF4-FFF2-40B4-BE49-F238E27FC236}">
                <a16:creationId xmlns:a16="http://schemas.microsoft.com/office/drawing/2014/main" id="{B2EADBA5-AD62-4382-9861-67F5B137F945}"/>
              </a:ext>
            </a:extLst>
          </p:cNvPr>
          <p:cNvSpPr txBox="1"/>
          <p:nvPr/>
        </p:nvSpPr>
        <p:spPr>
          <a:xfrm>
            <a:off x="7501893" y="4287902"/>
            <a:ext cx="4477398" cy="2185214"/>
          </a:xfrm>
          <a:prstGeom prst="rect">
            <a:avLst/>
          </a:prstGeom>
          <a:noFill/>
        </p:spPr>
        <p:txBody>
          <a:bodyPr wrap="square">
            <a:spAutoFit/>
          </a:bodyPr>
          <a:lstStyle/>
          <a:p>
            <a:pPr marL="285750" indent="-285750">
              <a:buFont typeface="Arial" panose="020B0604020202020204" pitchFamily="34" charset="0"/>
              <a:buChar char="•"/>
            </a:pPr>
            <a:r>
              <a:rPr lang="en-US" sz="1700" dirty="0">
                <a:solidFill>
                  <a:schemeClr val="accent4">
                    <a:lumMod val="40000"/>
                    <a:lumOff val="60000"/>
                  </a:schemeClr>
                </a:solidFill>
              </a:rPr>
              <a:t>More Accurate</a:t>
            </a:r>
          </a:p>
          <a:p>
            <a:pPr marL="285750" indent="-285750">
              <a:buFont typeface="Arial" panose="020B0604020202020204" pitchFamily="34" charset="0"/>
              <a:buChar char="•"/>
            </a:pPr>
            <a:endParaRPr lang="en-US" sz="1700" dirty="0">
              <a:solidFill>
                <a:schemeClr val="accent4">
                  <a:lumMod val="40000"/>
                  <a:lumOff val="60000"/>
                </a:schemeClr>
              </a:solidFill>
            </a:endParaRPr>
          </a:p>
          <a:p>
            <a:pPr marL="285750" indent="-285750">
              <a:buFont typeface="Arial" panose="020B0604020202020204" pitchFamily="34" charset="0"/>
              <a:buChar char="•"/>
            </a:pPr>
            <a:r>
              <a:rPr lang="en-US" sz="1700" dirty="0">
                <a:solidFill>
                  <a:schemeClr val="accent4">
                    <a:lumMod val="40000"/>
                    <a:lumOff val="60000"/>
                  </a:schemeClr>
                </a:solidFill>
              </a:rPr>
              <a:t>Should we even follow up this approach? Is it even worth researching this approach? Where can RCNN be use?</a:t>
            </a:r>
          </a:p>
          <a:p>
            <a:pPr marL="742950" lvl="1" indent="-285750">
              <a:buFont typeface="Arial" panose="020B0604020202020204" pitchFamily="34" charset="0"/>
              <a:buChar char="•"/>
            </a:pPr>
            <a:r>
              <a:rPr lang="en-US" sz="1700" dirty="0">
                <a:solidFill>
                  <a:schemeClr val="tx1">
                    <a:lumMod val="85000"/>
                  </a:schemeClr>
                </a:solidFill>
              </a:rPr>
              <a:t>Medical use cases</a:t>
            </a:r>
          </a:p>
          <a:p>
            <a:pPr marL="285750" indent="-285750">
              <a:buFont typeface="Arial" panose="020B0604020202020204" pitchFamily="34" charset="0"/>
              <a:buChar char="•"/>
            </a:pPr>
            <a:endParaRPr lang="en-US" sz="1700" dirty="0">
              <a:solidFill>
                <a:schemeClr val="accent4">
                  <a:lumMod val="40000"/>
                  <a:lumOff val="60000"/>
                </a:schemeClr>
              </a:solidFill>
            </a:endParaRPr>
          </a:p>
          <a:p>
            <a:pPr marL="285750" indent="-285750">
              <a:buFont typeface="Arial" panose="020B0604020202020204" pitchFamily="34" charset="0"/>
              <a:buChar char="•"/>
            </a:pPr>
            <a:r>
              <a:rPr lang="en-US" sz="1700" dirty="0">
                <a:solidFill>
                  <a:schemeClr val="accent6">
                    <a:lumMod val="60000"/>
                    <a:lumOff val="40000"/>
                  </a:schemeClr>
                </a:solidFill>
              </a:rPr>
              <a:t>Any ways to improve RCNN ?</a:t>
            </a:r>
            <a:endParaRPr lang="en-IN" sz="1700" dirty="0">
              <a:solidFill>
                <a:schemeClr val="accent6">
                  <a:lumMod val="60000"/>
                  <a:lumOff val="40000"/>
                </a:schemeClr>
              </a:solidFill>
            </a:endParaRPr>
          </a:p>
        </p:txBody>
      </p:sp>
      <p:sp>
        <p:nvSpPr>
          <p:cNvPr id="54" name="TextBox 53">
            <a:extLst>
              <a:ext uri="{FF2B5EF4-FFF2-40B4-BE49-F238E27FC236}">
                <a16:creationId xmlns:a16="http://schemas.microsoft.com/office/drawing/2014/main" id="{72477CB4-0E46-4D21-841D-5DC90DD799AD}"/>
              </a:ext>
            </a:extLst>
          </p:cNvPr>
          <p:cNvSpPr txBox="1"/>
          <p:nvPr/>
        </p:nvSpPr>
        <p:spPr>
          <a:xfrm>
            <a:off x="1041400" y="631627"/>
            <a:ext cx="933919" cy="369332"/>
          </a:xfrm>
          <a:prstGeom prst="rect">
            <a:avLst/>
          </a:prstGeom>
          <a:noFill/>
        </p:spPr>
        <p:txBody>
          <a:bodyPr wrap="square">
            <a:spAutoFit/>
          </a:bodyPr>
          <a:lstStyle/>
          <a:p>
            <a:r>
              <a:rPr lang="en-US" dirty="0">
                <a:solidFill>
                  <a:schemeClr val="accent4">
                    <a:lumMod val="40000"/>
                    <a:lumOff val="60000"/>
                  </a:schemeClr>
                </a:solidFill>
              </a:rPr>
              <a:t>Testing </a:t>
            </a:r>
            <a:endParaRPr lang="en-IN" dirty="0">
              <a:solidFill>
                <a:schemeClr val="accent4">
                  <a:lumMod val="40000"/>
                  <a:lumOff val="60000"/>
                </a:schemeClr>
              </a:solidFill>
            </a:endParaRPr>
          </a:p>
        </p:txBody>
      </p:sp>
      <p:pic>
        <p:nvPicPr>
          <p:cNvPr id="2" name="Picture 1">
            <a:extLst>
              <a:ext uri="{FF2B5EF4-FFF2-40B4-BE49-F238E27FC236}">
                <a16:creationId xmlns:a16="http://schemas.microsoft.com/office/drawing/2014/main" id="{15D42C14-916A-4952-8002-B41AA782E9C5}"/>
              </a:ext>
            </a:extLst>
          </p:cNvPr>
          <p:cNvPicPr>
            <a:picLocks noChangeAspect="1"/>
          </p:cNvPicPr>
          <p:nvPr/>
        </p:nvPicPr>
        <p:blipFill>
          <a:blip r:embed="rId3"/>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3701794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CE602E9-3E07-4CF3-8559-CDBC3107A3CD}"/>
              </a:ext>
            </a:extLst>
          </p:cNvPr>
          <p:cNvPicPr>
            <a:picLocks noChangeAspect="1"/>
          </p:cNvPicPr>
          <p:nvPr/>
        </p:nvPicPr>
        <p:blipFill>
          <a:blip r:embed="rId2"/>
          <a:stretch>
            <a:fillRect/>
          </a:stretch>
        </p:blipFill>
        <p:spPr>
          <a:xfrm>
            <a:off x="10568152" y="5901817"/>
            <a:ext cx="505834" cy="503280"/>
          </a:xfrm>
          <a:prstGeom prst="rect">
            <a:avLst/>
          </a:prstGeom>
        </p:spPr>
      </p:pic>
      <p:sp>
        <p:nvSpPr>
          <p:cNvPr id="4" name="TextBox 3">
            <a:extLst>
              <a:ext uri="{FF2B5EF4-FFF2-40B4-BE49-F238E27FC236}">
                <a16:creationId xmlns:a16="http://schemas.microsoft.com/office/drawing/2014/main" id="{09EB1BF7-6F8F-46F0-9D83-4F2E0DBAD8EF}"/>
              </a:ext>
            </a:extLst>
          </p:cNvPr>
          <p:cNvSpPr txBox="1"/>
          <p:nvPr/>
        </p:nvSpPr>
        <p:spPr>
          <a:xfrm>
            <a:off x="5236152" y="1175518"/>
            <a:ext cx="1256434" cy="430887"/>
          </a:xfrm>
          <a:prstGeom prst="rect">
            <a:avLst/>
          </a:prstGeom>
          <a:noFill/>
          <a:ln>
            <a:solidFill>
              <a:schemeClr val="tx1">
                <a:lumMod val="75000"/>
              </a:schemeClr>
            </a:solidFill>
            <a:prstDash val="sysDash"/>
          </a:ln>
        </p:spPr>
        <p:txBody>
          <a:bodyPr wrap="none" rtlCol="0">
            <a:spAutoFit/>
          </a:bodyPr>
          <a:lstStyle/>
          <a:p>
            <a:r>
              <a:rPr lang="en-US" sz="2200" dirty="0">
                <a:solidFill>
                  <a:schemeClr val="accent2">
                    <a:lumMod val="60000"/>
                    <a:lumOff val="40000"/>
                  </a:schemeClr>
                </a:solidFill>
              </a:rPr>
              <a:t>Paradigm</a:t>
            </a:r>
            <a:endParaRPr lang="en-IN" sz="2200" dirty="0">
              <a:solidFill>
                <a:schemeClr val="accent2">
                  <a:lumMod val="60000"/>
                  <a:lumOff val="40000"/>
                </a:schemeClr>
              </a:solidFill>
            </a:endParaRPr>
          </a:p>
        </p:txBody>
      </p:sp>
      <p:sp>
        <p:nvSpPr>
          <p:cNvPr id="3" name="TextBox 2">
            <a:extLst>
              <a:ext uri="{FF2B5EF4-FFF2-40B4-BE49-F238E27FC236}">
                <a16:creationId xmlns:a16="http://schemas.microsoft.com/office/drawing/2014/main" id="{0FB2505F-BEFC-4322-9A3C-6F16B0D87EF0}"/>
              </a:ext>
            </a:extLst>
          </p:cNvPr>
          <p:cNvSpPr txBox="1"/>
          <p:nvPr/>
        </p:nvSpPr>
        <p:spPr>
          <a:xfrm>
            <a:off x="3870942" y="6636"/>
            <a:ext cx="4450193" cy="461665"/>
          </a:xfrm>
          <a:prstGeom prst="rect">
            <a:avLst/>
          </a:prstGeom>
          <a:noFill/>
        </p:spPr>
        <p:txBody>
          <a:bodyPr wrap="none" rtlCol="0">
            <a:spAutoFit/>
          </a:bodyPr>
          <a:lstStyle/>
          <a:p>
            <a:pPr algn="ctr"/>
            <a:r>
              <a:rPr lang="en-US" sz="2400" dirty="0">
                <a:solidFill>
                  <a:schemeClr val="accent1">
                    <a:lumMod val="60000"/>
                    <a:lumOff val="40000"/>
                  </a:schemeClr>
                </a:solidFill>
              </a:rPr>
              <a:t>Two Paradigm of </a:t>
            </a:r>
            <a:r>
              <a:rPr lang="en-US" sz="2400" dirty="0">
                <a:solidFill>
                  <a:schemeClr val="accent4">
                    <a:lumMod val="40000"/>
                    <a:lumOff val="60000"/>
                  </a:schemeClr>
                </a:solidFill>
              </a:rPr>
              <a:t>Object Detection</a:t>
            </a:r>
            <a:endParaRPr lang="en-IN" sz="2200" dirty="0">
              <a:solidFill>
                <a:schemeClr val="accent4">
                  <a:lumMod val="40000"/>
                  <a:lumOff val="60000"/>
                </a:schemeClr>
              </a:solidFill>
            </a:endParaRPr>
          </a:p>
        </p:txBody>
      </p:sp>
      <p:sp>
        <p:nvSpPr>
          <p:cNvPr id="7" name="TextBox 6">
            <a:extLst>
              <a:ext uri="{FF2B5EF4-FFF2-40B4-BE49-F238E27FC236}">
                <a16:creationId xmlns:a16="http://schemas.microsoft.com/office/drawing/2014/main" id="{E5677942-1FAA-4B7B-8920-14B4615C0EFC}"/>
              </a:ext>
            </a:extLst>
          </p:cNvPr>
          <p:cNvSpPr txBox="1"/>
          <p:nvPr/>
        </p:nvSpPr>
        <p:spPr>
          <a:xfrm>
            <a:off x="2264351" y="2835800"/>
            <a:ext cx="2971801" cy="923330"/>
          </a:xfrm>
          <a:prstGeom prst="rect">
            <a:avLst/>
          </a:prstGeom>
          <a:noFill/>
          <a:ln>
            <a:solidFill>
              <a:schemeClr val="tx1">
                <a:lumMod val="75000"/>
              </a:schemeClr>
            </a:solidFill>
            <a:prstDash val="dash"/>
          </a:ln>
        </p:spPr>
        <p:txBody>
          <a:bodyPr wrap="square">
            <a:spAutoFit/>
          </a:bodyPr>
          <a:lstStyle/>
          <a:p>
            <a:pPr algn="ctr"/>
            <a:r>
              <a:rPr lang="en-US" dirty="0">
                <a:solidFill>
                  <a:schemeClr val="accent5">
                    <a:lumMod val="60000"/>
                    <a:lumOff val="40000"/>
                  </a:schemeClr>
                </a:solidFill>
              </a:rPr>
              <a:t>End to End Training</a:t>
            </a:r>
          </a:p>
          <a:p>
            <a:pPr algn="ctr"/>
            <a:endParaRPr lang="en-US" dirty="0"/>
          </a:p>
          <a:p>
            <a:pPr algn="ctr"/>
            <a:r>
              <a:rPr lang="en-US" dirty="0">
                <a:solidFill>
                  <a:schemeClr val="accent3">
                    <a:lumMod val="40000"/>
                    <a:lumOff val="60000"/>
                  </a:schemeClr>
                </a:solidFill>
              </a:rPr>
              <a:t>Dense sampling Based</a:t>
            </a:r>
          </a:p>
        </p:txBody>
      </p:sp>
      <p:sp>
        <p:nvSpPr>
          <p:cNvPr id="9" name="TextBox 8">
            <a:extLst>
              <a:ext uri="{FF2B5EF4-FFF2-40B4-BE49-F238E27FC236}">
                <a16:creationId xmlns:a16="http://schemas.microsoft.com/office/drawing/2014/main" id="{0F1CBC6F-2544-499B-B55D-AABA19187414}"/>
              </a:ext>
            </a:extLst>
          </p:cNvPr>
          <p:cNvSpPr txBox="1"/>
          <p:nvPr/>
        </p:nvSpPr>
        <p:spPr>
          <a:xfrm>
            <a:off x="6961476" y="2821250"/>
            <a:ext cx="2820857" cy="923330"/>
          </a:xfrm>
          <a:prstGeom prst="rect">
            <a:avLst/>
          </a:prstGeom>
          <a:noFill/>
          <a:ln>
            <a:solidFill>
              <a:schemeClr val="tx1">
                <a:lumMod val="75000"/>
              </a:schemeClr>
            </a:solidFill>
            <a:prstDash val="dash"/>
          </a:ln>
        </p:spPr>
        <p:txBody>
          <a:bodyPr wrap="square">
            <a:spAutoFit/>
          </a:bodyPr>
          <a:lstStyle/>
          <a:p>
            <a:pPr algn="ctr"/>
            <a:r>
              <a:rPr lang="en-US" dirty="0">
                <a:solidFill>
                  <a:schemeClr val="accent5">
                    <a:lumMod val="60000"/>
                    <a:lumOff val="40000"/>
                  </a:schemeClr>
                </a:solidFill>
              </a:rPr>
              <a:t>Multi Stage Training</a:t>
            </a:r>
          </a:p>
          <a:p>
            <a:pPr algn="ctr"/>
            <a:endParaRPr lang="en-US" dirty="0"/>
          </a:p>
          <a:p>
            <a:pPr algn="ctr"/>
            <a:r>
              <a:rPr lang="en-US" dirty="0">
                <a:solidFill>
                  <a:schemeClr val="accent3">
                    <a:lumMod val="40000"/>
                    <a:lumOff val="60000"/>
                  </a:schemeClr>
                </a:solidFill>
              </a:rPr>
              <a:t>Region Proposal Based</a:t>
            </a:r>
          </a:p>
        </p:txBody>
      </p:sp>
      <p:cxnSp>
        <p:nvCxnSpPr>
          <p:cNvPr id="11" name="Straight Arrow Connector 10">
            <a:extLst>
              <a:ext uri="{FF2B5EF4-FFF2-40B4-BE49-F238E27FC236}">
                <a16:creationId xmlns:a16="http://schemas.microsoft.com/office/drawing/2014/main" id="{0B29F594-5397-4738-A7BA-EE1FBB8790CE}"/>
              </a:ext>
            </a:extLst>
          </p:cNvPr>
          <p:cNvCxnSpPr>
            <a:cxnSpLocks/>
            <a:stCxn id="4" idx="2"/>
            <a:endCxn id="7" idx="0"/>
          </p:cNvCxnSpPr>
          <p:nvPr/>
        </p:nvCxnSpPr>
        <p:spPr>
          <a:xfrm flipH="1">
            <a:off x="3750252" y="1606405"/>
            <a:ext cx="2114117" cy="1229395"/>
          </a:xfrm>
          <a:prstGeom prst="straightConnector1">
            <a:avLst/>
          </a:prstGeom>
          <a:ln w="9525">
            <a:solidFill>
              <a:schemeClr val="tx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A45367B-0239-44B0-AF6B-644122E6D536}"/>
              </a:ext>
            </a:extLst>
          </p:cNvPr>
          <p:cNvCxnSpPr>
            <a:cxnSpLocks/>
            <a:stCxn id="4" idx="2"/>
            <a:endCxn id="9" idx="0"/>
          </p:cNvCxnSpPr>
          <p:nvPr/>
        </p:nvCxnSpPr>
        <p:spPr>
          <a:xfrm>
            <a:off x="5864369" y="1606405"/>
            <a:ext cx="2507536" cy="1214845"/>
          </a:xfrm>
          <a:prstGeom prst="straightConnector1">
            <a:avLst/>
          </a:prstGeom>
          <a:ln w="9525">
            <a:solidFill>
              <a:schemeClr val="tx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2BB2F96-FD67-4C15-AC02-B970DDF66258}"/>
              </a:ext>
            </a:extLst>
          </p:cNvPr>
          <p:cNvSpPr txBox="1"/>
          <p:nvPr/>
        </p:nvSpPr>
        <p:spPr>
          <a:xfrm>
            <a:off x="2862189" y="3759130"/>
            <a:ext cx="1776124" cy="369332"/>
          </a:xfrm>
          <a:prstGeom prst="rect">
            <a:avLst/>
          </a:prstGeom>
          <a:noFill/>
        </p:spPr>
        <p:txBody>
          <a:bodyPr wrap="square">
            <a:spAutoFit/>
          </a:bodyPr>
          <a:lstStyle/>
          <a:p>
            <a:pPr algn="ctr"/>
            <a:r>
              <a:rPr lang="en-US" sz="1800" dirty="0">
                <a:solidFill>
                  <a:schemeClr val="tx1">
                    <a:lumMod val="85000"/>
                  </a:schemeClr>
                </a:solidFill>
              </a:rPr>
              <a:t>(Overfeat)</a:t>
            </a:r>
            <a:endParaRPr lang="en-IN" sz="1800" dirty="0">
              <a:solidFill>
                <a:schemeClr val="tx1">
                  <a:lumMod val="85000"/>
                </a:schemeClr>
              </a:solidFill>
            </a:endParaRPr>
          </a:p>
        </p:txBody>
      </p:sp>
      <p:sp>
        <p:nvSpPr>
          <p:cNvPr id="20" name="TextBox 19">
            <a:extLst>
              <a:ext uri="{FF2B5EF4-FFF2-40B4-BE49-F238E27FC236}">
                <a16:creationId xmlns:a16="http://schemas.microsoft.com/office/drawing/2014/main" id="{A2B67480-8E78-4846-98FB-DC429E64962E}"/>
              </a:ext>
            </a:extLst>
          </p:cNvPr>
          <p:cNvSpPr txBox="1"/>
          <p:nvPr/>
        </p:nvSpPr>
        <p:spPr>
          <a:xfrm>
            <a:off x="7483842" y="3759130"/>
            <a:ext cx="1776124" cy="369332"/>
          </a:xfrm>
          <a:prstGeom prst="rect">
            <a:avLst/>
          </a:prstGeom>
          <a:noFill/>
        </p:spPr>
        <p:txBody>
          <a:bodyPr wrap="square">
            <a:spAutoFit/>
          </a:bodyPr>
          <a:lstStyle/>
          <a:p>
            <a:pPr algn="ctr"/>
            <a:r>
              <a:rPr lang="en-US" sz="1800" dirty="0">
                <a:solidFill>
                  <a:schemeClr val="tx1">
                    <a:lumMod val="85000"/>
                  </a:schemeClr>
                </a:solidFill>
              </a:rPr>
              <a:t>(RCNN)</a:t>
            </a:r>
            <a:endParaRPr lang="en-IN" sz="1800" dirty="0">
              <a:solidFill>
                <a:schemeClr val="tx1">
                  <a:lumMod val="85000"/>
                </a:schemeClr>
              </a:solidFill>
            </a:endParaRPr>
          </a:p>
        </p:txBody>
      </p:sp>
      <p:sp>
        <p:nvSpPr>
          <p:cNvPr id="22" name="TextBox 21">
            <a:extLst>
              <a:ext uri="{FF2B5EF4-FFF2-40B4-BE49-F238E27FC236}">
                <a16:creationId xmlns:a16="http://schemas.microsoft.com/office/drawing/2014/main" id="{A3DE5070-5C04-42B6-A675-5D24CE684E82}"/>
              </a:ext>
            </a:extLst>
          </p:cNvPr>
          <p:cNvSpPr txBox="1"/>
          <p:nvPr/>
        </p:nvSpPr>
        <p:spPr>
          <a:xfrm>
            <a:off x="1747512" y="5313150"/>
            <a:ext cx="8233714" cy="369332"/>
          </a:xfrm>
          <a:prstGeom prst="rect">
            <a:avLst/>
          </a:prstGeom>
          <a:noFill/>
        </p:spPr>
        <p:txBody>
          <a:bodyPr wrap="square">
            <a:spAutoFit/>
          </a:bodyPr>
          <a:lstStyle/>
          <a:p>
            <a:pPr algn="ctr"/>
            <a:r>
              <a:rPr lang="en-US" sz="1800" dirty="0">
                <a:solidFill>
                  <a:schemeClr val="accent6">
                    <a:lumMod val="60000"/>
                    <a:lumOff val="40000"/>
                  </a:schemeClr>
                </a:solidFill>
              </a:rPr>
              <a:t>Which paradigm or approach will take over other ?</a:t>
            </a:r>
            <a:endParaRPr lang="en-IN" sz="1800" dirty="0">
              <a:solidFill>
                <a:schemeClr val="accent6">
                  <a:lumMod val="60000"/>
                  <a:lumOff val="40000"/>
                </a:schemeClr>
              </a:solidFill>
            </a:endParaRPr>
          </a:p>
        </p:txBody>
      </p:sp>
      <p:sp>
        <p:nvSpPr>
          <p:cNvPr id="12" name="TextBox 11">
            <a:extLst>
              <a:ext uri="{FF2B5EF4-FFF2-40B4-BE49-F238E27FC236}">
                <a16:creationId xmlns:a16="http://schemas.microsoft.com/office/drawing/2014/main" id="{8F90C0F3-5958-4899-9261-4FBF548A4099}"/>
              </a:ext>
            </a:extLst>
          </p:cNvPr>
          <p:cNvSpPr txBox="1"/>
          <p:nvPr/>
        </p:nvSpPr>
        <p:spPr>
          <a:xfrm>
            <a:off x="10065971" y="6294565"/>
            <a:ext cx="835485" cy="369332"/>
          </a:xfrm>
          <a:prstGeom prst="rect">
            <a:avLst/>
          </a:prstGeom>
          <a:noFill/>
        </p:spPr>
        <p:txBody>
          <a:bodyPr wrap="none" rtlCol="0">
            <a:spAutoFit/>
          </a:bodyPr>
          <a:lstStyle/>
          <a:p>
            <a:r>
              <a:rPr lang="en-US" dirty="0">
                <a:solidFill>
                  <a:schemeClr val="accent1">
                    <a:lumMod val="60000"/>
                    <a:lumOff val="40000"/>
                  </a:schemeClr>
                </a:solidFill>
              </a:rPr>
              <a:t>END </a:t>
            </a:r>
            <a:r>
              <a:rPr lang="en-US" dirty="0">
                <a:solidFill>
                  <a:schemeClr val="accent1">
                    <a:lumMod val="60000"/>
                    <a:lumOff val="40000"/>
                  </a:schemeClr>
                </a:solidFill>
                <a:sym typeface="Wingdings" panose="05000000000000000000" pitchFamily="2" charset="2"/>
              </a:rPr>
              <a:t></a:t>
            </a:r>
            <a:endParaRPr lang="en-IN" dirty="0">
              <a:solidFill>
                <a:schemeClr val="accent1">
                  <a:lumMod val="60000"/>
                  <a:lumOff val="40000"/>
                </a:schemeClr>
              </a:solidFill>
            </a:endParaRPr>
          </a:p>
        </p:txBody>
      </p:sp>
    </p:spTree>
    <p:extLst>
      <p:ext uri="{BB962C8B-B14F-4D97-AF65-F5344CB8AC3E}">
        <p14:creationId xmlns:p14="http://schemas.microsoft.com/office/powerpoint/2010/main" val="141833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2">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A908-83C9-4C83-ADAF-86594858490F}"/>
              </a:ext>
            </a:extLst>
          </p:cNvPr>
          <p:cNvSpPr txBox="1">
            <a:spLocks/>
          </p:cNvSpPr>
          <p:nvPr/>
        </p:nvSpPr>
        <p:spPr>
          <a:xfrm>
            <a:off x="838200" y="0"/>
            <a:ext cx="10515600" cy="676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solidFill>
                  <a:schemeClr val="accent2">
                    <a:lumMod val="60000"/>
                    <a:lumOff val="40000"/>
                  </a:schemeClr>
                </a:solidFill>
              </a:rPr>
              <a:t>Follow up </a:t>
            </a:r>
            <a:r>
              <a:rPr lang="en-US" sz="3000" dirty="0">
                <a:solidFill>
                  <a:schemeClr val="accent4">
                    <a:lumMod val="60000"/>
                    <a:lumOff val="40000"/>
                  </a:schemeClr>
                </a:solidFill>
              </a:rPr>
              <a:t>Contents</a:t>
            </a:r>
            <a:endParaRPr lang="en-IN" sz="3000" dirty="0">
              <a:solidFill>
                <a:schemeClr val="accent4">
                  <a:lumMod val="60000"/>
                  <a:lumOff val="40000"/>
                </a:schemeClr>
              </a:solidFill>
            </a:endParaRPr>
          </a:p>
        </p:txBody>
      </p:sp>
      <p:sp>
        <p:nvSpPr>
          <p:cNvPr id="6" name="TextBox 5">
            <a:extLst>
              <a:ext uri="{FF2B5EF4-FFF2-40B4-BE49-F238E27FC236}">
                <a16:creationId xmlns:a16="http://schemas.microsoft.com/office/drawing/2014/main" id="{8E1D32BD-460E-4561-BDAB-D993D17DAF5E}"/>
              </a:ext>
            </a:extLst>
          </p:cNvPr>
          <p:cNvSpPr txBox="1"/>
          <p:nvPr/>
        </p:nvSpPr>
        <p:spPr>
          <a:xfrm>
            <a:off x="1089764" y="1420758"/>
            <a:ext cx="5549030" cy="3631763"/>
          </a:xfrm>
          <a:prstGeom prst="rect">
            <a:avLst/>
          </a:prstGeom>
          <a:noFill/>
        </p:spPr>
        <p:txBody>
          <a:bodyPr wrap="square" rtlCol="0">
            <a:spAutoFit/>
          </a:bodyPr>
          <a:lstStyle/>
          <a:p>
            <a:pPr marL="285750" indent="-285750">
              <a:buFont typeface="Arial" panose="020B0604020202020204" pitchFamily="34" charset="0"/>
              <a:buChar char="•"/>
            </a:pPr>
            <a:r>
              <a:rPr lang="en-US" sz="2500" dirty="0">
                <a:solidFill>
                  <a:schemeClr val="accent1">
                    <a:lumMod val="60000"/>
                    <a:lumOff val="40000"/>
                  </a:schemeClr>
                </a:solidFill>
              </a:rPr>
              <a:t>Classical Approaches for Region Proposals</a:t>
            </a:r>
          </a:p>
          <a:p>
            <a:pPr marL="742950" lvl="1" indent="-285750">
              <a:buFont typeface="Arial" panose="020B0604020202020204" pitchFamily="34" charset="0"/>
              <a:buChar char="•"/>
            </a:pPr>
            <a:r>
              <a:rPr lang="en-US" sz="2000" dirty="0">
                <a:solidFill>
                  <a:schemeClr val="accent4">
                    <a:lumMod val="40000"/>
                    <a:lumOff val="60000"/>
                  </a:schemeClr>
                </a:solidFill>
              </a:rPr>
              <a:t>Density of Edges</a:t>
            </a:r>
          </a:p>
          <a:p>
            <a:pPr marL="742950" lvl="1" indent="-285750">
              <a:buFont typeface="Arial" panose="020B0604020202020204" pitchFamily="34" charset="0"/>
              <a:buChar char="•"/>
            </a:pPr>
            <a:r>
              <a:rPr lang="en-US" sz="2000" dirty="0">
                <a:solidFill>
                  <a:schemeClr val="accent5">
                    <a:lumMod val="40000"/>
                    <a:lumOff val="60000"/>
                  </a:schemeClr>
                </a:solidFill>
              </a:rPr>
              <a:t>Super pixel straddling</a:t>
            </a:r>
          </a:p>
          <a:p>
            <a:pPr marL="742950" lvl="1" indent="-285750">
              <a:buFont typeface="Arial" panose="020B0604020202020204" pitchFamily="34" charset="0"/>
              <a:buChar char="•"/>
            </a:pPr>
            <a:r>
              <a:rPr lang="en-US" sz="2000" dirty="0">
                <a:solidFill>
                  <a:schemeClr val="accent6">
                    <a:lumMod val="40000"/>
                    <a:lumOff val="60000"/>
                  </a:schemeClr>
                </a:solidFill>
              </a:rPr>
              <a:t>EdgeBoxes</a:t>
            </a:r>
          </a:p>
          <a:p>
            <a:pPr marL="742950" lvl="1" indent="-285750">
              <a:buFont typeface="Arial" panose="020B0604020202020204" pitchFamily="34" charset="0"/>
              <a:buChar char="•"/>
            </a:pPr>
            <a:r>
              <a:rPr lang="en-US" sz="2000" dirty="0">
                <a:solidFill>
                  <a:schemeClr val="accent2">
                    <a:lumMod val="60000"/>
                    <a:lumOff val="40000"/>
                  </a:schemeClr>
                </a:solidFill>
              </a:rPr>
              <a:t>Selective Search</a:t>
            </a:r>
          </a:p>
          <a:p>
            <a:pPr lvl="1"/>
            <a:endParaRPr lang="en-US" sz="2500" dirty="0"/>
          </a:p>
          <a:p>
            <a:pPr marL="285750" indent="-285750">
              <a:buFont typeface="Arial" panose="020B0604020202020204" pitchFamily="34" charset="0"/>
              <a:buChar char="•"/>
            </a:pPr>
            <a:r>
              <a:rPr lang="en-US" sz="2500" dirty="0">
                <a:solidFill>
                  <a:schemeClr val="accent5">
                    <a:lumMod val="60000"/>
                    <a:lumOff val="40000"/>
                  </a:schemeClr>
                </a:solidFill>
              </a:rPr>
              <a:t>RCNN – </a:t>
            </a:r>
            <a:r>
              <a:rPr lang="en-US" sz="2500" dirty="0">
                <a:solidFill>
                  <a:schemeClr val="accent2">
                    <a:lumMod val="60000"/>
                    <a:lumOff val="40000"/>
                  </a:schemeClr>
                </a:solidFill>
              </a:rPr>
              <a:t>Region Based Approach</a:t>
            </a:r>
          </a:p>
          <a:p>
            <a:pPr marL="285750" indent="-285750">
              <a:buFont typeface="Arial" panose="020B0604020202020204" pitchFamily="34" charset="0"/>
              <a:buChar char="•"/>
            </a:pPr>
            <a:endParaRPr lang="en-US" sz="2500" dirty="0">
              <a:solidFill>
                <a:schemeClr val="accent2">
                  <a:lumMod val="60000"/>
                  <a:lumOff val="40000"/>
                </a:schemeClr>
              </a:solidFill>
            </a:endParaRPr>
          </a:p>
          <a:p>
            <a:pPr marL="285750" indent="-285750">
              <a:buFont typeface="Arial" panose="020B0604020202020204" pitchFamily="34" charset="0"/>
              <a:buChar char="•"/>
            </a:pPr>
            <a:r>
              <a:rPr lang="en-US" sz="2500" dirty="0">
                <a:solidFill>
                  <a:schemeClr val="accent3">
                    <a:lumMod val="60000"/>
                    <a:lumOff val="40000"/>
                  </a:schemeClr>
                </a:solidFill>
              </a:rPr>
              <a:t>Results</a:t>
            </a:r>
            <a:r>
              <a:rPr lang="en-US" sz="2500" dirty="0">
                <a:solidFill>
                  <a:schemeClr val="accent2">
                    <a:lumMod val="60000"/>
                    <a:lumOff val="40000"/>
                  </a:schemeClr>
                </a:solidFill>
              </a:rPr>
              <a:t> and </a:t>
            </a:r>
            <a:r>
              <a:rPr lang="en-US" sz="2500" dirty="0">
                <a:solidFill>
                  <a:schemeClr val="accent6">
                    <a:lumMod val="60000"/>
                    <a:lumOff val="40000"/>
                  </a:schemeClr>
                </a:solidFill>
              </a:rPr>
              <a:t>Failure Cases of RCNN</a:t>
            </a:r>
          </a:p>
        </p:txBody>
      </p:sp>
      <p:pic>
        <p:nvPicPr>
          <p:cNvPr id="10" name="Picture 9">
            <a:extLst>
              <a:ext uri="{FF2B5EF4-FFF2-40B4-BE49-F238E27FC236}">
                <a16:creationId xmlns:a16="http://schemas.microsoft.com/office/drawing/2014/main" id="{DA0F0815-DE87-443B-9078-49CAD044AE8D}"/>
              </a:ext>
            </a:extLst>
          </p:cNvPr>
          <p:cNvPicPr>
            <a:picLocks noChangeAspect="1"/>
          </p:cNvPicPr>
          <p:nvPr/>
        </p:nvPicPr>
        <p:blipFill>
          <a:blip r:embed="rId3"/>
          <a:stretch>
            <a:fillRect/>
          </a:stretch>
        </p:blipFill>
        <p:spPr>
          <a:xfrm>
            <a:off x="10568836" y="2498392"/>
            <a:ext cx="1066799" cy="1061411"/>
          </a:xfrm>
          <a:prstGeom prst="rect">
            <a:avLst/>
          </a:prstGeom>
        </p:spPr>
      </p:pic>
      <p:sp>
        <p:nvSpPr>
          <p:cNvPr id="11" name="Right Brace 10">
            <a:extLst>
              <a:ext uri="{FF2B5EF4-FFF2-40B4-BE49-F238E27FC236}">
                <a16:creationId xmlns:a16="http://schemas.microsoft.com/office/drawing/2014/main" id="{3DF4BCC5-47B3-4BC5-A892-9C55F04FDA28}"/>
              </a:ext>
            </a:extLst>
          </p:cNvPr>
          <p:cNvSpPr/>
          <p:nvPr/>
        </p:nvSpPr>
        <p:spPr>
          <a:xfrm>
            <a:off x="5986861" y="1729386"/>
            <a:ext cx="651933" cy="3014505"/>
          </a:xfrm>
          <a:prstGeom prst="rightBrace">
            <a:avLst/>
          </a:prstGeom>
          <a:ln w="28575">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TextBox 11">
            <a:extLst>
              <a:ext uri="{FF2B5EF4-FFF2-40B4-BE49-F238E27FC236}">
                <a16:creationId xmlns:a16="http://schemas.microsoft.com/office/drawing/2014/main" id="{DF94E905-F715-4CBF-A6C1-774923898EB6}"/>
              </a:ext>
            </a:extLst>
          </p:cNvPr>
          <p:cNvSpPr txBox="1"/>
          <p:nvPr/>
        </p:nvSpPr>
        <p:spPr>
          <a:xfrm>
            <a:off x="6729229" y="2913472"/>
            <a:ext cx="2730613" cy="646331"/>
          </a:xfrm>
          <a:prstGeom prst="rect">
            <a:avLst/>
          </a:prstGeom>
          <a:noFill/>
        </p:spPr>
        <p:txBody>
          <a:bodyPr wrap="square" rtlCol="0">
            <a:spAutoFit/>
          </a:bodyPr>
          <a:lstStyle/>
          <a:p>
            <a:r>
              <a:rPr lang="en-US" dirty="0"/>
              <a:t>CNN + Classical Based Region Proposal Paradigm</a:t>
            </a:r>
            <a:endParaRPr lang="en-IN" dirty="0"/>
          </a:p>
        </p:txBody>
      </p:sp>
    </p:spTree>
    <p:extLst>
      <p:ext uri="{BB962C8B-B14F-4D97-AF65-F5344CB8AC3E}">
        <p14:creationId xmlns:p14="http://schemas.microsoft.com/office/powerpoint/2010/main" val="325568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8A70BB-D374-458C-BF66-38C176EC3804}"/>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pic>
        <p:nvPicPr>
          <p:cNvPr id="4" name="Picture 3">
            <a:extLst>
              <a:ext uri="{FF2B5EF4-FFF2-40B4-BE49-F238E27FC236}">
                <a16:creationId xmlns:a16="http://schemas.microsoft.com/office/drawing/2014/main" id="{50BED045-B617-4137-9CC0-D5AC50901AC9}"/>
              </a:ext>
            </a:extLst>
          </p:cNvPr>
          <p:cNvPicPr>
            <a:picLocks noChangeAspect="1"/>
          </p:cNvPicPr>
          <p:nvPr/>
        </p:nvPicPr>
        <p:blipFill rotWithShape="1">
          <a:blip r:embed="rId2"/>
          <a:srcRect t="1" b="1321"/>
          <a:stretch/>
        </p:blipFill>
        <p:spPr>
          <a:xfrm>
            <a:off x="7910407" y="4221831"/>
            <a:ext cx="2022609" cy="1754121"/>
          </a:xfrm>
          <a:prstGeom prst="rect">
            <a:avLst/>
          </a:prstGeom>
          <a:ln>
            <a:solidFill>
              <a:schemeClr val="tx1">
                <a:lumMod val="85000"/>
              </a:schemeClr>
            </a:solidFill>
          </a:ln>
        </p:spPr>
      </p:pic>
      <p:pic>
        <p:nvPicPr>
          <p:cNvPr id="5" name="Picture 4">
            <a:extLst>
              <a:ext uri="{FF2B5EF4-FFF2-40B4-BE49-F238E27FC236}">
                <a16:creationId xmlns:a16="http://schemas.microsoft.com/office/drawing/2014/main" id="{D0329D4E-4FDD-47A5-986B-BF2A968B1E89}"/>
              </a:ext>
            </a:extLst>
          </p:cNvPr>
          <p:cNvPicPr>
            <a:picLocks noChangeAspect="1"/>
          </p:cNvPicPr>
          <p:nvPr/>
        </p:nvPicPr>
        <p:blipFill>
          <a:blip r:embed="rId3"/>
          <a:stretch>
            <a:fillRect/>
          </a:stretch>
        </p:blipFill>
        <p:spPr>
          <a:xfrm>
            <a:off x="5536787" y="4221831"/>
            <a:ext cx="2022609" cy="1754121"/>
          </a:xfrm>
          <a:prstGeom prst="rect">
            <a:avLst/>
          </a:prstGeom>
        </p:spPr>
      </p:pic>
      <p:pic>
        <p:nvPicPr>
          <p:cNvPr id="9" name="Picture 8">
            <a:extLst>
              <a:ext uri="{FF2B5EF4-FFF2-40B4-BE49-F238E27FC236}">
                <a16:creationId xmlns:a16="http://schemas.microsoft.com/office/drawing/2014/main" id="{AA63A3A3-B97F-4555-9922-093E22ABF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3167" y="4221832"/>
            <a:ext cx="2022609" cy="1754121"/>
          </a:xfrm>
          <a:prstGeom prst="rect">
            <a:avLst/>
          </a:prstGeom>
        </p:spPr>
      </p:pic>
      <p:pic>
        <p:nvPicPr>
          <p:cNvPr id="10" name="Picture 9">
            <a:extLst>
              <a:ext uri="{FF2B5EF4-FFF2-40B4-BE49-F238E27FC236}">
                <a16:creationId xmlns:a16="http://schemas.microsoft.com/office/drawing/2014/main" id="{8340E0A6-AF1A-430F-884C-07583F90EDA0}"/>
              </a:ext>
            </a:extLst>
          </p:cNvPr>
          <p:cNvPicPr>
            <a:picLocks noChangeAspect="1"/>
          </p:cNvPicPr>
          <p:nvPr/>
        </p:nvPicPr>
        <p:blipFill rotWithShape="1">
          <a:blip r:embed="rId5"/>
          <a:srcRect r="1310"/>
          <a:stretch/>
        </p:blipFill>
        <p:spPr>
          <a:xfrm>
            <a:off x="5536646" y="1858910"/>
            <a:ext cx="2022610" cy="2041484"/>
          </a:xfrm>
          <a:prstGeom prst="rect">
            <a:avLst/>
          </a:prstGeom>
        </p:spPr>
      </p:pic>
      <p:pic>
        <p:nvPicPr>
          <p:cNvPr id="11" name="Picture 10">
            <a:extLst>
              <a:ext uri="{FF2B5EF4-FFF2-40B4-BE49-F238E27FC236}">
                <a16:creationId xmlns:a16="http://schemas.microsoft.com/office/drawing/2014/main" id="{6A695117-2E38-4EA0-AC6A-85E01E5265FD}"/>
              </a:ext>
            </a:extLst>
          </p:cNvPr>
          <p:cNvPicPr>
            <a:picLocks noChangeAspect="1"/>
          </p:cNvPicPr>
          <p:nvPr/>
        </p:nvPicPr>
        <p:blipFill rotWithShape="1">
          <a:blip r:embed="rId6"/>
          <a:srcRect b="1799"/>
          <a:stretch/>
        </p:blipFill>
        <p:spPr>
          <a:xfrm>
            <a:off x="7910611" y="1858910"/>
            <a:ext cx="2022405" cy="2041276"/>
          </a:xfrm>
          <a:prstGeom prst="rect">
            <a:avLst/>
          </a:prstGeom>
          <a:ln>
            <a:solidFill>
              <a:schemeClr val="tx1">
                <a:lumMod val="85000"/>
              </a:schemeClr>
            </a:solidFill>
          </a:ln>
        </p:spPr>
      </p:pic>
      <p:pic>
        <p:nvPicPr>
          <p:cNvPr id="13" name="Picture 12">
            <a:extLst>
              <a:ext uri="{FF2B5EF4-FFF2-40B4-BE49-F238E27FC236}">
                <a16:creationId xmlns:a16="http://schemas.microsoft.com/office/drawing/2014/main" id="{59F37ACB-CBF3-482E-AA3F-F391B30E5C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3167" y="1858910"/>
            <a:ext cx="2022609" cy="2041275"/>
          </a:xfrm>
          <a:prstGeom prst="rect">
            <a:avLst/>
          </a:prstGeom>
        </p:spPr>
      </p:pic>
      <p:sp>
        <p:nvSpPr>
          <p:cNvPr id="14" name="TextBox 13">
            <a:extLst>
              <a:ext uri="{FF2B5EF4-FFF2-40B4-BE49-F238E27FC236}">
                <a16:creationId xmlns:a16="http://schemas.microsoft.com/office/drawing/2014/main" id="{AB1175A5-F867-4CDF-AD67-A1512BA6456F}"/>
              </a:ext>
            </a:extLst>
          </p:cNvPr>
          <p:cNvSpPr txBox="1"/>
          <p:nvPr/>
        </p:nvSpPr>
        <p:spPr>
          <a:xfrm>
            <a:off x="1265129" y="2505205"/>
            <a:ext cx="1546683" cy="369332"/>
          </a:xfrm>
          <a:prstGeom prst="rect">
            <a:avLst/>
          </a:prstGeom>
          <a:noFill/>
        </p:spPr>
        <p:txBody>
          <a:bodyPr wrap="square" rtlCol="0">
            <a:spAutoFit/>
          </a:bodyPr>
          <a:lstStyle/>
          <a:p>
            <a:pPr algn="ctr"/>
            <a:r>
              <a:rPr lang="en-US" dirty="0"/>
              <a:t>Example 1</a:t>
            </a:r>
            <a:endParaRPr lang="en-IN" dirty="0"/>
          </a:p>
        </p:txBody>
      </p:sp>
      <p:sp>
        <p:nvSpPr>
          <p:cNvPr id="16" name="TextBox 15">
            <a:extLst>
              <a:ext uri="{FF2B5EF4-FFF2-40B4-BE49-F238E27FC236}">
                <a16:creationId xmlns:a16="http://schemas.microsoft.com/office/drawing/2014/main" id="{324972F3-5BCD-49B3-82DE-16BD115DC146}"/>
              </a:ext>
            </a:extLst>
          </p:cNvPr>
          <p:cNvSpPr txBox="1"/>
          <p:nvPr/>
        </p:nvSpPr>
        <p:spPr>
          <a:xfrm>
            <a:off x="1265128" y="4914225"/>
            <a:ext cx="1546683" cy="369332"/>
          </a:xfrm>
          <a:prstGeom prst="rect">
            <a:avLst/>
          </a:prstGeom>
          <a:noFill/>
        </p:spPr>
        <p:txBody>
          <a:bodyPr wrap="square" rtlCol="0">
            <a:spAutoFit/>
          </a:bodyPr>
          <a:lstStyle/>
          <a:p>
            <a:pPr algn="ctr"/>
            <a:r>
              <a:rPr lang="en-US" dirty="0"/>
              <a:t>Example 2</a:t>
            </a:r>
            <a:endParaRPr lang="en-IN" dirty="0"/>
          </a:p>
        </p:txBody>
      </p:sp>
      <p:sp>
        <p:nvSpPr>
          <p:cNvPr id="18" name="TextBox 17">
            <a:extLst>
              <a:ext uri="{FF2B5EF4-FFF2-40B4-BE49-F238E27FC236}">
                <a16:creationId xmlns:a16="http://schemas.microsoft.com/office/drawing/2014/main" id="{BE8F4C5F-A584-4895-913D-CF46BE2A122A}"/>
              </a:ext>
            </a:extLst>
          </p:cNvPr>
          <p:cNvSpPr txBox="1"/>
          <p:nvPr/>
        </p:nvSpPr>
        <p:spPr>
          <a:xfrm>
            <a:off x="4543306" y="763871"/>
            <a:ext cx="3400504" cy="477054"/>
          </a:xfrm>
          <a:prstGeom prst="rect">
            <a:avLst/>
          </a:prstGeom>
          <a:noFill/>
          <a:ln>
            <a:solidFill>
              <a:schemeClr val="accent5">
                <a:lumMod val="60000"/>
                <a:lumOff val="40000"/>
              </a:schemeClr>
            </a:solidFill>
            <a:prstDash val="sysDash"/>
          </a:ln>
        </p:spPr>
        <p:txBody>
          <a:bodyPr wrap="square" rtlCol="0">
            <a:spAutoFit/>
          </a:bodyPr>
          <a:lstStyle/>
          <a:p>
            <a:pPr algn="ctr"/>
            <a:r>
              <a:rPr lang="en-US" sz="2500" dirty="0">
                <a:solidFill>
                  <a:schemeClr val="accent5">
                    <a:lumMod val="60000"/>
                    <a:lumOff val="40000"/>
                  </a:schemeClr>
                </a:solidFill>
              </a:rPr>
              <a:t>Density of Edges</a:t>
            </a:r>
            <a:endParaRPr lang="en-IN" sz="2500" dirty="0">
              <a:solidFill>
                <a:schemeClr val="accent5">
                  <a:lumMod val="60000"/>
                  <a:lumOff val="40000"/>
                </a:schemeClr>
              </a:solidFill>
            </a:endParaRPr>
          </a:p>
        </p:txBody>
      </p:sp>
      <p:sp>
        <p:nvSpPr>
          <p:cNvPr id="19" name="Rectangle 18">
            <a:extLst>
              <a:ext uri="{FF2B5EF4-FFF2-40B4-BE49-F238E27FC236}">
                <a16:creationId xmlns:a16="http://schemas.microsoft.com/office/drawing/2014/main" id="{9FB8D913-7FAC-4945-B0E4-8DF3E4AF9B3B}"/>
              </a:ext>
            </a:extLst>
          </p:cNvPr>
          <p:cNvSpPr/>
          <p:nvPr/>
        </p:nvSpPr>
        <p:spPr>
          <a:xfrm>
            <a:off x="8376829" y="2003870"/>
            <a:ext cx="1089764" cy="1741334"/>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D15D860C-E56E-41B3-BE2A-8670ACB20855}"/>
              </a:ext>
            </a:extLst>
          </p:cNvPr>
          <p:cNvSpPr/>
          <p:nvPr/>
        </p:nvSpPr>
        <p:spPr>
          <a:xfrm>
            <a:off x="8488021" y="2017443"/>
            <a:ext cx="867379" cy="1347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73BCA6E6-F02F-4D5D-BB4D-4DB3E07AB054}"/>
              </a:ext>
            </a:extLst>
          </p:cNvPr>
          <p:cNvSpPr/>
          <p:nvPr/>
        </p:nvSpPr>
        <p:spPr>
          <a:xfrm>
            <a:off x="8543617" y="1935847"/>
            <a:ext cx="811783" cy="1195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788BC961-969A-4AC0-93A8-AFEF5B5757F1}"/>
              </a:ext>
            </a:extLst>
          </p:cNvPr>
          <p:cNvSpPr/>
          <p:nvPr/>
        </p:nvSpPr>
        <p:spPr>
          <a:xfrm>
            <a:off x="8054237" y="5010411"/>
            <a:ext cx="626300" cy="814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E23D36B-F3E4-4A93-A314-AC28BEF5751B}"/>
              </a:ext>
            </a:extLst>
          </p:cNvPr>
          <p:cNvSpPr/>
          <p:nvPr/>
        </p:nvSpPr>
        <p:spPr>
          <a:xfrm>
            <a:off x="8003436" y="4749800"/>
            <a:ext cx="1785925" cy="1118340"/>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DAC608BF-F736-43F4-AC80-6C6E70248D3D}"/>
              </a:ext>
            </a:extLst>
          </p:cNvPr>
          <p:cNvSpPr/>
          <p:nvPr/>
        </p:nvSpPr>
        <p:spPr>
          <a:xfrm>
            <a:off x="8488021" y="4273172"/>
            <a:ext cx="732179" cy="16577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22B8441F-A2AD-4E17-860F-C047F171CE0D}"/>
              </a:ext>
            </a:extLst>
          </p:cNvPr>
          <p:cNvSpPr/>
          <p:nvPr/>
        </p:nvSpPr>
        <p:spPr>
          <a:xfrm>
            <a:off x="8640421" y="4425573"/>
            <a:ext cx="414679" cy="419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818A1890-6142-4CA8-9F35-E54BE7D1C288}"/>
              </a:ext>
            </a:extLst>
          </p:cNvPr>
          <p:cNvSpPr/>
          <p:nvPr/>
        </p:nvSpPr>
        <p:spPr>
          <a:xfrm>
            <a:off x="8882762" y="4298572"/>
            <a:ext cx="414679" cy="419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6CBE8938-90AE-4929-8462-860358ABC1FA}"/>
              </a:ext>
            </a:extLst>
          </p:cNvPr>
          <p:cNvSpPr/>
          <p:nvPr/>
        </p:nvSpPr>
        <p:spPr>
          <a:xfrm>
            <a:off x="9090101" y="4260410"/>
            <a:ext cx="414679" cy="419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3EFA24AE-2292-4B14-84AF-4D25BC889AE0}"/>
              </a:ext>
            </a:extLst>
          </p:cNvPr>
          <p:cNvSpPr/>
          <p:nvPr/>
        </p:nvSpPr>
        <p:spPr>
          <a:xfrm>
            <a:off x="9289978" y="4590933"/>
            <a:ext cx="414679" cy="419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E8702BAF-A072-4CF8-81A0-30D17EA2BA5D}"/>
              </a:ext>
            </a:extLst>
          </p:cNvPr>
          <p:cNvSpPr/>
          <p:nvPr/>
        </p:nvSpPr>
        <p:spPr>
          <a:xfrm>
            <a:off x="8108882" y="5099230"/>
            <a:ext cx="571655" cy="5268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885DF086-7618-4538-AF1C-B2252FA92C87}"/>
              </a:ext>
            </a:extLst>
          </p:cNvPr>
          <p:cNvSpPr/>
          <p:nvPr/>
        </p:nvSpPr>
        <p:spPr>
          <a:xfrm>
            <a:off x="8002557" y="4311968"/>
            <a:ext cx="419255" cy="3744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E3875394-587F-4F99-9287-42340ACA06E0}"/>
              </a:ext>
            </a:extLst>
          </p:cNvPr>
          <p:cNvSpPr/>
          <p:nvPr/>
        </p:nvSpPr>
        <p:spPr>
          <a:xfrm>
            <a:off x="9386684" y="4295897"/>
            <a:ext cx="419255" cy="3744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B2C9F94-2F7F-428D-AC66-2B9143192EEA}"/>
              </a:ext>
            </a:extLst>
          </p:cNvPr>
          <p:cNvSpPr txBox="1"/>
          <p:nvPr/>
        </p:nvSpPr>
        <p:spPr>
          <a:xfrm rot="20060108">
            <a:off x="4111506" y="548157"/>
            <a:ext cx="863600" cy="369332"/>
          </a:xfrm>
          <a:prstGeom prst="rect">
            <a:avLst/>
          </a:prstGeom>
          <a:noFill/>
        </p:spPr>
        <p:txBody>
          <a:bodyPr wrap="square">
            <a:spAutoFit/>
          </a:bodyPr>
          <a:lstStyle/>
          <a:p>
            <a:pPr algn="ctr"/>
            <a:r>
              <a:rPr lang="en-US" dirty="0"/>
              <a:t>Idea 1</a:t>
            </a:r>
            <a:endParaRPr lang="en-IN" dirty="0"/>
          </a:p>
        </p:txBody>
      </p:sp>
      <p:sp>
        <p:nvSpPr>
          <p:cNvPr id="7" name="Rectangle 6">
            <a:extLst>
              <a:ext uri="{FF2B5EF4-FFF2-40B4-BE49-F238E27FC236}">
                <a16:creationId xmlns:a16="http://schemas.microsoft.com/office/drawing/2014/main" id="{F7DAADB2-DFED-4046-A91C-5C89F1ADC00B}"/>
              </a:ext>
            </a:extLst>
          </p:cNvPr>
          <p:cNvSpPr/>
          <p:nvPr/>
        </p:nvSpPr>
        <p:spPr>
          <a:xfrm>
            <a:off x="7943810" y="1890794"/>
            <a:ext cx="1989206" cy="1944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29F76AC-231B-4853-AF81-2E8DAE499C4E}"/>
              </a:ext>
            </a:extLst>
          </p:cNvPr>
          <p:cNvSpPr/>
          <p:nvPr/>
        </p:nvSpPr>
        <p:spPr>
          <a:xfrm>
            <a:off x="8421812" y="1968500"/>
            <a:ext cx="1146141" cy="18129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C06C631F-0BCC-4F48-8396-7513C01FBDEA}"/>
              </a:ext>
            </a:extLst>
          </p:cNvPr>
          <p:cNvSpPr/>
          <p:nvPr/>
        </p:nvSpPr>
        <p:spPr>
          <a:xfrm>
            <a:off x="8083550" y="4781413"/>
            <a:ext cx="1289051" cy="10161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5ECA256A-9413-4014-AD09-B71C8C140BD0}"/>
              </a:ext>
            </a:extLst>
          </p:cNvPr>
          <p:cNvPicPr>
            <a:picLocks noChangeAspect="1"/>
          </p:cNvPicPr>
          <p:nvPr/>
        </p:nvPicPr>
        <p:blipFill>
          <a:blip r:embed="rId8"/>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18223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transition="in" filter="fade">
                                      <p:cBhvr>
                                        <p:cTn id="24" dur="500"/>
                                        <p:tgtEl>
                                          <p:spTgt spid="3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p:cTn id="47" dur="500" fill="hold"/>
                                        <p:tgtEl>
                                          <p:spTgt spid="42"/>
                                        </p:tgtEl>
                                        <p:attrNameLst>
                                          <p:attrName>ppt_w</p:attrName>
                                        </p:attrNameLst>
                                      </p:cBhvr>
                                      <p:tavLst>
                                        <p:tav tm="0">
                                          <p:val>
                                            <p:fltVal val="0"/>
                                          </p:val>
                                        </p:tav>
                                        <p:tav tm="100000">
                                          <p:val>
                                            <p:strVal val="#ppt_w"/>
                                          </p:val>
                                        </p:tav>
                                      </p:tavLst>
                                    </p:anim>
                                    <p:anim calcmode="lin" valueType="num">
                                      <p:cBhvr>
                                        <p:cTn id="48" dur="500" fill="hold"/>
                                        <p:tgtEl>
                                          <p:spTgt spid="42"/>
                                        </p:tgtEl>
                                        <p:attrNameLst>
                                          <p:attrName>ppt_h</p:attrName>
                                        </p:attrNameLst>
                                      </p:cBhvr>
                                      <p:tavLst>
                                        <p:tav tm="0">
                                          <p:val>
                                            <p:fltVal val="0"/>
                                          </p:val>
                                        </p:tav>
                                        <p:tav tm="100000">
                                          <p:val>
                                            <p:strVal val="#ppt_h"/>
                                          </p:val>
                                        </p:tav>
                                      </p:tavLst>
                                    </p:anim>
                                    <p:animEffect transition="in" filter="fade">
                                      <p:cBhvr>
                                        <p:cTn id="49" dur="500"/>
                                        <p:tgtEl>
                                          <p:spTgt spid="4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Effect transition="in" filter="fade">
                                      <p:cBhvr>
                                        <p:cTn id="54" dur="500"/>
                                        <p:tgtEl>
                                          <p:spTgt spid="1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fltVal val="0"/>
                                          </p:val>
                                        </p:tav>
                                        <p:tav tm="100000">
                                          <p:val>
                                            <p:strVal val="#ppt_h"/>
                                          </p:val>
                                        </p:tav>
                                      </p:tavLst>
                                    </p:anim>
                                    <p:animEffect transition="in" filter="fade">
                                      <p:cBhvr>
                                        <p:cTn id="69" dur="500"/>
                                        <p:tgtEl>
                                          <p:spTgt spid="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p:cTn id="72" dur="500" fill="hold"/>
                                        <p:tgtEl>
                                          <p:spTgt spid="8"/>
                                        </p:tgtEl>
                                        <p:attrNameLst>
                                          <p:attrName>ppt_w</p:attrName>
                                        </p:attrNameLst>
                                      </p:cBhvr>
                                      <p:tavLst>
                                        <p:tav tm="0">
                                          <p:val>
                                            <p:fltVal val="0"/>
                                          </p:val>
                                        </p:tav>
                                        <p:tav tm="100000">
                                          <p:val>
                                            <p:strVal val="#ppt_w"/>
                                          </p:val>
                                        </p:tav>
                                      </p:tavLst>
                                    </p:anim>
                                    <p:anim calcmode="lin" valueType="num">
                                      <p:cBhvr>
                                        <p:cTn id="73" dur="500" fill="hold"/>
                                        <p:tgtEl>
                                          <p:spTgt spid="8"/>
                                        </p:tgtEl>
                                        <p:attrNameLst>
                                          <p:attrName>ppt_h</p:attrName>
                                        </p:attrNameLst>
                                      </p:cBhvr>
                                      <p:tavLst>
                                        <p:tav tm="0">
                                          <p:val>
                                            <p:fltVal val="0"/>
                                          </p:val>
                                        </p:tav>
                                        <p:tav tm="100000">
                                          <p:val>
                                            <p:strVal val="#ppt_h"/>
                                          </p:val>
                                        </p:tav>
                                      </p:tavLst>
                                    </p:anim>
                                    <p:animEffect transition="in" filter="fade">
                                      <p:cBhvr>
                                        <p:cTn id="7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5" grpId="0" animBg="1"/>
      <p:bldP spid="29" grpId="0" animBg="1"/>
      <p:bldP spid="31" grpId="0" animBg="1"/>
      <p:bldP spid="32" grpId="0" animBg="1"/>
      <p:bldP spid="34" grpId="0" animBg="1"/>
      <p:bldP spid="36" grpId="0" animBg="1"/>
      <p:bldP spid="38" grpId="0" animBg="1"/>
      <p:bldP spid="40" grpId="0" animBg="1"/>
      <p:bldP spid="42" grpId="0" animBg="1"/>
      <p:bldP spid="7" grpId="0" animBg="1"/>
      <p:bldP spid="8"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E17BD7-1380-40ED-B95A-A49197B475E5}"/>
              </a:ext>
            </a:extLst>
          </p:cNvPr>
          <p:cNvPicPr>
            <a:picLocks noChangeAspect="1"/>
          </p:cNvPicPr>
          <p:nvPr/>
        </p:nvPicPr>
        <p:blipFill rotWithShape="1">
          <a:blip r:embed="rId2"/>
          <a:srcRect t="1804" r="1758"/>
          <a:stretch/>
        </p:blipFill>
        <p:spPr>
          <a:xfrm>
            <a:off x="8500774" y="1571124"/>
            <a:ext cx="2282171" cy="2272186"/>
          </a:xfrm>
          <a:prstGeom prst="rect">
            <a:avLst/>
          </a:prstGeom>
          <a:ln>
            <a:solidFill>
              <a:schemeClr val="tx1">
                <a:lumMod val="85000"/>
              </a:schemeClr>
            </a:solidFill>
          </a:ln>
        </p:spPr>
      </p:pic>
      <p:pic>
        <p:nvPicPr>
          <p:cNvPr id="3" name="Picture 2">
            <a:extLst>
              <a:ext uri="{FF2B5EF4-FFF2-40B4-BE49-F238E27FC236}">
                <a16:creationId xmlns:a16="http://schemas.microsoft.com/office/drawing/2014/main" id="{E47C38C9-4FF5-404D-8F12-64BCFF0D6089}"/>
              </a:ext>
            </a:extLst>
          </p:cNvPr>
          <p:cNvPicPr>
            <a:picLocks noChangeAspect="1"/>
          </p:cNvPicPr>
          <p:nvPr/>
        </p:nvPicPr>
        <p:blipFill rotWithShape="1">
          <a:blip r:embed="rId3"/>
          <a:srcRect t="1996"/>
          <a:stretch/>
        </p:blipFill>
        <p:spPr>
          <a:xfrm>
            <a:off x="5808777" y="1572045"/>
            <a:ext cx="2282171" cy="2272185"/>
          </a:xfrm>
          <a:prstGeom prst="rect">
            <a:avLst/>
          </a:prstGeom>
          <a:ln>
            <a:solidFill>
              <a:schemeClr val="tx1">
                <a:lumMod val="85000"/>
              </a:schemeClr>
            </a:solidFill>
          </a:ln>
        </p:spPr>
      </p:pic>
      <p:pic>
        <p:nvPicPr>
          <p:cNvPr id="5" name="Picture 4">
            <a:extLst>
              <a:ext uri="{FF2B5EF4-FFF2-40B4-BE49-F238E27FC236}">
                <a16:creationId xmlns:a16="http://schemas.microsoft.com/office/drawing/2014/main" id="{D3B2F2E5-0576-4F4F-8B43-471818A3F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1184" y="1497144"/>
            <a:ext cx="2282171" cy="2272186"/>
          </a:xfrm>
          <a:prstGeom prst="rect">
            <a:avLst/>
          </a:prstGeom>
          <a:ln>
            <a:solidFill>
              <a:schemeClr val="tx1">
                <a:lumMod val="85000"/>
              </a:schemeClr>
            </a:solidFill>
          </a:ln>
        </p:spPr>
      </p:pic>
      <p:pic>
        <p:nvPicPr>
          <p:cNvPr id="7" name="Picture 6">
            <a:extLst>
              <a:ext uri="{FF2B5EF4-FFF2-40B4-BE49-F238E27FC236}">
                <a16:creationId xmlns:a16="http://schemas.microsoft.com/office/drawing/2014/main" id="{E498B4E2-2DA3-4B83-BC42-4E40B0A61853}"/>
              </a:ext>
            </a:extLst>
          </p:cNvPr>
          <p:cNvPicPr>
            <a:picLocks noChangeAspect="1"/>
          </p:cNvPicPr>
          <p:nvPr/>
        </p:nvPicPr>
        <p:blipFill rotWithShape="1">
          <a:blip r:embed="rId5">
            <a:extLst>
              <a:ext uri="{28A0092B-C50C-407E-A947-70E740481C1C}">
                <a14:useLocalDpi xmlns:a14="http://schemas.microsoft.com/office/drawing/2010/main" val="0"/>
              </a:ext>
            </a:extLst>
          </a:blip>
          <a:srcRect l="25035"/>
          <a:stretch/>
        </p:blipFill>
        <p:spPr>
          <a:xfrm>
            <a:off x="2968843" y="4148110"/>
            <a:ext cx="2446854" cy="2461303"/>
          </a:xfrm>
          <a:prstGeom prst="rect">
            <a:avLst/>
          </a:prstGeom>
          <a:ln>
            <a:solidFill>
              <a:schemeClr val="tx1">
                <a:lumMod val="85000"/>
              </a:schemeClr>
            </a:solidFill>
          </a:ln>
        </p:spPr>
      </p:pic>
      <p:pic>
        <p:nvPicPr>
          <p:cNvPr id="8" name="Picture 7">
            <a:extLst>
              <a:ext uri="{FF2B5EF4-FFF2-40B4-BE49-F238E27FC236}">
                <a16:creationId xmlns:a16="http://schemas.microsoft.com/office/drawing/2014/main" id="{7201DDF4-69C9-4EBF-9DBD-E18C5F7A2B75}"/>
              </a:ext>
            </a:extLst>
          </p:cNvPr>
          <p:cNvPicPr>
            <a:picLocks noChangeAspect="1"/>
          </p:cNvPicPr>
          <p:nvPr/>
        </p:nvPicPr>
        <p:blipFill>
          <a:blip r:embed="rId6"/>
          <a:stretch>
            <a:fillRect/>
          </a:stretch>
        </p:blipFill>
        <p:spPr>
          <a:xfrm>
            <a:off x="5731947" y="4158706"/>
            <a:ext cx="2446854" cy="2461303"/>
          </a:xfrm>
          <a:prstGeom prst="rect">
            <a:avLst/>
          </a:prstGeom>
          <a:ln>
            <a:solidFill>
              <a:schemeClr val="tx1">
                <a:lumMod val="85000"/>
              </a:schemeClr>
            </a:solidFill>
          </a:ln>
        </p:spPr>
      </p:pic>
      <p:sp>
        <p:nvSpPr>
          <p:cNvPr id="11" name="TextBox 10">
            <a:extLst>
              <a:ext uri="{FF2B5EF4-FFF2-40B4-BE49-F238E27FC236}">
                <a16:creationId xmlns:a16="http://schemas.microsoft.com/office/drawing/2014/main" id="{14451A23-4CEF-4A61-9362-AE7B790D14C3}"/>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pic>
        <p:nvPicPr>
          <p:cNvPr id="18" name="Picture 17">
            <a:extLst>
              <a:ext uri="{FF2B5EF4-FFF2-40B4-BE49-F238E27FC236}">
                <a16:creationId xmlns:a16="http://schemas.microsoft.com/office/drawing/2014/main" id="{3436FB79-6A18-4AAD-83EF-6475D41F381C}"/>
              </a:ext>
            </a:extLst>
          </p:cNvPr>
          <p:cNvPicPr>
            <a:picLocks noChangeAspect="1"/>
          </p:cNvPicPr>
          <p:nvPr/>
        </p:nvPicPr>
        <p:blipFill>
          <a:blip r:embed="rId7"/>
          <a:stretch>
            <a:fillRect/>
          </a:stretch>
        </p:blipFill>
        <p:spPr>
          <a:xfrm>
            <a:off x="8500774" y="4148110"/>
            <a:ext cx="2446854" cy="2465708"/>
          </a:xfrm>
          <a:prstGeom prst="rect">
            <a:avLst/>
          </a:prstGeom>
          <a:ln>
            <a:solidFill>
              <a:schemeClr val="tx1">
                <a:lumMod val="85000"/>
              </a:schemeClr>
            </a:solidFill>
          </a:ln>
        </p:spPr>
      </p:pic>
      <p:sp>
        <p:nvSpPr>
          <p:cNvPr id="20" name="Rectangle 19">
            <a:extLst>
              <a:ext uri="{FF2B5EF4-FFF2-40B4-BE49-F238E27FC236}">
                <a16:creationId xmlns:a16="http://schemas.microsoft.com/office/drawing/2014/main" id="{7EFBC4B3-36DD-4EAA-B983-DCBFB5871E51}"/>
              </a:ext>
            </a:extLst>
          </p:cNvPr>
          <p:cNvSpPr/>
          <p:nvPr/>
        </p:nvSpPr>
        <p:spPr>
          <a:xfrm>
            <a:off x="8523837" y="1571124"/>
            <a:ext cx="620466" cy="569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CBCFDA61-2593-4E34-8510-2594D2257481}"/>
              </a:ext>
            </a:extLst>
          </p:cNvPr>
          <p:cNvSpPr/>
          <p:nvPr/>
        </p:nvSpPr>
        <p:spPr>
          <a:xfrm>
            <a:off x="8676237" y="1723524"/>
            <a:ext cx="620466" cy="569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C6B26C6-883D-4A3D-8332-D5607DBB4F23}"/>
              </a:ext>
            </a:extLst>
          </p:cNvPr>
          <p:cNvSpPr/>
          <p:nvPr/>
        </p:nvSpPr>
        <p:spPr>
          <a:xfrm>
            <a:off x="8828637" y="1875924"/>
            <a:ext cx="620466" cy="569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729EA30E-3234-4C5C-BEEE-DB21A266F11C}"/>
              </a:ext>
            </a:extLst>
          </p:cNvPr>
          <p:cNvSpPr/>
          <p:nvPr/>
        </p:nvSpPr>
        <p:spPr>
          <a:xfrm>
            <a:off x="8956725" y="1723524"/>
            <a:ext cx="620466" cy="812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4FCAF8BF-1638-4AE8-97A7-43AA2C1FB8F2}"/>
              </a:ext>
            </a:extLst>
          </p:cNvPr>
          <p:cNvSpPr/>
          <p:nvPr/>
        </p:nvSpPr>
        <p:spPr>
          <a:xfrm>
            <a:off x="9109125" y="1875924"/>
            <a:ext cx="620466" cy="812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0CFA962E-82C4-4E72-80AE-D9B71591F8AC}"/>
              </a:ext>
            </a:extLst>
          </p:cNvPr>
          <p:cNvSpPr/>
          <p:nvPr/>
        </p:nvSpPr>
        <p:spPr>
          <a:xfrm>
            <a:off x="9752653" y="1632756"/>
            <a:ext cx="620466" cy="812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19491CCD-085C-4D53-9083-67282C90BAB3}"/>
              </a:ext>
            </a:extLst>
          </p:cNvPr>
          <p:cNvSpPr/>
          <p:nvPr/>
        </p:nvSpPr>
        <p:spPr>
          <a:xfrm>
            <a:off x="8915583" y="3380635"/>
            <a:ext cx="335985" cy="364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8263975C-0CF7-4421-8A2D-8F356344F59D}"/>
              </a:ext>
            </a:extLst>
          </p:cNvPr>
          <p:cNvSpPr/>
          <p:nvPr/>
        </p:nvSpPr>
        <p:spPr>
          <a:xfrm>
            <a:off x="9020604" y="3396366"/>
            <a:ext cx="335985" cy="364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C0B76DDB-48D9-47BD-AEA1-CCFBF4D96EE3}"/>
              </a:ext>
            </a:extLst>
          </p:cNvPr>
          <p:cNvSpPr/>
          <p:nvPr/>
        </p:nvSpPr>
        <p:spPr>
          <a:xfrm>
            <a:off x="9752653" y="3195010"/>
            <a:ext cx="335985" cy="364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19E814BF-74C7-4C64-885A-22DEE7BD3486}"/>
              </a:ext>
            </a:extLst>
          </p:cNvPr>
          <p:cNvSpPr/>
          <p:nvPr/>
        </p:nvSpPr>
        <p:spPr>
          <a:xfrm>
            <a:off x="9905053" y="3347410"/>
            <a:ext cx="335985" cy="364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23EAC776-4F6E-4C4A-8D58-84F141B2C01B}"/>
              </a:ext>
            </a:extLst>
          </p:cNvPr>
          <p:cNvSpPr/>
          <p:nvPr/>
        </p:nvSpPr>
        <p:spPr>
          <a:xfrm>
            <a:off x="10301117" y="3396366"/>
            <a:ext cx="335985" cy="364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7CD827FF-9F29-4A97-9AC7-91691A8C6D18}"/>
              </a:ext>
            </a:extLst>
          </p:cNvPr>
          <p:cNvSpPr/>
          <p:nvPr/>
        </p:nvSpPr>
        <p:spPr>
          <a:xfrm>
            <a:off x="8526617" y="5374344"/>
            <a:ext cx="335985" cy="364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6F4E5141-EC13-4044-A291-3607473291DD}"/>
              </a:ext>
            </a:extLst>
          </p:cNvPr>
          <p:cNvSpPr/>
          <p:nvPr/>
        </p:nvSpPr>
        <p:spPr>
          <a:xfrm>
            <a:off x="8567524" y="5538662"/>
            <a:ext cx="335985" cy="364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82CA0FA6-57F4-4B0A-9FA0-2685E7627355}"/>
              </a:ext>
            </a:extLst>
          </p:cNvPr>
          <p:cNvSpPr/>
          <p:nvPr/>
        </p:nvSpPr>
        <p:spPr>
          <a:xfrm>
            <a:off x="8834978" y="5435976"/>
            <a:ext cx="498932" cy="3458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92295A1C-145D-47EE-B20A-897E0CB41D28}"/>
              </a:ext>
            </a:extLst>
          </p:cNvPr>
          <p:cNvSpPr/>
          <p:nvPr/>
        </p:nvSpPr>
        <p:spPr>
          <a:xfrm>
            <a:off x="8872324" y="5843462"/>
            <a:ext cx="659121" cy="364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A45AF3E-4A1E-496F-9856-314840F4BA99}"/>
              </a:ext>
            </a:extLst>
          </p:cNvPr>
          <p:cNvSpPr/>
          <p:nvPr/>
        </p:nvSpPr>
        <p:spPr>
          <a:xfrm>
            <a:off x="9024724" y="5995862"/>
            <a:ext cx="659121" cy="364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4127AD32-C5DD-463E-8084-B7176B164C19}"/>
              </a:ext>
            </a:extLst>
          </p:cNvPr>
          <p:cNvSpPr/>
          <p:nvPr/>
        </p:nvSpPr>
        <p:spPr>
          <a:xfrm>
            <a:off x="9263761" y="5982048"/>
            <a:ext cx="659121" cy="364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FE1E64F7-4B4D-4F76-B173-A6003B7806AB}"/>
              </a:ext>
            </a:extLst>
          </p:cNvPr>
          <p:cNvSpPr/>
          <p:nvPr/>
        </p:nvSpPr>
        <p:spPr>
          <a:xfrm>
            <a:off x="8987378" y="5588376"/>
            <a:ext cx="498932" cy="3458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4E9EA6F1-CE52-4022-87A5-DF05E2BC5E6A}"/>
              </a:ext>
            </a:extLst>
          </p:cNvPr>
          <p:cNvSpPr/>
          <p:nvPr/>
        </p:nvSpPr>
        <p:spPr>
          <a:xfrm>
            <a:off x="9784408" y="5867593"/>
            <a:ext cx="498932" cy="3458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42DA0780-218F-43CF-89FA-3D96F4852C73}"/>
              </a:ext>
            </a:extLst>
          </p:cNvPr>
          <p:cNvSpPr/>
          <p:nvPr/>
        </p:nvSpPr>
        <p:spPr>
          <a:xfrm>
            <a:off x="9139778" y="5740776"/>
            <a:ext cx="498932" cy="3458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27C05C3E-D5E2-4CF9-8300-0179FD6231F1}"/>
              </a:ext>
            </a:extLst>
          </p:cNvPr>
          <p:cNvSpPr/>
          <p:nvPr/>
        </p:nvSpPr>
        <p:spPr>
          <a:xfrm>
            <a:off x="9784408" y="4213786"/>
            <a:ext cx="671052" cy="11032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DFA9CCE8-CC82-48D2-8785-C1486A9A5211}"/>
              </a:ext>
            </a:extLst>
          </p:cNvPr>
          <p:cNvSpPr/>
          <p:nvPr/>
        </p:nvSpPr>
        <p:spPr>
          <a:xfrm>
            <a:off x="9877731" y="4306376"/>
            <a:ext cx="577729" cy="497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5C826F0C-FB39-415E-844C-ED234BAAE73D}"/>
              </a:ext>
            </a:extLst>
          </p:cNvPr>
          <p:cNvSpPr txBox="1"/>
          <p:nvPr/>
        </p:nvSpPr>
        <p:spPr>
          <a:xfrm>
            <a:off x="1265129" y="2505205"/>
            <a:ext cx="1546683" cy="369332"/>
          </a:xfrm>
          <a:prstGeom prst="rect">
            <a:avLst/>
          </a:prstGeom>
          <a:noFill/>
        </p:spPr>
        <p:txBody>
          <a:bodyPr wrap="square" rtlCol="0">
            <a:spAutoFit/>
          </a:bodyPr>
          <a:lstStyle/>
          <a:p>
            <a:pPr algn="ctr"/>
            <a:r>
              <a:rPr lang="en-US" dirty="0"/>
              <a:t>Example 3</a:t>
            </a:r>
            <a:endParaRPr lang="en-IN" dirty="0"/>
          </a:p>
        </p:txBody>
      </p:sp>
      <p:sp>
        <p:nvSpPr>
          <p:cNvPr id="66" name="TextBox 65">
            <a:extLst>
              <a:ext uri="{FF2B5EF4-FFF2-40B4-BE49-F238E27FC236}">
                <a16:creationId xmlns:a16="http://schemas.microsoft.com/office/drawing/2014/main" id="{9D0A9753-4496-41D9-9A57-885A98D98F43}"/>
              </a:ext>
            </a:extLst>
          </p:cNvPr>
          <p:cNvSpPr txBox="1"/>
          <p:nvPr/>
        </p:nvSpPr>
        <p:spPr>
          <a:xfrm>
            <a:off x="1265128" y="4914225"/>
            <a:ext cx="1546683" cy="369332"/>
          </a:xfrm>
          <a:prstGeom prst="rect">
            <a:avLst/>
          </a:prstGeom>
          <a:noFill/>
        </p:spPr>
        <p:txBody>
          <a:bodyPr wrap="square" rtlCol="0">
            <a:spAutoFit/>
          </a:bodyPr>
          <a:lstStyle/>
          <a:p>
            <a:pPr algn="ctr"/>
            <a:r>
              <a:rPr lang="en-US" dirty="0"/>
              <a:t>Example 4</a:t>
            </a:r>
            <a:endParaRPr lang="en-IN" dirty="0"/>
          </a:p>
        </p:txBody>
      </p:sp>
      <p:sp>
        <p:nvSpPr>
          <p:cNvPr id="68" name="TextBox 67">
            <a:extLst>
              <a:ext uri="{FF2B5EF4-FFF2-40B4-BE49-F238E27FC236}">
                <a16:creationId xmlns:a16="http://schemas.microsoft.com/office/drawing/2014/main" id="{FE01BD04-4BF0-48F2-952A-8BA7B04D1CCE}"/>
              </a:ext>
            </a:extLst>
          </p:cNvPr>
          <p:cNvSpPr txBox="1"/>
          <p:nvPr/>
        </p:nvSpPr>
        <p:spPr>
          <a:xfrm>
            <a:off x="4543306" y="763871"/>
            <a:ext cx="3400504" cy="477054"/>
          </a:xfrm>
          <a:prstGeom prst="rect">
            <a:avLst/>
          </a:prstGeom>
          <a:noFill/>
          <a:ln>
            <a:solidFill>
              <a:schemeClr val="accent5">
                <a:lumMod val="60000"/>
                <a:lumOff val="40000"/>
              </a:schemeClr>
            </a:solidFill>
            <a:prstDash val="sysDash"/>
          </a:ln>
        </p:spPr>
        <p:txBody>
          <a:bodyPr wrap="square" rtlCol="0">
            <a:spAutoFit/>
          </a:bodyPr>
          <a:lstStyle/>
          <a:p>
            <a:pPr algn="ctr"/>
            <a:r>
              <a:rPr lang="en-US" sz="2500" dirty="0">
                <a:solidFill>
                  <a:schemeClr val="accent5">
                    <a:lumMod val="60000"/>
                    <a:lumOff val="40000"/>
                  </a:schemeClr>
                </a:solidFill>
              </a:rPr>
              <a:t>Density of Edges</a:t>
            </a:r>
            <a:endParaRPr lang="en-IN" sz="2500" dirty="0">
              <a:solidFill>
                <a:schemeClr val="accent5">
                  <a:lumMod val="60000"/>
                  <a:lumOff val="40000"/>
                </a:schemeClr>
              </a:solidFill>
            </a:endParaRPr>
          </a:p>
        </p:txBody>
      </p:sp>
      <p:sp>
        <p:nvSpPr>
          <p:cNvPr id="69" name="Multiplication Sign 68">
            <a:extLst>
              <a:ext uri="{FF2B5EF4-FFF2-40B4-BE49-F238E27FC236}">
                <a16:creationId xmlns:a16="http://schemas.microsoft.com/office/drawing/2014/main" id="{16552626-9475-4EED-ACCE-0D8CBAAB1B35}"/>
              </a:ext>
            </a:extLst>
          </p:cNvPr>
          <p:cNvSpPr/>
          <p:nvPr/>
        </p:nvSpPr>
        <p:spPr>
          <a:xfrm>
            <a:off x="11001194" y="2274947"/>
            <a:ext cx="947724" cy="1284169"/>
          </a:xfrm>
          <a:prstGeom prst="mathMultiply">
            <a:avLst/>
          </a:prstGeom>
          <a:solidFill>
            <a:schemeClr val="accent5">
              <a:lumMod val="75000"/>
              <a:alpha val="16000"/>
            </a:schemeClr>
          </a:solidFill>
          <a:ln>
            <a:solidFill>
              <a:schemeClr val="accent5">
                <a:lumMod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Multiplication Sign 70">
            <a:extLst>
              <a:ext uri="{FF2B5EF4-FFF2-40B4-BE49-F238E27FC236}">
                <a16:creationId xmlns:a16="http://schemas.microsoft.com/office/drawing/2014/main" id="{04437858-3708-4B4C-965E-FF3419731268}"/>
              </a:ext>
            </a:extLst>
          </p:cNvPr>
          <p:cNvSpPr/>
          <p:nvPr/>
        </p:nvSpPr>
        <p:spPr>
          <a:xfrm>
            <a:off x="10997716" y="5225508"/>
            <a:ext cx="947724" cy="1284169"/>
          </a:xfrm>
          <a:prstGeom prst="mathMultiply">
            <a:avLst/>
          </a:prstGeom>
          <a:solidFill>
            <a:schemeClr val="accent5">
              <a:lumMod val="75000"/>
              <a:alpha val="16000"/>
            </a:schemeClr>
          </a:solidFill>
          <a:ln>
            <a:solidFill>
              <a:schemeClr val="accent5">
                <a:lumMod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863D585-FAAB-4708-A31A-18C08FDB713C}"/>
              </a:ext>
            </a:extLst>
          </p:cNvPr>
          <p:cNvSpPr txBox="1"/>
          <p:nvPr/>
        </p:nvSpPr>
        <p:spPr>
          <a:xfrm rot="20060108">
            <a:off x="4111506" y="548157"/>
            <a:ext cx="863600" cy="369332"/>
          </a:xfrm>
          <a:prstGeom prst="rect">
            <a:avLst/>
          </a:prstGeom>
          <a:noFill/>
        </p:spPr>
        <p:txBody>
          <a:bodyPr wrap="square">
            <a:spAutoFit/>
          </a:bodyPr>
          <a:lstStyle/>
          <a:p>
            <a:pPr algn="ctr"/>
            <a:r>
              <a:rPr lang="en-US" dirty="0"/>
              <a:t>Idea 1</a:t>
            </a:r>
            <a:endParaRPr lang="en-IN" dirty="0"/>
          </a:p>
        </p:txBody>
      </p:sp>
      <p:sp>
        <p:nvSpPr>
          <p:cNvPr id="4" name="Rectangle 3">
            <a:extLst>
              <a:ext uri="{FF2B5EF4-FFF2-40B4-BE49-F238E27FC236}">
                <a16:creationId xmlns:a16="http://schemas.microsoft.com/office/drawing/2014/main" id="{588D978D-E4F7-409F-A523-98B4A2D0933A}"/>
              </a:ext>
            </a:extLst>
          </p:cNvPr>
          <p:cNvSpPr/>
          <p:nvPr/>
        </p:nvSpPr>
        <p:spPr>
          <a:xfrm>
            <a:off x="9354284" y="2789547"/>
            <a:ext cx="436721" cy="597663"/>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18EF49A-2A1D-4DB0-9F1F-A810CA2D9002}"/>
              </a:ext>
            </a:extLst>
          </p:cNvPr>
          <p:cNvSpPr/>
          <p:nvPr/>
        </p:nvSpPr>
        <p:spPr>
          <a:xfrm>
            <a:off x="9988246" y="4262348"/>
            <a:ext cx="769745" cy="1454766"/>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3CBBFC6F-7E96-4B6D-B070-00E5FDD931E8}"/>
              </a:ext>
            </a:extLst>
          </p:cNvPr>
          <p:cNvPicPr>
            <a:picLocks noChangeAspect="1"/>
          </p:cNvPicPr>
          <p:nvPr/>
        </p:nvPicPr>
        <p:blipFill>
          <a:blip r:embed="rId8"/>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25273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animEffect transition="in" filter="fade">
                                      <p:cBhvr>
                                        <p:cTn id="34" dur="500"/>
                                        <p:tgtEl>
                                          <p:spTgt spid="3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p:cTn id="57" dur="500" fill="hold"/>
                                        <p:tgtEl>
                                          <p:spTgt spid="40"/>
                                        </p:tgtEl>
                                        <p:attrNameLst>
                                          <p:attrName>ppt_w</p:attrName>
                                        </p:attrNameLst>
                                      </p:cBhvr>
                                      <p:tavLst>
                                        <p:tav tm="0">
                                          <p:val>
                                            <p:fltVal val="0"/>
                                          </p:val>
                                        </p:tav>
                                        <p:tav tm="100000">
                                          <p:val>
                                            <p:strVal val="#ppt_w"/>
                                          </p:val>
                                        </p:tav>
                                      </p:tavLst>
                                    </p:anim>
                                    <p:anim calcmode="lin" valueType="num">
                                      <p:cBhvr>
                                        <p:cTn id="58" dur="500" fill="hold"/>
                                        <p:tgtEl>
                                          <p:spTgt spid="40"/>
                                        </p:tgtEl>
                                        <p:attrNameLst>
                                          <p:attrName>ppt_h</p:attrName>
                                        </p:attrNameLst>
                                      </p:cBhvr>
                                      <p:tavLst>
                                        <p:tav tm="0">
                                          <p:val>
                                            <p:fltVal val="0"/>
                                          </p:val>
                                        </p:tav>
                                        <p:tav tm="100000">
                                          <p:val>
                                            <p:strVal val="#ppt_h"/>
                                          </p:val>
                                        </p:tav>
                                      </p:tavLst>
                                    </p:anim>
                                    <p:animEffect transition="in" filter="fade">
                                      <p:cBhvr>
                                        <p:cTn id="59" dur="500"/>
                                        <p:tgtEl>
                                          <p:spTgt spid="4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fltVal val="0"/>
                                          </p:val>
                                        </p:tav>
                                        <p:tav tm="100000">
                                          <p:val>
                                            <p:strVal val="#ppt_w"/>
                                          </p:val>
                                        </p:tav>
                                      </p:tavLst>
                                    </p:anim>
                                    <p:anim calcmode="lin" valueType="num">
                                      <p:cBhvr>
                                        <p:cTn id="73" dur="500" fill="hold"/>
                                        <p:tgtEl>
                                          <p:spTgt spid="46"/>
                                        </p:tgtEl>
                                        <p:attrNameLst>
                                          <p:attrName>ppt_h</p:attrName>
                                        </p:attrNameLst>
                                      </p:cBhvr>
                                      <p:tavLst>
                                        <p:tav tm="0">
                                          <p:val>
                                            <p:fltVal val="0"/>
                                          </p:val>
                                        </p:tav>
                                        <p:tav tm="100000">
                                          <p:val>
                                            <p:strVal val="#ppt_h"/>
                                          </p:val>
                                        </p:tav>
                                      </p:tavLst>
                                    </p:anim>
                                    <p:animEffect transition="in" filter="fade">
                                      <p:cBhvr>
                                        <p:cTn id="74" dur="500"/>
                                        <p:tgtEl>
                                          <p:spTgt spid="4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p:cTn id="77" dur="500" fill="hold"/>
                                        <p:tgtEl>
                                          <p:spTgt spid="48"/>
                                        </p:tgtEl>
                                        <p:attrNameLst>
                                          <p:attrName>ppt_w</p:attrName>
                                        </p:attrNameLst>
                                      </p:cBhvr>
                                      <p:tavLst>
                                        <p:tav tm="0">
                                          <p:val>
                                            <p:fltVal val="0"/>
                                          </p:val>
                                        </p:tav>
                                        <p:tav tm="100000">
                                          <p:val>
                                            <p:strVal val="#ppt_w"/>
                                          </p:val>
                                        </p:tav>
                                      </p:tavLst>
                                    </p:anim>
                                    <p:anim calcmode="lin" valueType="num">
                                      <p:cBhvr>
                                        <p:cTn id="78" dur="500" fill="hold"/>
                                        <p:tgtEl>
                                          <p:spTgt spid="48"/>
                                        </p:tgtEl>
                                        <p:attrNameLst>
                                          <p:attrName>ppt_h</p:attrName>
                                        </p:attrNameLst>
                                      </p:cBhvr>
                                      <p:tavLst>
                                        <p:tav tm="0">
                                          <p:val>
                                            <p:fltVal val="0"/>
                                          </p:val>
                                        </p:tav>
                                        <p:tav tm="100000">
                                          <p:val>
                                            <p:strVal val="#ppt_h"/>
                                          </p:val>
                                        </p:tav>
                                      </p:tavLst>
                                    </p:anim>
                                    <p:animEffect transition="in" filter="fade">
                                      <p:cBhvr>
                                        <p:cTn id="79" dur="500"/>
                                        <p:tgtEl>
                                          <p:spTgt spid="4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animEffect transition="in" filter="fade">
                                      <p:cBhvr>
                                        <p:cTn id="84" dur="500"/>
                                        <p:tgtEl>
                                          <p:spTgt spid="5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p:cTn id="87" dur="500" fill="hold"/>
                                        <p:tgtEl>
                                          <p:spTgt spid="52"/>
                                        </p:tgtEl>
                                        <p:attrNameLst>
                                          <p:attrName>ppt_w</p:attrName>
                                        </p:attrNameLst>
                                      </p:cBhvr>
                                      <p:tavLst>
                                        <p:tav tm="0">
                                          <p:val>
                                            <p:fltVal val="0"/>
                                          </p:val>
                                        </p:tav>
                                        <p:tav tm="100000">
                                          <p:val>
                                            <p:strVal val="#ppt_w"/>
                                          </p:val>
                                        </p:tav>
                                      </p:tavLst>
                                    </p:anim>
                                    <p:anim calcmode="lin" valueType="num">
                                      <p:cBhvr>
                                        <p:cTn id="88" dur="500" fill="hold"/>
                                        <p:tgtEl>
                                          <p:spTgt spid="52"/>
                                        </p:tgtEl>
                                        <p:attrNameLst>
                                          <p:attrName>ppt_h</p:attrName>
                                        </p:attrNameLst>
                                      </p:cBhvr>
                                      <p:tavLst>
                                        <p:tav tm="0">
                                          <p:val>
                                            <p:fltVal val="0"/>
                                          </p:val>
                                        </p:tav>
                                        <p:tav tm="100000">
                                          <p:val>
                                            <p:strVal val="#ppt_h"/>
                                          </p:val>
                                        </p:tav>
                                      </p:tavLst>
                                    </p:anim>
                                    <p:animEffect transition="in" filter="fade">
                                      <p:cBhvr>
                                        <p:cTn id="89" dur="500"/>
                                        <p:tgtEl>
                                          <p:spTgt spid="52"/>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p:cTn id="92" dur="500" fill="hold"/>
                                        <p:tgtEl>
                                          <p:spTgt spid="54"/>
                                        </p:tgtEl>
                                        <p:attrNameLst>
                                          <p:attrName>ppt_w</p:attrName>
                                        </p:attrNameLst>
                                      </p:cBhvr>
                                      <p:tavLst>
                                        <p:tav tm="0">
                                          <p:val>
                                            <p:fltVal val="0"/>
                                          </p:val>
                                        </p:tav>
                                        <p:tav tm="100000">
                                          <p:val>
                                            <p:strVal val="#ppt_w"/>
                                          </p:val>
                                        </p:tav>
                                      </p:tavLst>
                                    </p:anim>
                                    <p:anim calcmode="lin" valueType="num">
                                      <p:cBhvr>
                                        <p:cTn id="93" dur="500" fill="hold"/>
                                        <p:tgtEl>
                                          <p:spTgt spid="54"/>
                                        </p:tgtEl>
                                        <p:attrNameLst>
                                          <p:attrName>ppt_h</p:attrName>
                                        </p:attrNameLst>
                                      </p:cBhvr>
                                      <p:tavLst>
                                        <p:tav tm="0">
                                          <p:val>
                                            <p:fltVal val="0"/>
                                          </p:val>
                                        </p:tav>
                                        <p:tav tm="100000">
                                          <p:val>
                                            <p:strVal val="#ppt_h"/>
                                          </p:val>
                                        </p:tav>
                                      </p:tavLst>
                                    </p:anim>
                                    <p:animEffect transition="in" filter="fade">
                                      <p:cBhvr>
                                        <p:cTn id="94" dur="500"/>
                                        <p:tgtEl>
                                          <p:spTgt spid="54"/>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anim calcmode="lin" valueType="num">
                                      <p:cBhvr>
                                        <p:cTn id="97" dur="500" fill="hold"/>
                                        <p:tgtEl>
                                          <p:spTgt spid="56"/>
                                        </p:tgtEl>
                                        <p:attrNameLst>
                                          <p:attrName>ppt_w</p:attrName>
                                        </p:attrNameLst>
                                      </p:cBhvr>
                                      <p:tavLst>
                                        <p:tav tm="0">
                                          <p:val>
                                            <p:fltVal val="0"/>
                                          </p:val>
                                        </p:tav>
                                        <p:tav tm="100000">
                                          <p:val>
                                            <p:strVal val="#ppt_w"/>
                                          </p:val>
                                        </p:tav>
                                      </p:tavLst>
                                    </p:anim>
                                    <p:anim calcmode="lin" valueType="num">
                                      <p:cBhvr>
                                        <p:cTn id="98" dur="500" fill="hold"/>
                                        <p:tgtEl>
                                          <p:spTgt spid="56"/>
                                        </p:tgtEl>
                                        <p:attrNameLst>
                                          <p:attrName>ppt_h</p:attrName>
                                        </p:attrNameLst>
                                      </p:cBhvr>
                                      <p:tavLst>
                                        <p:tav tm="0">
                                          <p:val>
                                            <p:fltVal val="0"/>
                                          </p:val>
                                        </p:tav>
                                        <p:tav tm="100000">
                                          <p:val>
                                            <p:strVal val="#ppt_h"/>
                                          </p:val>
                                        </p:tav>
                                      </p:tavLst>
                                    </p:anim>
                                    <p:animEffect transition="in" filter="fade">
                                      <p:cBhvr>
                                        <p:cTn id="99" dur="500"/>
                                        <p:tgtEl>
                                          <p:spTgt spid="5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8"/>
                                        </p:tgtEl>
                                        <p:attrNameLst>
                                          <p:attrName>style.visibility</p:attrName>
                                        </p:attrNameLst>
                                      </p:cBhvr>
                                      <p:to>
                                        <p:strVal val="visible"/>
                                      </p:to>
                                    </p:set>
                                    <p:anim calcmode="lin" valueType="num">
                                      <p:cBhvr>
                                        <p:cTn id="102" dur="500" fill="hold"/>
                                        <p:tgtEl>
                                          <p:spTgt spid="58"/>
                                        </p:tgtEl>
                                        <p:attrNameLst>
                                          <p:attrName>ppt_w</p:attrName>
                                        </p:attrNameLst>
                                      </p:cBhvr>
                                      <p:tavLst>
                                        <p:tav tm="0">
                                          <p:val>
                                            <p:fltVal val="0"/>
                                          </p:val>
                                        </p:tav>
                                        <p:tav tm="100000">
                                          <p:val>
                                            <p:strVal val="#ppt_w"/>
                                          </p:val>
                                        </p:tav>
                                      </p:tavLst>
                                    </p:anim>
                                    <p:anim calcmode="lin" valueType="num">
                                      <p:cBhvr>
                                        <p:cTn id="103" dur="500" fill="hold"/>
                                        <p:tgtEl>
                                          <p:spTgt spid="58"/>
                                        </p:tgtEl>
                                        <p:attrNameLst>
                                          <p:attrName>ppt_h</p:attrName>
                                        </p:attrNameLst>
                                      </p:cBhvr>
                                      <p:tavLst>
                                        <p:tav tm="0">
                                          <p:val>
                                            <p:fltVal val="0"/>
                                          </p:val>
                                        </p:tav>
                                        <p:tav tm="100000">
                                          <p:val>
                                            <p:strVal val="#ppt_h"/>
                                          </p:val>
                                        </p:tav>
                                      </p:tavLst>
                                    </p:anim>
                                    <p:animEffect transition="in" filter="fade">
                                      <p:cBhvr>
                                        <p:cTn id="104" dur="500"/>
                                        <p:tgtEl>
                                          <p:spTgt spid="58"/>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60"/>
                                        </p:tgtEl>
                                        <p:attrNameLst>
                                          <p:attrName>style.visibility</p:attrName>
                                        </p:attrNameLst>
                                      </p:cBhvr>
                                      <p:to>
                                        <p:strVal val="visible"/>
                                      </p:to>
                                    </p:set>
                                    <p:anim calcmode="lin" valueType="num">
                                      <p:cBhvr>
                                        <p:cTn id="107" dur="500" fill="hold"/>
                                        <p:tgtEl>
                                          <p:spTgt spid="60"/>
                                        </p:tgtEl>
                                        <p:attrNameLst>
                                          <p:attrName>ppt_w</p:attrName>
                                        </p:attrNameLst>
                                      </p:cBhvr>
                                      <p:tavLst>
                                        <p:tav tm="0">
                                          <p:val>
                                            <p:fltVal val="0"/>
                                          </p:val>
                                        </p:tav>
                                        <p:tav tm="100000">
                                          <p:val>
                                            <p:strVal val="#ppt_w"/>
                                          </p:val>
                                        </p:tav>
                                      </p:tavLst>
                                    </p:anim>
                                    <p:anim calcmode="lin" valueType="num">
                                      <p:cBhvr>
                                        <p:cTn id="108" dur="500" fill="hold"/>
                                        <p:tgtEl>
                                          <p:spTgt spid="60"/>
                                        </p:tgtEl>
                                        <p:attrNameLst>
                                          <p:attrName>ppt_h</p:attrName>
                                        </p:attrNameLst>
                                      </p:cBhvr>
                                      <p:tavLst>
                                        <p:tav tm="0">
                                          <p:val>
                                            <p:fltVal val="0"/>
                                          </p:val>
                                        </p:tav>
                                        <p:tav tm="100000">
                                          <p:val>
                                            <p:strVal val="#ppt_h"/>
                                          </p:val>
                                        </p:tav>
                                      </p:tavLst>
                                    </p:anim>
                                    <p:animEffect transition="in" filter="fade">
                                      <p:cBhvr>
                                        <p:cTn id="109" dur="500"/>
                                        <p:tgtEl>
                                          <p:spTgt spid="60"/>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p:cTn id="112" dur="500" fill="hold"/>
                                        <p:tgtEl>
                                          <p:spTgt spid="62"/>
                                        </p:tgtEl>
                                        <p:attrNameLst>
                                          <p:attrName>ppt_w</p:attrName>
                                        </p:attrNameLst>
                                      </p:cBhvr>
                                      <p:tavLst>
                                        <p:tav tm="0">
                                          <p:val>
                                            <p:fltVal val="0"/>
                                          </p:val>
                                        </p:tav>
                                        <p:tav tm="100000">
                                          <p:val>
                                            <p:strVal val="#ppt_w"/>
                                          </p:val>
                                        </p:tav>
                                      </p:tavLst>
                                    </p:anim>
                                    <p:anim calcmode="lin" valueType="num">
                                      <p:cBhvr>
                                        <p:cTn id="113" dur="500" fill="hold"/>
                                        <p:tgtEl>
                                          <p:spTgt spid="62"/>
                                        </p:tgtEl>
                                        <p:attrNameLst>
                                          <p:attrName>ppt_h</p:attrName>
                                        </p:attrNameLst>
                                      </p:cBhvr>
                                      <p:tavLst>
                                        <p:tav tm="0">
                                          <p:val>
                                            <p:fltVal val="0"/>
                                          </p:val>
                                        </p:tav>
                                        <p:tav tm="100000">
                                          <p:val>
                                            <p:strVal val="#ppt_h"/>
                                          </p:val>
                                        </p:tav>
                                      </p:tavLst>
                                    </p:anim>
                                    <p:animEffect transition="in" filter="fade">
                                      <p:cBhvr>
                                        <p:cTn id="114" dur="500"/>
                                        <p:tgtEl>
                                          <p:spTgt spid="62"/>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69"/>
                                        </p:tgtEl>
                                        <p:attrNameLst>
                                          <p:attrName>style.visibility</p:attrName>
                                        </p:attrNameLst>
                                      </p:cBhvr>
                                      <p:to>
                                        <p:strVal val="visible"/>
                                      </p:to>
                                    </p:set>
                                    <p:anim calcmode="lin" valueType="num">
                                      <p:cBhvr>
                                        <p:cTn id="119" dur="500" fill="hold"/>
                                        <p:tgtEl>
                                          <p:spTgt spid="69"/>
                                        </p:tgtEl>
                                        <p:attrNameLst>
                                          <p:attrName>ppt_w</p:attrName>
                                        </p:attrNameLst>
                                      </p:cBhvr>
                                      <p:tavLst>
                                        <p:tav tm="0">
                                          <p:val>
                                            <p:fltVal val="0"/>
                                          </p:val>
                                        </p:tav>
                                        <p:tav tm="100000">
                                          <p:val>
                                            <p:strVal val="#ppt_w"/>
                                          </p:val>
                                        </p:tav>
                                      </p:tavLst>
                                    </p:anim>
                                    <p:anim calcmode="lin" valueType="num">
                                      <p:cBhvr>
                                        <p:cTn id="120" dur="500" fill="hold"/>
                                        <p:tgtEl>
                                          <p:spTgt spid="69"/>
                                        </p:tgtEl>
                                        <p:attrNameLst>
                                          <p:attrName>ppt_h</p:attrName>
                                        </p:attrNameLst>
                                      </p:cBhvr>
                                      <p:tavLst>
                                        <p:tav tm="0">
                                          <p:val>
                                            <p:fltVal val="0"/>
                                          </p:val>
                                        </p:tav>
                                        <p:tav tm="100000">
                                          <p:val>
                                            <p:strVal val="#ppt_h"/>
                                          </p:val>
                                        </p:tav>
                                      </p:tavLst>
                                    </p:anim>
                                    <p:animEffect transition="in" filter="fade">
                                      <p:cBhvr>
                                        <p:cTn id="121" dur="500"/>
                                        <p:tgtEl>
                                          <p:spTgt spid="69"/>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 calcmode="lin" valueType="num">
                                      <p:cBhvr>
                                        <p:cTn id="124" dur="500" fill="hold"/>
                                        <p:tgtEl>
                                          <p:spTgt spid="71"/>
                                        </p:tgtEl>
                                        <p:attrNameLst>
                                          <p:attrName>ppt_w</p:attrName>
                                        </p:attrNameLst>
                                      </p:cBhvr>
                                      <p:tavLst>
                                        <p:tav tm="0">
                                          <p:val>
                                            <p:fltVal val="0"/>
                                          </p:val>
                                        </p:tav>
                                        <p:tav tm="100000">
                                          <p:val>
                                            <p:strVal val="#ppt_w"/>
                                          </p:val>
                                        </p:tav>
                                      </p:tavLst>
                                    </p:anim>
                                    <p:anim calcmode="lin" valueType="num">
                                      <p:cBhvr>
                                        <p:cTn id="125" dur="500" fill="hold"/>
                                        <p:tgtEl>
                                          <p:spTgt spid="71"/>
                                        </p:tgtEl>
                                        <p:attrNameLst>
                                          <p:attrName>ppt_h</p:attrName>
                                        </p:attrNameLst>
                                      </p:cBhvr>
                                      <p:tavLst>
                                        <p:tav tm="0">
                                          <p:val>
                                            <p:fltVal val="0"/>
                                          </p:val>
                                        </p:tav>
                                        <p:tav tm="100000">
                                          <p:val>
                                            <p:strVal val="#ppt_h"/>
                                          </p:val>
                                        </p:tav>
                                      </p:tavLst>
                                    </p:anim>
                                    <p:animEffect transition="in" filter="fade">
                                      <p:cBhvr>
                                        <p:cTn id="12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4" grpId="0" animBg="1"/>
      <p:bldP spid="26" grpId="0" animBg="1"/>
      <p:bldP spid="28" grpId="0" animBg="1"/>
      <p:bldP spid="30" grpId="0" animBg="1"/>
      <p:bldP spid="32" grpId="0" animBg="1"/>
      <p:bldP spid="34" grpId="0" animBg="1"/>
      <p:bldP spid="36" grpId="0" animBg="1"/>
      <p:bldP spid="38" grpId="0" animBg="1"/>
      <p:bldP spid="40" grpId="0" animBg="1"/>
      <p:bldP spid="42" grpId="0" animBg="1"/>
      <p:bldP spid="44" grpId="0" animBg="1"/>
      <p:bldP spid="46" grpId="0" animBg="1"/>
      <p:bldP spid="48" grpId="0" animBg="1"/>
      <p:bldP spid="50" grpId="0" animBg="1"/>
      <p:bldP spid="52" grpId="0" animBg="1"/>
      <p:bldP spid="54" grpId="0" animBg="1"/>
      <p:bldP spid="56" grpId="0" animBg="1"/>
      <p:bldP spid="58" grpId="0" animBg="1"/>
      <p:bldP spid="60" grpId="0" animBg="1"/>
      <p:bldP spid="62" grpId="0" animBg="1"/>
      <p:bldP spid="69" grpId="0" animBg="1"/>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63394E-998D-4D32-AFC0-9BD142F789F5}"/>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pic>
        <p:nvPicPr>
          <p:cNvPr id="5" name="Picture 4">
            <a:extLst>
              <a:ext uri="{FF2B5EF4-FFF2-40B4-BE49-F238E27FC236}">
                <a16:creationId xmlns:a16="http://schemas.microsoft.com/office/drawing/2014/main" id="{F348E1D7-7244-4FC5-BC6A-15E801C5B719}"/>
              </a:ext>
            </a:extLst>
          </p:cNvPr>
          <p:cNvPicPr>
            <a:picLocks noChangeAspect="1"/>
          </p:cNvPicPr>
          <p:nvPr/>
        </p:nvPicPr>
        <p:blipFill rotWithShape="1">
          <a:blip r:embed="rId2">
            <a:extLst>
              <a:ext uri="{28A0092B-C50C-407E-A947-70E740481C1C}">
                <a14:useLocalDpi xmlns:a14="http://schemas.microsoft.com/office/drawing/2010/main" val="0"/>
              </a:ext>
            </a:extLst>
          </a:blip>
          <a:srcRect l="25035"/>
          <a:stretch/>
        </p:blipFill>
        <p:spPr>
          <a:xfrm>
            <a:off x="4648137" y="1416443"/>
            <a:ext cx="2185140" cy="2198044"/>
          </a:xfrm>
          <a:prstGeom prst="rect">
            <a:avLst/>
          </a:prstGeom>
          <a:ln>
            <a:solidFill>
              <a:schemeClr val="tx1">
                <a:lumMod val="85000"/>
              </a:schemeClr>
            </a:solidFill>
          </a:ln>
        </p:spPr>
      </p:pic>
      <p:pic>
        <p:nvPicPr>
          <p:cNvPr id="7" name="Picture 6">
            <a:extLst>
              <a:ext uri="{FF2B5EF4-FFF2-40B4-BE49-F238E27FC236}">
                <a16:creationId xmlns:a16="http://schemas.microsoft.com/office/drawing/2014/main" id="{BF17113B-E2D8-4B9E-92EB-BE2DAFFAE2C7}"/>
              </a:ext>
            </a:extLst>
          </p:cNvPr>
          <p:cNvPicPr>
            <a:picLocks noChangeAspect="1"/>
          </p:cNvPicPr>
          <p:nvPr/>
        </p:nvPicPr>
        <p:blipFill>
          <a:blip r:embed="rId3"/>
          <a:stretch>
            <a:fillRect/>
          </a:stretch>
        </p:blipFill>
        <p:spPr>
          <a:xfrm>
            <a:off x="7101326" y="1416443"/>
            <a:ext cx="2174607" cy="2187448"/>
          </a:xfrm>
          <a:prstGeom prst="rect">
            <a:avLst/>
          </a:prstGeom>
          <a:ln>
            <a:solidFill>
              <a:schemeClr val="tx1">
                <a:lumMod val="85000"/>
              </a:schemeClr>
            </a:solidFill>
          </a:ln>
        </p:spPr>
      </p:pic>
      <p:pic>
        <p:nvPicPr>
          <p:cNvPr id="9" name="Picture 8">
            <a:extLst>
              <a:ext uri="{FF2B5EF4-FFF2-40B4-BE49-F238E27FC236}">
                <a16:creationId xmlns:a16="http://schemas.microsoft.com/office/drawing/2014/main" id="{FB3BB845-78DA-4402-B237-9A9D86A78595}"/>
              </a:ext>
            </a:extLst>
          </p:cNvPr>
          <p:cNvPicPr>
            <a:picLocks noChangeAspect="1"/>
          </p:cNvPicPr>
          <p:nvPr/>
        </p:nvPicPr>
        <p:blipFill>
          <a:blip r:embed="rId4"/>
          <a:stretch>
            <a:fillRect/>
          </a:stretch>
        </p:blipFill>
        <p:spPr>
          <a:xfrm>
            <a:off x="9537909" y="1405846"/>
            <a:ext cx="2185140" cy="2201977"/>
          </a:xfrm>
          <a:prstGeom prst="rect">
            <a:avLst/>
          </a:prstGeom>
          <a:ln>
            <a:solidFill>
              <a:schemeClr val="tx1">
                <a:lumMod val="85000"/>
              </a:schemeClr>
            </a:solidFill>
          </a:ln>
        </p:spPr>
      </p:pic>
      <p:sp>
        <p:nvSpPr>
          <p:cNvPr id="11" name="Rectangle 10">
            <a:extLst>
              <a:ext uri="{FF2B5EF4-FFF2-40B4-BE49-F238E27FC236}">
                <a16:creationId xmlns:a16="http://schemas.microsoft.com/office/drawing/2014/main" id="{00C71F3A-23EC-4B78-858E-E91B64069F57}"/>
              </a:ext>
            </a:extLst>
          </p:cNvPr>
          <p:cNvSpPr/>
          <p:nvPr/>
        </p:nvSpPr>
        <p:spPr>
          <a:xfrm>
            <a:off x="9563753" y="2632080"/>
            <a:ext cx="300048" cy="323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44A070FC-4A4C-4E61-AC83-11E0837BB5C1}"/>
              </a:ext>
            </a:extLst>
          </p:cNvPr>
          <p:cNvSpPr/>
          <p:nvPr/>
        </p:nvSpPr>
        <p:spPr>
          <a:xfrm>
            <a:off x="9604660" y="2796398"/>
            <a:ext cx="300048" cy="323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E4A180AA-9BAD-40BD-AC2F-5A5B7C4E725D}"/>
              </a:ext>
            </a:extLst>
          </p:cNvPr>
          <p:cNvSpPr/>
          <p:nvPr/>
        </p:nvSpPr>
        <p:spPr>
          <a:xfrm>
            <a:off x="9872113" y="2693712"/>
            <a:ext cx="445567" cy="3068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37712B9-9F6D-42C0-B9FA-A72CC835B560}"/>
              </a:ext>
            </a:extLst>
          </p:cNvPr>
          <p:cNvSpPr/>
          <p:nvPr/>
        </p:nvSpPr>
        <p:spPr>
          <a:xfrm>
            <a:off x="9909460" y="3101198"/>
            <a:ext cx="588622" cy="323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CD4D8BE4-7EF7-458C-A18D-CC2B4EA7D40E}"/>
              </a:ext>
            </a:extLst>
          </p:cNvPr>
          <p:cNvSpPr/>
          <p:nvPr/>
        </p:nvSpPr>
        <p:spPr>
          <a:xfrm>
            <a:off x="10061860" y="3253598"/>
            <a:ext cx="588622" cy="323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0E51C344-62F7-43F2-879F-D7D54A017BC4}"/>
              </a:ext>
            </a:extLst>
          </p:cNvPr>
          <p:cNvSpPr/>
          <p:nvPr/>
        </p:nvSpPr>
        <p:spPr>
          <a:xfrm>
            <a:off x="10300897" y="3239784"/>
            <a:ext cx="588622" cy="323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E3E0AB59-18C9-48EC-BD8E-7DA7F47FCF99}"/>
              </a:ext>
            </a:extLst>
          </p:cNvPr>
          <p:cNvSpPr/>
          <p:nvPr/>
        </p:nvSpPr>
        <p:spPr>
          <a:xfrm>
            <a:off x="10024513" y="2846112"/>
            <a:ext cx="445567" cy="3068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198CBF6-08F7-40BA-AFEE-AD5718B3EBE4}"/>
              </a:ext>
            </a:extLst>
          </p:cNvPr>
          <p:cNvSpPr/>
          <p:nvPr/>
        </p:nvSpPr>
        <p:spPr>
          <a:xfrm>
            <a:off x="10821543" y="3125329"/>
            <a:ext cx="445567" cy="3068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E2814682-5CA7-4225-963A-02A1AABE55DD}"/>
              </a:ext>
            </a:extLst>
          </p:cNvPr>
          <p:cNvSpPr/>
          <p:nvPr/>
        </p:nvSpPr>
        <p:spPr>
          <a:xfrm>
            <a:off x="10176913" y="2998512"/>
            <a:ext cx="445567" cy="3068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C437803B-EF77-4318-BB68-99DE2CB1BA7D}"/>
              </a:ext>
            </a:extLst>
          </p:cNvPr>
          <p:cNvSpPr/>
          <p:nvPr/>
        </p:nvSpPr>
        <p:spPr>
          <a:xfrm>
            <a:off x="10821543" y="1471522"/>
            <a:ext cx="599277" cy="9787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AFD4D1D5-9DCE-4B99-A7CD-0E83395C1AB7}"/>
              </a:ext>
            </a:extLst>
          </p:cNvPr>
          <p:cNvSpPr/>
          <p:nvPr/>
        </p:nvSpPr>
        <p:spPr>
          <a:xfrm>
            <a:off x="10914866" y="1564113"/>
            <a:ext cx="515935" cy="4412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B7F3FBBE-37BC-4BDB-B767-8E00DDE409CD}"/>
              </a:ext>
            </a:extLst>
          </p:cNvPr>
          <p:cNvSpPr txBox="1"/>
          <p:nvPr/>
        </p:nvSpPr>
        <p:spPr>
          <a:xfrm>
            <a:off x="3214392" y="2192299"/>
            <a:ext cx="1546683" cy="646331"/>
          </a:xfrm>
          <a:prstGeom prst="rect">
            <a:avLst/>
          </a:prstGeom>
          <a:noFill/>
        </p:spPr>
        <p:txBody>
          <a:bodyPr wrap="square" rtlCol="0">
            <a:spAutoFit/>
          </a:bodyPr>
          <a:lstStyle/>
          <a:p>
            <a:pPr algn="ctr"/>
            <a:r>
              <a:rPr lang="en-US" sz="1800" dirty="0">
                <a:solidFill>
                  <a:schemeClr val="accent5">
                    <a:lumMod val="60000"/>
                    <a:lumOff val="40000"/>
                  </a:schemeClr>
                </a:solidFill>
              </a:rPr>
              <a:t>Density of Edges</a:t>
            </a:r>
            <a:endParaRPr lang="en-IN" sz="1800" dirty="0">
              <a:solidFill>
                <a:schemeClr val="accent5">
                  <a:lumMod val="60000"/>
                  <a:lumOff val="40000"/>
                </a:schemeClr>
              </a:solidFill>
            </a:endParaRPr>
          </a:p>
        </p:txBody>
      </p:sp>
      <p:sp>
        <p:nvSpPr>
          <p:cNvPr id="35" name="Multiplication Sign 34">
            <a:extLst>
              <a:ext uri="{FF2B5EF4-FFF2-40B4-BE49-F238E27FC236}">
                <a16:creationId xmlns:a16="http://schemas.microsoft.com/office/drawing/2014/main" id="{763E30C3-0552-4BFB-8A6D-9B0314612571}"/>
              </a:ext>
            </a:extLst>
          </p:cNvPr>
          <p:cNvSpPr/>
          <p:nvPr/>
        </p:nvSpPr>
        <p:spPr>
          <a:xfrm>
            <a:off x="11152827" y="3114503"/>
            <a:ext cx="947724" cy="1284169"/>
          </a:xfrm>
          <a:prstGeom prst="mathMultiply">
            <a:avLst/>
          </a:prstGeom>
          <a:solidFill>
            <a:schemeClr val="accent5">
              <a:lumMod val="75000"/>
              <a:alpha val="16000"/>
            </a:schemeClr>
          </a:solidFill>
          <a:ln>
            <a:solidFill>
              <a:schemeClr val="accent5">
                <a:lumMod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Picture 51">
            <a:extLst>
              <a:ext uri="{FF2B5EF4-FFF2-40B4-BE49-F238E27FC236}">
                <a16:creationId xmlns:a16="http://schemas.microsoft.com/office/drawing/2014/main" id="{679A68EF-CBB6-4852-A1A2-14FC8F57D3E3}"/>
              </a:ext>
            </a:extLst>
          </p:cNvPr>
          <p:cNvPicPr>
            <a:picLocks noChangeAspect="1"/>
          </p:cNvPicPr>
          <p:nvPr/>
        </p:nvPicPr>
        <p:blipFill>
          <a:blip r:embed="rId5"/>
          <a:stretch>
            <a:fillRect/>
          </a:stretch>
        </p:blipFill>
        <p:spPr>
          <a:xfrm>
            <a:off x="9556333" y="4197455"/>
            <a:ext cx="2185140" cy="2188904"/>
          </a:xfrm>
          <a:prstGeom prst="rect">
            <a:avLst/>
          </a:prstGeom>
          <a:ln>
            <a:solidFill>
              <a:schemeClr val="tx1">
                <a:lumMod val="75000"/>
              </a:schemeClr>
            </a:solidFill>
          </a:ln>
        </p:spPr>
      </p:pic>
      <p:pic>
        <p:nvPicPr>
          <p:cNvPr id="54" name="Picture 53">
            <a:extLst>
              <a:ext uri="{FF2B5EF4-FFF2-40B4-BE49-F238E27FC236}">
                <a16:creationId xmlns:a16="http://schemas.microsoft.com/office/drawing/2014/main" id="{817FD5ED-A7ED-4744-8645-8919094A0305}"/>
              </a:ext>
            </a:extLst>
          </p:cNvPr>
          <p:cNvPicPr>
            <a:picLocks noChangeAspect="1"/>
          </p:cNvPicPr>
          <p:nvPr/>
        </p:nvPicPr>
        <p:blipFill rotWithShape="1">
          <a:blip r:embed="rId2">
            <a:extLst>
              <a:ext uri="{28A0092B-C50C-407E-A947-70E740481C1C}">
                <a14:useLocalDpi xmlns:a14="http://schemas.microsoft.com/office/drawing/2010/main" val="0"/>
              </a:ext>
            </a:extLst>
          </a:blip>
          <a:srcRect l="25035"/>
          <a:stretch/>
        </p:blipFill>
        <p:spPr>
          <a:xfrm>
            <a:off x="4648137" y="4188315"/>
            <a:ext cx="2181044" cy="2198044"/>
          </a:xfrm>
          <a:prstGeom prst="rect">
            <a:avLst/>
          </a:prstGeom>
          <a:ln>
            <a:solidFill>
              <a:schemeClr val="tx1">
                <a:lumMod val="85000"/>
              </a:schemeClr>
            </a:solidFill>
          </a:ln>
        </p:spPr>
      </p:pic>
      <p:pic>
        <p:nvPicPr>
          <p:cNvPr id="56" name="Picture 55">
            <a:extLst>
              <a:ext uri="{FF2B5EF4-FFF2-40B4-BE49-F238E27FC236}">
                <a16:creationId xmlns:a16="http://schemas.microsoft.com/office/drawing/2014/main" id="{CFC7A6C2-9537-41C4-85A1-B9596B80E8AD}"/>
              </a:ext>
            </a:extLst>
          </p:cNvPr>
          <p:cNvPicPr>
            <a:picLocks noChangeAspect="1"/>
          </p:cNvPicPr>
          <p:nvPr/>
        </p:nvPicPr>
        <p:blipFill>
          <a:blip r:embed="rId6"/>
          <a:stretch>
            <a:fillRect/>
          </a:stretch>
        </p:blipFill>
        <p:spPr>
          <a:xfrm>
            <a:off x="7101326" y="4197455"/>
            <a:ext cx="2174607" cy="2191363"/>
          </a:xfrm>
          <a:prstGeom prst="rect">
            <a:avLst/>
          </a:prstGeom>
          <a:ln>
            <a:solidFill>
              <a:schemeClr val="tx1">
                <a:lumMod val="75000"/>
              </a:schemeClr>
            </a:solidFill>
          </a:ln>
        </p:spPr>
      </p:pic>
      <p:sp>
        <p:nvSpPr>
          <p:cNvPr id="57" name="L-Shape 56">
            <a:extLst>
              <a:ext uri="{FF2B5EF4-FFF2-40B4-BE49-F238E27FC236}">
                <a16:creationId xmlns:a16="http://schemas.microsoft.com/office/drawing/2014/main" id="{91732E39-81C7-40BC-98D1-BDA8B477679D}"/>
              </a:ext>
            </a:extLst>
          </p:cNvPr>
          <p:cNvSpPr/>
          <p:nvPr/>
        </p:nvSpPr>
        <p:spPr>
          <a:xfrm rot="19530085">
            <a:off x="11340249" y="6334660"/>
            <a:ext cx="752475" cy="276225"/>
          </a:xfrm>
          <a:prstGeom prst="corner">
            <a:avLst/>
          </a:prstGeom>
          <a:solidFill>
            <a:schemeClr val="accent1">
              <a:lumMod val="75000"/>
              <a:alpha val="32000"/>
            </a:schemeClr>
          </a:solidFill>
          <a:ln>
            <a:solidFill>
              <a:schemeClr val="accent1">
                <a:shade val="50000"/>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5F38940E-F529-4A40-B8F1-B9E0CCB5441D}"/>
              </a:ext>
            </a:extLst>
          </p:cNvPr>
          <p:cNvSpPr txBox="1"/>
          <p:nvPr/>
        </p:nvSpPr>
        <p:spPr>
          <a:xfrm>
            <a:off x="3289370" y="5102671"/>
            <a:ext cx="1284397" cy="369332"/>
          </a:xfrm>
          <a:prstGeom prst="rect">
            <a:avLst/>
          </a:prstGeom>
          <a:noFill/>
        </p:spPr>
        <p:txBody>
          <a:bodyPr wrap="square">
            <a:spAutoFit/>
          </a:bodyPr>
          <a:lstStyle/>
          <a:p>
            <a:pPr algn="ctr"/>
            <a:r>
              <a:rPr lang="en-US" sz="1800" dirty="0">
                <a:solidFill>
                  <a:schemeClr val="accent3">
                    <a:lumMod val="60000"/>
                    <a:lumOff val="40000"/>
                  </a:schemeClr>
                </a:solidFill>
              </a:rPr>
              <a:t>Edge Boxes</a:t>
            </a:r>
            <a:endParaRPr lang="en-IN" sz="1800" dirty="0">
              <a:solidFill>
                <a:schemeClr val="accent3">
                  <a:lumMod val="60000"/>
                  <a:lumOff val="40000"/>
                </a:schemeClr>
              </a:solidFill>
            </a:endParaRPr>
          </a:p>
        </p:txBody>
      </p:sp>
      <p:sp>
        <p:nvSpPr>
          <p:cNvPr id="61" name="Rectangle 60">
            <a:extLst>
              <a:ext uri="{FF2B5EF4-FFF2-40B4-BE49-F238E27FC236}">
                <a16:creationId xmlns:a16="http://schemas.microsoft.com/office/drawing/2014/main" id="{80F76E87-E6D1-4DC4-AC76-B5A12371EAF5}"/>
              </a:ext>
            </a:extLst>
          </p:cNvPr>
          <p:cNvSpPr/>
          <p:nvPr/>
        </p:nvSpPr>
        <p:spPr>
          <a:xfrm>
            <a:off x="10870151" y="4199501"/>
            <a:ext cx="641753" cy="11970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BD85F637-567A-41D3-ACD0-8C32523DE341}"/>
              </a:ext>
            </a:extLst>
          </p:cNvPr>
          <p:cNvSpPr/>
          <p:nvPr/>
        </p:nvSpPr>
        <p:spPr>
          <a:xfrm>
            <a:off x="10233021" y="5155126"/>
            <a:ext cx="824202" cy="448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12472579-0713-4896-B7A0-291E47214BC7}"/>
              </a:ext>
            </a:extLst>
          </p:cNvPr>
          <p:cNvSpPr/>
          <p:nvPr/>
        </p:nvSpPr>
        <p:spPr>
          <a:xfrm>
            <a:off x="11205963" y="5312723"/>
            <a:ext cx="520575" cy="10199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7" name="Picture 66">
            <a:extLst>
              <a:ext uri="{FF2B5EF4-FFF2-40B4-BE49-F238E27FC236}">
                <a16:creationId xmlns:a16="http://schemas.microsoft.com/office/drawing/2014/main" id="{2FFFE957-25D8-4228-91D4-389E031736DC}"/>
              </a:ext>
            </a:extLst>
          </p:cNvPr>
          <p:cNvPicPr>
            <a:picLocks noChangeAspect="1"/>
          </p:cNvPicPr>
          <p:nvPr/>
        </p:nvPicPr>
        <p:blipFill rotWithShape="1">
          <a:blip r:embed="rId7"/>
          <a:srcRect l="719" t="1238"/>
          <a:stretch/>
        </p:blipFill>
        <p:spPr>
          <a:xfrm>
            <a:off x="250186" y="1625209"/>
            <a:ext cx="2808117" cy="1794510"/>
          </a:xfrm>
          <a:prstGeom prst="rect">
            <a:avLst/>
          </a:prstGeom>
          <a:ln>
            <a:solidFill>
              <a:schemeClr val="tx1">
                <a:lumMod val="65000"/>
              </a:schemeClr>
            </a:solidFill>
          </a:ln>
        </p:spPr>
      </p:pic>
      <p:sp>
        <p:nvSpPr>
          <p:cNvPr id="71" name="TextBox 70">
            <a:extLst>
              <a:ext uri="{FF2B5EF4-FFF2-40B4-BE49-F238E27FC236}">
                <a16:creationId xmlns:a16="http://schemas.microsoft.com/office/drawing/2014/main" id="{8DC71EEA-5BBD-45AE-9B9F-EF39101255BA}"/>
              </a:ext>
            </a:extLst>
          </p:cNvPr>
          <p:cNvSpPr txBox="1"/>
          <p:nvPr/>
        </p:nvSpPr>
        <p:spPr>
          <a:xfrm>
            <a:off x="567140" y="3419719"/>
            <a:ext cx="2132910" cy="307777"/>
          </a:xfrm>
          <a:prstGeom prst="rect">
            <a:avLst/>
          </a:prstGeom>
          <a:noFill/>
        </p:spPr>
        <p:txBody>
          <a:bodyPr wrap="square">
            <a:spAutoFit/>
          </a:bodyPr>
          <a:lstStyle/>
          <a:p>
            <a:pPr algn="ctr"/>
            <a:r>
              <a:rPr lang="en-US" sz="1400" dirty="0">
                <a:solidFill>
                  <a:schemeClr val="tx1">
                    <a:lumMod val="85000"/>
                  </a:schemeClr>
                </a:solidFill>
              </a:rPr>
              <a:t>Contour Plot</a:t>
            </a:r>
            <a:endParaRPr lang="en-IN" sz="1400" dirty="0">
              <a:solidFill>
                <a:schemeClr val="tx1">
                  <a:lumMod val="85000"/>
                </a:schemeClr>
              </a:solidFill>
            </a:endParaRPr>
          </a:p>
        </p:txBody>
      </p:sp>
      <p:cxnSp>
        <p:nvCxnSpPr>
          <p:cNvPr id="75" name="Straight Connector 74">
            <a:extLst>
              <a:ext uri="{FF2B5EF4-FFF2-40B4-BE49-F238E27FC236}">
                <a16:creationId xmlns:a16="http://schemas.microsoft.com/office/drawing/2014/main" id="{A209E6EC-BD45-485E-A68B-B9A594A59B9E}"/>
              </a:ext>
            </a:extLst>
          </p:cNvPr>
          <p:cNvCxnSpPr>
            <a:cxnSpLocks/>
          </p:cNvCxnSpPr>
          <p:nvPr/>
        </p:nvCxnSpPr>
        <p:spPr>
          <a:xfrm>
            <a:off x="3242425" y="1300846"/>
            <a:ext cx="4034" cy="491148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C99FB0E-B398-4B21-8968-83160AE39275}"/>
              </a:ext>
            </a:extLst>
          </p:cNvPr>
          <p:cNvSpPr txBox="1"/>
          <p:nvPr/>
        </p:nvSpPr>
        <p:spPr>
          <a:xfrm>
            <a:off x="262667" y="4406908"/>
            <a:ext cx="2673280" cy="369332"/>
          </a:xfrm>
          <a:prstGeom prst="rect">
            <a:avLst/>
          </a:prstGeom>
          <a:noFill/>
        </p:spPr>
        <p:txBody>
          <a:bodyPr wrap="square">
            <a:spAutoFit/>
          </a:bodyPr>
          <a:lstStyle/>
          <a:p>
            <a:pPr algn="ctr"/>
            <a:r>
              <a:rPr lang="en-US" sz="1800" dirty="0">
                <a:solidFill>
                  <a:schemeClr val="accent5">
                    <a:lumMod val="40000"/>
                    <a:lumOff val="60000"/>
                  </a:schemeClr>
                </a:solidFill>
              </a:rPr>
              <a:t>How we create Contour ?</a:t>
            </a:r>
            <a:endParaRPr lang="en-IN" sz="1800" dirty="0">
              <a:solidFill>
                <a:schemeClr val="accent5">
                  <a:lumMod val="40000"/>
                  <a:lumOff val="60000"/>
                </a:schemeClr>
              </a:solidFill>
            </a:endParaRPr>
          </a:p>
        </p:txBody>
      </p:sp>
      <p:sp>
        <p:nvSpPr>
          <p:cNvPr id="80" name="TextBox 79">
            <a:extLst>
              <a:ext uri="{FF2B5EF4-FFF2-40B4-BE49-F238E27FC236}">
                <a16:creationId xmlns:a16="http://schemas.microsoft.com/office/drawing/2014/main" id="{7D98ACF0-CB17-46B3-BC4B-704647CF6534}"/>
              </a:ext>
            </a:extLst>
          </p:cNvPr>
          <p:cNvSpPr txBox="1"/>
          <p:nvPr/>
        </p:nvSpPr>
        <p:spPr>
          <a:xfrm>
            <a:off x="5503633" y="604075"/>
            <a:ext cx="1546683" cy="430887"/>
          </a:xfrm>
          <a:prstGeom prst="rect">
            <a:avLst/>
          </a:prstGeom>
          <a:noFill/>
          <a:ln>
            <a:solidFill>
              <a:schemeClr val="accent3">
                <a:lumMod val="60000"/>
                <a:lumOff val="40000"/>
              </a:schemeClr>
            </a:solidFill>
            <a:prstDash val="sysDash"/>
          </a:ln>
        </p:spPr>
        <p:txBody>
          <a:bodyPr wrap="square" rtlCol="0">
            <a:spAutoFit/>
          </a:bodyPr>
          <a:lstStyle/>
          <a:p>
            <a:pPr algn="ctr"/>
            <a:r>
              <a:rPr lang="en-US" sz="2200" dirty="0">
                <a:solidFill>
                  <a:schemeClr val="accent3">
                    <a:lumMod val="60000"/>
                    <a:lumOff val="40000"/>
                  </a:schemeClr>
                </a:solidFill>
              </a:rPr>
              <a:t>Edge Boxes</a:t>
            </a:r>
            <a:endParaRPr lang="en-IN" sz="2200" dirty="0">
              <a:solidFill>
                <a:schemeClr val="accent3">
                  <a:lumMod val="60000"/>
                  <a:lumOff val="40000"/>
                </a:schemeClr>
              </a:solidFill>
            </a:endParaRPr>
          </a:p>
        </p:txBody>
      </p:sp>
      <p:sp>
        <p:nvSpPr>
          <p:cNvPr id="82" name="TextBox 81">
            <a:extLst>
              <a:ext uri="{FF2B5EF4-FFF2-40B4-BE49-F238E27FC236}">
                <a16:creationId xmlns:a16="http://schemas.microsoft.com/office/drawing/2014/main" id="{0C941D4D-55BA-4038-9D33-28706F62607A}"/>
              </a:ext>
            </a:extLst>
          </p:cNvPr>
          <p:cNvSpPr txBox="1"/>
          <p:nvPr/>
        </p:nvSpPr>
        <p:spPr>
          <a:xfrm rot="20060108">
            <a:off x="5112822" y="389737"/>
            <a:ext cx="863600" cy="369332"/>
          </a:xfrm>
          <a:prstGeom prst="rect">
            <a:avLst/>
          </a:prstGeom>
          <a:noFill/>
        </p:spPr>
        <p:txBody>
          <a:bodyPr wrap="square">
            <a:spAutoFit/>
          </a:bodyPr>
          <a:lstStyle/>
          <a:p>
            <a:pPr algn="ctr"/>
            <a:r>
              <a:rPr lang="en-US" dirty="0"/>
              <a:t>Idea 2</a:t>
            </a:r>
            <a:endParaRPr lang="en-IN" dirty="0"/>
          </a:p>
        </p:txBody>
      </p:sp>
    </p:spTree>
    <p:extLst>
      <p:ext uri="{BB962C8B-B14F-4D97-AF65-F5344CB8AC3E}">
        <p14:creationId xmlns:p14="http://schemas.microsoft.com/office/powerpoint/2010/main" val="369774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EA265E-BA9D-4CF1-B4B4-2FCD12D7F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347" y="1578490"/>
            <a:ext cx="1764627" cy="2198044"/>
          </a:xfrm>
          <a:prstGeom prst="rect">
            <a:avLst/>
          </a:prstGeom>
        </p:spPr>
      </p:pic>
      <p:sp>
        <p:nvSpPr>
          <p:cNvPr id="17" name="TextBox 16">
            <a:extLst>
              <a:ext uri="{FF2B5EF4-FFF2-40B4-BE49-F238E27FC236}">
                <a16:creationId xmlns:a16="http://schemas.microsoft.com/office/drawing/2014/main" id="{F2AE75C8-8B97-419D-B71C-0EE70A57D2A7}"/>
              </a:ext>
            </a:extLst>
          </p:cNvPr>
          <p:cNvSpPr txBox="1"/>
          <p:nvPr/>
        </p:nvSpPr>
        <p:spPr>
          <a:xfrm>
            <a:off x="1462637" y="1393824"/>
            <a:ext cx="2048041" cy="369332"/>
          </a:xfrm>
          <a:prstGeom prst="rect">
            <a:avLst/>
          </a:prstGeom>
          <a:noFill/>
          <a:ln>
            <a:solidFill>
              <a:schemeClr val="tx1">
                <a:lumMod val="65000"/>
              </a:schemeClr>
            </a:solidFill>
            <a:prstDash val="sysDash"/>
          </a:ln>
        </p:spPr>
        <p:txBody>
          <a:bodyPr wrap="square">
            <a:spAutoFit/>
          </a:bodyPr>
          <a:lstStyle/>
          <a:p>
            <a:pPr algn="ctr"/>
            <a:r>
              <a:rPr lang="en-US" sz="1800" dirty="0">
                <a:solidFill>
                  <a:schemeClr val="accent3">
                    <a:lumMod val="60000"/>
                    <a:lumOff val="40000"/>
                  </a:schemeClr>
                </a:solidFill>
              </a:rPr>
              <a:t>Density of Contours</a:t>
            </a:r>
            <a:endParaRPr lang="en-IN" sz="1800" dirty="0">
              <a:solidFill>
                <a:schemeClr val="accent3">
                  <a:lumMod val="60000"/>
                  <a:lumOff val="40000"/>
                </a:schemeClr>
              </a:solidFill>
            </a:endParaRPr>
          </a:p>
        </p:txBody>
      </p:sp>
      <p:sp>
        <p:nvSpPr>
          <p:cNvPr id="19" name="TextBox 18">
            <a:extLst>
              <a:ext uri="{FF2B5EF4-FFF2-40B4-BE49-F238E27FC236}">
                <a16:creationId xmlns:a16="http://schemas.microsoft.com/office/drawing/2014/main" id="{EA7EBCA7-35D4-4ED7-A466-DAFA20CBB888}"/>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sp>
        <p:nvSpPr>
          <p:cNvPr id="21" name="TextBox 20">
            <a:extLst>
              <a:ext uri="{FF2B5EF4-FFF2-40B4-BE49-F238E27FC236}">
                <a16:creationId xmlns:a16="http://schemas.microsoft.com/office/drawing/2014/main" id="{1385CF02-7291-4CD9-8190-5EBA0E2A7CA9}"/>
              </a:ext>
            </a:extLst>
          </p:cNvPr>
          <p:cNvSpPr txBox="1"/>
          <p:nvPr/>
        </p:nvSpPr>
        <p:spPr>
          <a:xfrm>
            <a:off x="5503633" y="604075"/>
            <a:ext cx="1546683" cy="430887"/>
          </a:xfrm>
          <a:prstGeom prst="rect">
            <a:avLst/>
          </a:prstGeom>
          <a:noFill/>
          <a:ln>
            <a:solidFill>
              <a:schemeClr val="accent3">
                <a:lumMod val="60000"/>
                <a:lumOff val="40000"/>
              </a:schemeClr>
            </a:solidFill>
            <a:prstDash val="sysDash"/>
          </a:ln>
        </p:spPr>
        <p:txBody>
          <a:bodyPr wrap="square" rtlCol="0">
            <a:spAutoFit/>
          </a:bodyPr>
          <a:lstStyle/>
          <a:p>
            <a:pPr algn="ctr"/>
            <a:r>
              <a:rPr lang="en-US" sz="2200" dirty="0">
                <a:solidFill>
                  <a:schemeClr val="accent3">
                    <a:lumMod val="60000"/>
                    <a:lumOff val="40000"/>
                  </a:schemeClr>
                </a:solidFill>
              </a:rPr>
              <a:t>Edge Boxes</a:t>
            </a:r>
            <a:endParaRPr lang="en-IN" sz="2200" dirty="0">
              <a:solidFill>
                <a:schemeClr val="accent3">
                  <a:lumMod val="60000"/>
                  <a:lumOff val="40000"/>
                </a:schemeClr>
              </a:solidFill>
            </a:endParaRPr>
          </a:p>
        </p:txBody>
      </p:sp>
      <p:sp>
        <p:nvSpPr>
          <p:cNvPr id="23" name="TextBox 22">
            <a:extLst>
              <a:ext uri="{FF2B5EF4-FFF2-40B4-BE49-F238E27FC236}">
                <a16:creationId xmlns:a16="http://schemas.microsoft.com/office/drawing/2014/main" id="{AF4CF1FA-4E12-41CC-AF00-EF230270C8E4}"/>
              </a:ext>
            </a:extLst>
          </p:cNvPr>
          <p:cNvSpPr txBox="1"/>
          <p:nvPr/>
        </p:nvSpPr>
        <p:spPr>
          <a:xfrm rot="20060108">
            <a:off x="5112822" y="389737"/>
            <a:ext cx="863600" cy="369332"/>
          </a:xfrm>
          <a:prstGeom prst="rect">
            <a:avLst/>
          </a:prstGeom>
          <a:noFill/>
        </p:spPr>
        <p:txBody>
          <a:bodyPr wrap="square">
            <a:spAutoFit/>
          </a:bodyPr>
          <a:lstStyle/>
          <a:p>
            <a:pPr algn="ctr"/>
            <a:r>
              <a:rPr lang="en-US" dirty="0"/>
              <a:t>Idea 2</a:t>
            </a:r>
            <a:endParaRPr lang="en-IN" dirty="0"/>
          </a:p>
        </p:txBody>
      </p:sp>
      <p:pic>
        <p:nvPicPr>
          <p:cNvPr id="25" name="Picture 24">
            <a:extLst>
              <a:ext uri="{FF2B5EF4-FFF2-40B4-BE49-F238E27FC236}">
                <a16:creationId xmlns:a16="http://schemas.microsoft.com/office/drawing/2014/main" id="{A51D0330-9329-464B-85E0-A956B9832D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394" y="2342286"/>
            <a:ext cx="6587331" cy="4140809"/>
          </a:xfrm>
          <a:prstGeom prst="rect">
            <a:avLst/>
          </a:prstGeom>
        </p:spPr>
      </p:pic>
      <p:pic>
        <p:nvPicPr>
          <p:cNvPr id="27" name="Picture 26">
            <a:extLst>
              <a:ext uri="{FF2B5EF4-FFF2-40B4-BE49-F238E27FC236}">
                <a16:creationId xmlns:a16="http://schemas.microsoft.com/office/drawing/2014/main" id="{C1CF367D-53FC-4670-8103-CCDFEA0D55C0}"/>
              </a:ext>
            </a:extLst>
          </p:cNvPr>
          <p:cNvPicPr>
            <a:picLocks noChangeAspect="1"/>
          </p:cNvPicPr>
          <p:nvPr/>
        </p:nvPicPr>
        <p:blipFill>
          <a:blip r:embed="rId5"/>
          <a:stretch>
            <a:fillRect/>
          </a:stretch>
        </p:blipFill>
        <p:spPr>
          <a:xfrm>
            <a:off x="6395683" y="1393824"/>
            <a:ext cx="1227876" cy="917323"/>
          </a:xfrm>
          <a:prstGeom prst="rect">
            <a:avLst/>
          </a:prstGeom>
          <a:ln>
            <a:solidFill>
              <a:schemeClr val="accent3">
                <a:lumMod val="60000"/>
                <a:lumOff val="40000"/>
              </a:schemeClr>
            </a:solidFill>
          </a:ln>
        </p:spPr>
      </p:pic>
      <p:pic>
        <p:nvPicPr>
          <p:cNvPr id="29" name="Picture 28">
            <a:extLst>
              <a:ext uri="{FF2B5EF4-FFF2-40B4-BE49-F238E27FC236}">
                <a16:creationId xmlns:a16="http://schemas.microsoft.com/office/drawing/2014/main" id="{4DE719FA-FD0F-4F44-83BC-46E3876C4CE8}"/>
              </a:ext>
            </a:extLst>
          </p:cNvPr>
          <p:cNvPicPr>
            <a:picLocks noChangeAspect="1"/>
          </p:cNvPicPr>
          <p:nvPr/>
        </p:nvPicPr>
        <p:blipFill>
          <a:blip r:embed="rId6"/>
          <a:stretch>
            <a:fillRect/>
          </a:stretch>
        </p:blipFill>
        <p:spPr>
          <a:xfrm>
            <a:off x="7697739" y="1400995"/>
            <a:ext cx="1227877" cy="923288"/>
          </a:xfrm>
          <a:prstGeom prst="rect">
            <a:avLst/>
          </a:prstGeom>
          <a:ln>
            <a:solidFill>
              <a:schemeClr val="accent3">
                <a:lumMod val="60000"/>
                <a:lumOff val="40000"/>
              </a:schemeClr>
            </a:solidFill>
          </a:ln>
        </p:spPr>
      </p:pic>
      <p:pic>
        <p:nvPicPr>
          <p:cNvPr id="31" name="Picture 30">
            <a:extLst>
              <a:ext uri="{FF2B5EF4-FFF2-40B4-BE49-F238E27FC236}">
                <a16:creationId xmlns:a16="http://schemas.microsoft.com/office/drawing/2014/main" id="{DF895D5B-23F7-4CED-8F31-9F8A5461E411}"/>
              </a:ext>
            </a:extLst>
          </p:cNvPr>
          <p:cNvPicPr>
            <a:picLocks noChangeAspect="1"/>
          </p:cNvPicPr>
          <p:nvPr/>
        </p:nvPicPr>
        <p:blipFill>
          <a:blip r:embed="rId7"/>
          <a:stretch>
            <a:fillRect/>
          </a:stretch>
        </p:blipFill>
        <p:spPr>
          <a:xfrm>
            <a:off x="8999796" y="1400995"/>
            <a:ext cx="1227877" cy="815387"/>
          </a:xfrm>
          <a:prstGeom prst="rect">
            <a:avLst/>
          </a:prstGeom>
          <a:ln>
            <a:solidFill>
              <a:schemeClr val="accent3">
                <a:lumMod val="60000"/>
                <a:lumOff val="40000"/>
              </a:schemeClr>
            </a:solidFill>
          </a:ln>
        </p:spPr>
      </p:pic>
      <p:pic>
        <p:nvPicPr>
          <p:cNvPr id="33" name="Picture 32">
            <a:extLst>
              <a:ext uri="{FF2B5EF4-FFF2-40B4-BE49-F238E27FC236}">
                <a16:creationId xmlns:a16="http://schemas.microsoft.com/office/drawing/2014/main" id="{E97CE7BB-2A53-4DE0-BBBA-516AEB15BC36}"/>
              </a:ext>
            </a:extLst>
          </p:cNvPr>
          <p:cNvPicPr>
            <a:picLocks noChangeAspect="1"/>
          </p:cNvPicPr>
          <p:nvPr/>
        </p:nvPicPr>
        <p:blipFill rotWithShape="1">
          <a:blip r:embed="rId8"/>
          <a:srcRect l="973" t="-1" r="1498" b="1603"/>
          <a:stretch/>
        </p:blipFill>
        <p:spPr>
          <a:xfrm>
            <a:off x="5117876" y="1393824"/>
            <a:ext cx="1203627" cy="812712"/>
          </a:xfrm>
          <a:prstGeom prst="rect">
            <a:avLst/>
          </a:prstGeom>
          <a:ln>
            <a:solidFill>
              <a:schemeClr val="accent3">
                <a:lumMod val="60000"/>
                <a:lumOff val="40000"/>
              </a:schemeClr>
            </a:solidFill>
          </a:ln>
        </p:spPr>
      </p:pic>
      <p:pic>
        <p:nvPicPr>
          <p:cNvPr id="35" name="Picture 34">
            <a:extLst>
              <a:ext uri="{FF2B5EF4-FFF2-40B4-BE49-F238E27FC236}">
                <a16:creationId xmlns:a16="http://schemas.microsoft.com/office/drawing/2014/main" id="{E19B84AF-6035-40C5-A5A6-A83F6D52C672}"/>
              </a:ext>
            </a:extLst>
          </p:cNvPr>
          <p:cNvPicPr>
            <a:picLocks noChangeAspect="1"/>
          </p:cNvPicPr>
          <p:nvPr/>
        </p:nvPicPr>
        <p:blipFill>
          <a:blip r:embed="rId9"/>
          <a:stretch>
            <a:fillRect/>
          </a:stretch>
        </p:blipFill>
        <p:spPr>
          <a:xfrm>
            <a:off x="10301853" y="1400995"/>
            <a:ext cx="1170770" cy="866732"/>
          </a:xfrm>
          <a:prstGeom prst="rect">
            <a:avLst/>
          </a:prstGeom>
          <a:ln>
            <a:solidFill>
              <a:schemeClr val="accent3">
                <a:lumMod val="60000"/>
                <a:lumOff val="40000"/>
              </a:schemeClr>
            </a:solidFill>
          </a:ln>
        </p:spPr>
      </p:pic>
      <p:sp>
        <p:nvSpPr>
          <p:cNvPr id="37" name="TextBox 36">
            <a:extLst>
              <a:ext uri="{FF2B5EF4-FFF2-40B4-BE49-F238E27FC236}">
                <a16:creationId xmlns:a16="http://schemas.microsoft.com/office/drawing/2014/main" id="{D1B8F83A-AB0C-47DD-9D13-826DC39A1901}"/>
              </a:ext>
            </a:extLst>
          </p:cNvPr>
          <p:cNvSpPr txBox="1"/>
          <p:nvPr/>
        </p:nvSpPr>
        <p:spPr>
          <a:xfrm>
            <a:off x="3048000" y="6620532"/>
            <a:ext cx="6096000" cy="230832"/>
          </a:xfrm>
          <a:prstGeom prst="rect">
            <a:avLst/>
          </a:prstGeom>
          <a:noFill/>
        </p:spPr>
        <p:txBody>
          <a:bodyPr wrap="square">
            <a:spAutoFit/>
          </a:bodyPr>
          <a:lstStyle/>
          <a:p>
            <a:pPr algn="ctr"/>
            <a:r>
              <a:rPr lang="en-IN" sz="900" dirty="0"/>
              <a:t>Source: Edge Boxes: Locating Object Proposals from Edges</a:t>
            </a:r>
          </a:p>
        </p:txBody>
      </p:sp>
      <p:pic>
        <p:nvPicPr>
          <p:cNvPr id="38" name="Picture 37">
            <a:extLst>
              <a:ext uri="{FF2B5EF4-FFF2-40B4-BE49-F238E27FC236}">
                <a16:creationId xmlns:a16="http://schemas.microsoft.com/office/drawing/2014/main" id="{EA58DBF1-CCED-4575-85A5-040FBB8CA5F3}"/>
              </a:ext>
            </a:extLst>
          </p:cNvPr>
          <p:cNvPicPr>
            <a:picLocks noChangeAspect="1"/>
          </p:cNvPicPr>
          <p:nvPr/>
        </p:nvPicPr>
        <p:blipFill>
          <a:blip r:embed="rId10"/>
          <a:stretch>
            <a:fillRect/>
          </a:stretch>
        </p:blipFill>
        <p:spPr>
          <a:xfrm>
            <a:off x="554275" y="4455309"/>
            <a:ext cx="1745157" cy="1414992"/>
          </a:xfrm>
          <a:prstGeom prst="rect">
            <a:avLst/>
          </a:prstGeom>
          <a:ln>
            <a:solidFill>
              <a:schemeClr val="tx1">
                <a:lumMod val="75000"/>
              </a:schemeClr>
            </a:solidFill>
          </a:ln>
        </p:spPr>
      </p:pic>
      <p:pic>
        <p:nvPicPr>
          <p:cNvPr id="40" name="Picture 39">
            <a:extLst>
              <a:ext uri="{FF2B5EF4-FFF2-40B4-BE49-F238E27FC236}">
                <a16:creationId xmlns:a16="http://schemas.microsoft.com/office/drawing/2014/main" id="{0E209D01-3746-4D77-B69B-42B3C956142F}"/>
              </a:ext>
            </a:extLst>
          </p:cNvPr>
          <p:cNvPicPr>
            <a:picLocks noChangeAspect="1"/>
          </p:cNvPicPr>
          <p:nvPr/>
        </p:nvPicPr>
        <p:blipFill>
          <a:blip r:embed="rId11"/>
          <a:stretch>
            <a:fillRect/>
          </a:stretch>
        </p:blipFill>
        <p:spPr>
          <a:xfrm>
            <a:off x="2490744" y="4455309"/>
            <a:ext cx="1764627" cy="1414992"/>
          </a:xfrm>
          <a:prstGeom prst="rect">
            <a:avLst/>
          </a:prstGeom>
          <a:ln>
            <a:solidFill>
              <a:schemeClr val="tx1">
                <a:lumMod val="75000"/>
              </a:schemeClr>
            </a:solidFill>
          </a:ln>
        </p:spPr>
      </p:pic>
      <p:sp>
        <p:nvSpPr>
          <p:cNvPr id="41" name="Rectangle 40">
            <a:extLst>
              <a:ext uri="{FF2B5EF4-FFF2-40B4-BE49-F238E27FC236}">
                <a16:creationId xmlns:a16="http://schemas.microsoft.com/office/drawing/2014/main" id="{71BB4C47-9C71-4BC5-849E-14FF53448FCD}"/>
              </a:ext>
            </a:extLst>
          </p:cNvPr>
          <p:cNvSpPr/>
          <p:nvPr/>
        </p:nvSpPr>
        <p:spPr>
          <a:xfrm>
            <a:off x="388122" y="4205542"/>
            <a:ext cx="4029075" cy="1914525"/>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3FFFD1E3-5BFC-4CE2-B270-DA35207EFD84}"/>
              </a:ext>
            </a:extLst>
          </p:cNvPr>
          <p:cNvSpPr txBox="1"/>
          <p:nvPr/>
        </p:nvSpPr>
        <p:spPr>
          <a:xfrm>
            <a:off x="431201" y="3776534"/>
            <a:ext cx="3886200" cy="307777"/>
          </a:xfrm>
          <a:prstGeom prst="rect">
            <a:avLst/>
          </a:prstGeom>
          <a:noFill/>
        </p:spPr>
        <p:txBody>
          <a:bodyPr wrap="square">
            <a:spAutoFit/>
          </a:bodyPr>
          <a:lstStyle/>
          <a:p>
            <a:pPr marL="285750" indent="-285750" algn="ctr">
              <a:buFont typeface="Arial" panose="020B0604020202020204" pitchFamily="34" charset="0"/>
              <a:buChar char="•"/>
            </a:pPr>
            <a:r>
              <a:rPr lang="en-US" sz="1400" dirty="0">
                <a:solidFill>
                  <a:schemeClr val="tx1">
                    <a:lumMod val="95000"/>
                  </a:schemeClr>
                </a:solidFill>
              </a:rPr>
              <a:t>Use Random Forest to combine similar Edges</a:t>
            </a:r>
            <a:endParaRPr lang="en-IN" sz="1400" dirty="0">
              <a:solidFill>
                <a:schemeClr val="tx1">
                  <a:lumMod val="95000"/>
                </a:schemeClr>
              </a:solidFill>
            </a:endParaRPr>
          </a:p>
        </p:txBody>
      </p:sp>
      <p:cxnSp>
        <p:nvCxnSpPr>
          <p:cNvPr id="45" name="Straight Arrow Connector 44">
            <a:extLst>
              <a:ext uri="{FF2B5EF4-FFF2-40B4-BE49-F238E27FC236}">
                <a16:creationId xmlns:a16="http://schemas.microsoft.com/office/drawing/2014/main" id="{AEB6E050-7FC5-4CB5-94F5-69E241974A58}"/>
              </a:ext>
            </a:extLst>
          </p:cNvPr>
          <p:cNvCxnSpPr>
            <a:cxnSpLocks/>
            <a:stCxn id="33" idx="1"/>
          </p:cNvCxnSpPr>
          <p:nvPr/>
        </p:nvCxnSpPr>
        <p:spPr>
          <a:xfrm flipH="1">
            <a:off x="3330992" y="1800180"/>
            <a:ext cx="1786884" cy="524103"/>
          </a:xfrm>
          <a:prstGeom prst="straightConnector1">
            <a:avLst/>
          </a:prstGeom>
          <a:ln w="12700">
            <a:solidFill>
              <a:schemeClr val="tx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4F785F9-7C98-444E-9009-ADCCC3D7B3CC}"/>
              </a:ext>
            </a:extLst>
          </p:cNvPr>
          <p:cNvCxnSpPr>
            <a:cxnSpLocks/>
          </p:cNvCxnSpPr>
          <p:nvPr/>
        </p:nvCxnSpPr>
        <p:spPr>
          <a:xfrm flipV="1">
            <a:off x="3407090" y="2741233"/>
            <a:ext cx="1643304" cy="444250"/>
          </a:xfrm>
          <a:prstGeom prst="straightConnector1">
            <a:avLst/>
          </a:prstGeom>
          <a:ln w="12700">
            <a:solidFill>
              <a:schemeClr val="tx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A934397-A6B3-4C16-B9B1-81B1C67C7F92}"/>
              </a:ext>
            </a:extLst>
          </p:cNvPr>
          <p:cNvSpPr txBox="1"/>
          <p:nvPr/>
        </p:nvSpPr>
        <p:spPr>
          <a:xfrm>
            <a:off x="369171" y="6175318"/>
            <a:ext cx="3886200" cy="307777"/>
          </a:xfrm>
          <a:prstGeom prst="rect">
            <a:avLst/>
          </a:prstGeom>
          <a:noFill/>
        </p:spPr>
        <p:txBody>
          <a:bodyPr wrap="square">
            <a:spAutoFit/>
          </a:bodyPr>
          <a:lstStyle/>
          <a:p>
            <a:pPr algn="ctr"/>
            <a:r>
              <a:rPr lang="en-US" sz="1400" dirty="0">
                <a:solidFill>
                  <a:schemeClr val="accent5">
                    <a:lumMod val="40000"/>
                    <a:lumOff val="60000"/>
                  </a:schemeClr>
                </a:solidFill>
              </a:rPr>
              <a:t>Q. How to decide good or bad region proposals ?</a:t>
            </a:r>
            <a:endParaRPr lang="en-IN" sz="1400" dirty="0">
              <a:solidFill>
                <a:schemeClr val="accent5">
                  <a:lumMod val="40000"/>
                  <a:lumOff val="60000"/>
                </a:schemeClr>
              </a:solidFill>
            </a:endParaRPr>
          </a:p>
        </p:txBody>
      </p:sp>
      <p:sp>
        <p:nvSpPr>
          <p:cNvPr id="58" name="Rectangle 57">
            <a:extLst>
              <a:ext uri="{FF2B5EF4-FFF2-40B4-BE49-F238E27FC236}">
                <a16:creationId xmlns:a16="http://schemas.microsoft.com/office/drawing/2014/main" id="{63B03A37-ADDE-4223-BB6F-BDDEC72021E2}"/>
              </a:ext>
            </a:extLst>
          </p:cNvPr>
          <p:cNvSpPr/>
          <p:nvPr/>
        </p:nvSpPr>
        <p:spPr>
          <a:xfrm>
            <a:off x="2490744" y="4455309"/>
            <a:ext cx="441885" cy="42149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8814578C-D224-4E1C-AF54-832F9AABDD03}"/>
              </a:ext>
            </a:extLst>
          </p:cNvPr>
          <p:cNvPicPr>
            <a:picLocks noChangeAspect="1"/>
          </p:cNvPicPr>
          <p:nvPr/>
        </p:nvPicPr>
        <p:blipFill>
          <a:blip r:embed="rId12"/>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159580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029928-5266-44C3-834C-DDC6E35AB2B3}"/>
              </a:ext>
            </a:extLst>
          </p:cNvPr>
          <p:cNvSpPr txBox="1"/>
          <p:nvPr/>
        </p:nvSpPr>
        <p:spPr>
          <a:xfrm>
            <a:off x="2402660" y="6636"/>
            <a:ext cx="7386702" cy="461665"/>
          </a:xfrm>
          <a:prstGeom prst="rect">
            <a:avLst/>
          </a:prstGeom>
          <a:noFill/>
        </p:spPr>
        <p:txBody>
          <a:bodyPr wrap="none" rtlCol="0">
            <a:spAutoFit/>
          </a:bodyPr>
          <a:lstStyle/>
          <a:p>
            <a:pPr algn="ctr"/>
            <a:r>
              <a:rPr lang="en-US" sz="2400" dirty="0">
                <a:solidFill>
                  <a:schemeClr val="accent1">
                    <a:lumMod val="60000"/>
                    <a:lumOff val="40000"/>
                  </a:schemeClr>
                </a:solidFill>
              </a:rPr>
              <a:t>Approaches for </a:t>
            </a:r>
            <a:r>
              <a:rPr lang="en-US" sz="2400" dirty="0">
                <a:solidFill>
                  <a:schemeClr val="accent4">
                    <a:lumMod val="40000"/>
                    <a:lumOff val="60000"/>
                  </a:schemeClr>
                </a:solidFill>
              </a:rPr>
              <a:t>Generating Region Proposals / Candidates</a:t>
            </a:r>
            <a:endParaRPr lang="en-IN" sz="2200" dirty="0">
              <a:solidFill>
                <a:schemeClr val="accent4">
                  <a:lumMod val="40000"/>
                  <a:lumOff val="60000"/>
                </a:schemeClr>
              </a:solidFill>
            </a:endParaRPr>
          </a:p>
        </p:txBody>
      </p:sp>
      <p:sp>
        <p:nvSpPr>
          <p:cNvPr id="11" name="TextBox 10">
            <a:extLst>
              <a:ext uri="{FF2B5EF4-FFF2-40B4-BE49-F238E27FC236}">
                <a16:creationId xmlns:a16="http://schemas.microsoft.com/office/drawing/2014/main" id="{8A7AB1F7-F80D-46C0-97E0-18D4DED1303E}"/>
              </a:ext>
            </a:extLst>
          </p:cNvPr>
          <p:cNvSpPr txBox="1"/>
          <p:nvPr/>
        </p:nvSpPr>
        <p:spPr>
          <a:xfrm>
            <a:off x="5503633" y="604075"/>
            <a:ext cx="1546683" cy="430887"/>
          </a:xfrm>
          <a:prstGeom prst="rect">
            <a:avLst/>
          </a:prstGeom>
          <a:noFill/>
          <a:ln>
            <a:solidFill>
              <a:schemeClr val="accent3">
                <a:lumMod val="60000"/>
                <a:lumOff val="40000"/>
              </a:schemeClr>
            </a:solidFill>
            <a:prstDash val="sysDash"/>
          </a:ln>
        </p:spPr>
        <p:txBody>
          <a:bodyPr wrap="square" rtlCol="0">
            <a:spAutoFit/>
          </a:bodyPr>
          <a:lstStyle/>
          <a:p>
            <a:pPr algn="ctr"/>
            <a:r>
              <a:rPr lang="en-US" sz="2200" dirty="0">
                <a:solidFill>
                  <a:schemeClr val="accent3">
                    <a:lumMod val="60000"/>
                    <a:lumOff val="40000"/>
                  </a:schemeClr>
                </a:solidFill>
              </a:rPr>
              <a:t>Edge Boxes</a:t>
            </a:r>
            <a:endParaRPr lang="en-IN" sz="2200" dirty="0">
              <a:solidFill>
                <a:schemeClr val="accent3">
                  <a:lumMod val="60000"/>
                  <a:lumOff val="40000"/>
                </a:schemeClr>
              </a:solidFill>
            </a:endParaRPr>
          </a:p>
        </p:txBody>
      </p:sp>
      <p:sp>
        <p:nvSpPr>
          <p:cNvPr id="13" name="TextBox 12">
            <a:extLst>
              <a:ext uri="{FF2B5EF4-FFF2-40B4-BE49-F238E27FC236}">
                <a16:creationId xmlns:a16="http://schemas.microsoft.com/office/drawing/2014/main" id="{F360DA93-62D7-4448-A50A-21DC65215EF8}"/>
              </a:ext>
            </a:extLst>
          </p:cNvPr>
          <p:cNvSpPr txBox="1"/>
          <p:nvPr/>
        </p:nvSpPr>
        <p:spPr>
          <a:xfrm rot="20060108">
            <a:off x="5112822" y="389737"/>
            <a:ext cx="863600" cy="369332"/>
          </a:xfrm>
          <a:prstGeom prst="rect">
            <a:avLst/>
          </a:prstGeom>
          <a:noFill/>
        </p:spPr>
        <p:txBody>
          <a:bodyPr wrap="square">
            <a:spAutoFit/>
          </a:bodyPr>
          <a:lstStyle/>
          <a:p>
            <a:pPr algn="ctr"/>
            <a:r>
              <a:rPr lang="en-US" dirty="0"/>
              <a:t>Idea 2</a:t>
            </a:r>
            <a:endParaRPr lang="en-IN" dirty="0"/>
          </a:p>
        </p:txBody>
      </p:sp>
      <p:sp>
        <p:nvSpPr>
          <p:cNvPr id="15" name="TextBox 14">
            <a:extLst>
              <a:ext uri="{FF2B5EF4-FFF2-40B4-BE49-F238E27FC236}">
                <a16:creationId xmlns:a16="http://schemas.microsoft.com/office/drawing/2014/main" id="{49F68A80-42BD-48DE-BEDC-7C0712B50286}"/>
              </a:ext>
            </a:extLst>
          </p:cNvPr>
          <p:cNvSpPr txBox="1"/>
          <p:nvPr/>
        </p:nvSpPr>
        <p:spPr>
          <a:xfrm>
            <a:off x="691178" y="1624816"/>
            <a:ext cx="3886200" cy="3970318"/>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accent5">
                    <a:lumMod val="40000"/>
                    <a:lumOff val="60000"/>
                  </a:schemeClr>
                </a:solidFill>
              </a:rPr>
              <a:t>Why we are using sliding window, If we wanted to avoid using it in first place ?</a:t>
            </a:r>
          </a:p>
          <a:p>
            <a:pPr marL="742950" lvl="1" indent="-285750">
              <a:buFont typeface="Courier New" panose="02070309020205020404" pitchFamily="49" charset="0"/>
              <a:buChar char="o"/>
            </a:pPr>
            <a:r>
              <a:rPr lang="en-US" sz="1400" dirty="0">
                <a:solidFill>
                  <a:schemeClr val="accent2">
                    <a:lumMod val="60000"/>
                    <a:lumOff val="40000"/>
                  </a:schemeClr>
                </a:solidFill>
              </a:rPr>
              <a:t>No training is happening here.</a:t>
            </a:r>
          </a:p>
          <a:p>
            <a:pPr marL="285750" indent="-285750">
              <a:buFont typeface="Arial" panose="020B0604020202020204" pitchFamily="34" charset="0"/>
              <a:buChar char="•"/>
            </a:pPr>
            <a:endParaRPr lang="en-US" sz="1400" dirty="0">
              <a:solidFill>
                <a:schemeClr val="accent5">
                  <a:lumMod val="40000"/>
                  <a:lumOff val="60000"/>
                </a:schemeClr>
              </a:solidFill>
            </a:endParaRPr>
          </a:p>
          <a:p>
            <a:pPr marL="285750" indent="-285750">
              <a:buFont typeface="Arial" panose="020B0604020202020204" pitchFamily="34" charset="0"/>
              <a:buChar char="•"/>
            </a:pPr>
            <a:endParaRPr lang="en-US" sz="1400" dirty="0">
              <a:solidFill>
                <a:schemeClr val="accent5">
                  <a:lumMod val="40000"/>
                  <a:lumOff val="60000"/>
                </a:schemeClr>
              </a:solidFill>
            </a:endParaRPr>
          </a:p>
          <a:p>
            <a:pPr marL="285750" indent="-285750">
              <a:buFont typeface="Arial" panose="020B0604020202020204" pitchFamily="34" charset="0"/>
              <a:buChar char="•"/>
            </a:pPr>
            <a:r>
              <a:rPr lang="en-US" sz="1400" dirty="0">
                <a:solidFill>
                  <a:schemeClr val="accent5">
                    <a:lumMod val="40000"/>
                    <a:lumOff val="60000"/>
                  </a:schemeClr>
                </a:solidFill>
              </a:rPr>
              <a:t>Are we sure that these boxes contain objects?</a:t>
            </a:r>
          </a:p>
          <a:p>
            <a:pPr marL="742950" lvl="1" indent="-285750">
              <a:buFont typeface="Courier New" panose="02070309020205020404" pitchFamily="49" charset="0"/>
              <a:buChar char="o"/>
            </a:pPr>
            <a:r>
              <a:rPr lang="en-US" sz="1400" dirty="0">
                <a:solidFill>
                  <a:schemeClr val="accent2">
                    <a:lumMod val="60000"/>
                    <a:lumOff val="40000"/>
                  </a:schemeClr>
                </a:solidFill>
              </a:rPr>
              <a:t>No, just high probability of having some object.</a:t>
            </a:r>
          </a:p>
          <a:p>
            <a:pPr marL="285750" indent="-285750">
              <a:buFont typeface="Arial" panose="020B0604020202020204" pitchFamily="34" charset="0"/>
              <a:buChar char="•"/>
            </a:pPr>
            <a:endParaRPr lang="en-US" sz="1400" dirty="0">
              <a:solidFill>
                <a:schemeClr val="accent5">
                  <a:lumMod val="40000"/>
                  <a:lumOff val="60000"/>
                </a:schemeClr>
              </a:solidFill>
            </a:endParaRPr>
          </a:p>
          <a:p>
            <a:pPr marL="285750" indent="-285750">
              <a:buFont typeface="Arial" panose="020B0604020202020204" pitchFamily="34" charset="0"/>
              <a:buChar char="•"/>
            </a:pPr>
            <a:r>
              <a:rPr lang="en-US" sz="1400" dirty="0">
                <a:solidFill>
                  <a:schemeClr val="accent5">
                    <a:lumMod val="40000"/>
                    <a:lumOff val="60000"/>
                  </a:schemeClr>
                </a:solidFill>
              </a:rPr>
              <a:t>Does Edge Boxes Algorithm knows what is the class name of object present inside region proposals ?</a:t>
            </a:r>
          </a:p>
          <a:p>
            <a:pPr marL="742950" lvl="1" indent="-285750">
              <a:buFont typeface="Courier New" panose="02070309020205020404" pitchFamily="49" charset="0"/>
              <a:buChar char="o"/>
            </a:pPr>
            <a:r>
              <a:rPr lang="en-US" sz="1400" dirty="0">
                <a:solidFill>
                  <a:schemeClr val="accent2">
                    <a:lumMod val="60000"/>
                    <a:lumOff val="40000"/>
                  </a:schemeClr>
                </a:solidFill>
              </a:rPr>
              <a:t>No</a:t>
            </a:r>
          </a:p>
          <a:p>
            <a:pPr marL="285750" indent="-285750">
              <a:buFont typeface="Arial" panose="020B0604020202020204" pitchFamily="34" charset="0"/>
              <a:buChar char="•"/>
            </a:pPr>
            <a:endParaRPr lang="en-US" sz="1400" dirty="0">
              <a:solidFill>
                <a:schemeClr val="accent5">
                  <a:lumMod val="40000"/>
                  <a:lumOff val="60000"/>
                </a:schemeClr>
              </a:solidFill>
            </a:endParaRPr>
          </a:p>
          <a:p>
            <a:pPr marL="285750" indent="-285750">
              <a:buFont typeface="Arial" panose="020B0604020202020204" pitchFamily="34" charset="0"/>
              <a:buChar char="•"/>
            </a:pPr>
            <a:r>
              <a:rPr lang="en-US" sz="1400" dirty="0">
                <a:solidFill>
                  <a:schemeClr val="accent5">
                    <a:lumMod val="40000"/>
                    <a:lumOff val="60000"/>
                  </a:schemeClr>
                </a:solidFill>
              </a:rPr>
              <a:t>Is it faster ? Why ?</a:t>
            </a:r>
          </a:p>
          <a:p>
            <a:pPr marL="742950" lvl="1" indent="-285750">
              <a:buFont typeface="Courier New" panose="02070309020205020404" pitchFamily="49" charset="0"/>
              <a:buChar char="o"/>
            </a:pPr>
            <a:r>
              <a:rPr lang="en-US" sz="1400" dirty="0">
                <a:solidFill>
                  <a:schemeClr val="accent2">
                    <a:lumMod val="60000"/>
                    <a:lumOff val="40000"/>
                  </a:schemeClr>
                </a:solidFill>
              </a:rPr>
              <a:t>Yes, Hand Crafted algorithm and no training</a:t>
            </a:r>
          </a:p>
          <a:p>
            <a:pPr marL="742950" lvl="1" indent="-285750">
              <a:buFont typeface="Courier New" panose="02070309020205020404" pitchFamily="49" charset="0"/>
              <a:buChar char="o"/>
            </a:pPr>
            <a:endParaRPr lang="en-US" sz="1400" dirty="0">
              <a:solidFill>
                <a:schemeClr val="accent2">
                  <a:lumMod val="60000"/>
                  <a:lumOff val="40000"/>
                </a:schemeClr>
              </a:solidFill>
            </a:endParaRPr>
          </a:p>
        </p:txBody>
      </p:sp>
      <p:pic>
        <p:nvPicPr>
          <p:cNvPr id="17" name="Picture 16">
            <a:extLst>
              <a:ext uri="{FF2B5EF4-FFF2-40B4-BE49-F238E27FC236}">
                <a16:creationId xmlns:a16="http://schemas.microsoft.com/office/drawing/2014/main" id="{7845E8F0-84F6-480E-87EE-69028C5FF067}"/>
              </a:ext>
            </a:extLst>
          </p:cNvPr>
          <p:cNvPicPr>
            <a:picLocks noChangeAspect="1"/>
          </p:cNvPicPr>
          <p:nvPr/>
        </p:nvPicPr>
        <p:blipFill>
          <a:blip r:embed="rId2"/>
          <a:stretch>
            <a:fillRect/>
          </a:stretch>
        </p:blipFill>
        <p:spPr>
          <a:xfrm>
            <a:off x="7065397" y="1729851"/>
            <a:ext cx="1745157" cy="1414992"/>
          </a:xfrm>
          <a:prstGeom prst="rect">
            <a:avLst/>
          </a:prstGeom>
          <a:ln>
            <a:solidFill>
              <a:schemeClr val="tx1">
                <a:lumMod val="75000"/>
              </a:schemeClr>
            </a:solidFill>
          </a:ln>
        </p:spPr>
      </p:pic>
      <p:pic>
        <p:nvPicPr>
          <p:cNvPr id="19" name="Picture 18">
            <a:extLst>
              <a:ext uri="{FF2B5EF4-FFF2-40B4-BE49-F238E27FC236}">
                <a16:creationId xmlns:a16="http://schemas.microsoft.com/office/drawing/2014/main" id="{470B4449-EB27-4522-8583-062A5785F102}"/>
              </a:ext>
            </a:extLst>
          </p:cNvPr>
          <p:cNvPicPr>
            <a:picLocks noChangeAspect="1"/>
          </p:cNvPicPr>
          <p:nvPr/>
        </p:nvPicPr>
        <p:blipFill>
          <a:blip r:embed="rId3"/>
          <a:stretch>
            <a:fillRect/>
          </a:stretch>
        </p:blipFill>
        <p:spPr>
          <a:xfrm>
            <a:off x="9001866" y="1729851"/>
            <a:ext cx="1764627" cy="1414992"/>
          </a:xfrm>
          <a:prstGeom prst="rect">
            <a:avLst/>
          </a:prstGeom>
          <a:ln>
            <a:solidFill>
              <a:schemeClr val="tx1">
                <a:lumMod val="75000"/>
              </a:schemeClr>
            </a:solidFill>
          </a:ln>
        </p:spPr>
      </p:pic>
      <p:sp>
        <p:nvSpPr>
          <p:cNvPr id="21" name="Rectangle 20">
            <a:extLst>
              <a:ext uri="{FF2B5EF4-FFF2-40B4-BE49-F238E27FC236}">
                <a16:creationId xmlns:a16="http://schemas.microsoft.com/office/drawing/2014/main" id="{769A3C95-8577-41CC-952B-7E2B8639D85D}"/>
              </a:ext>
            </a:extLst>
          </p:cNvPr>
          <p:cNvSpPr/>
          <p:nvPr/>
        </p:nvSpPr>
        <p:spPr>
          <a:xfrm>
            <a:off x="6899244" y="1480084"/>
            <a:ext cx="4029075" cy="1914525"/>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DC66D0B5-143F-460D-A22C-0FD440E7469B}"/>
              </a:ext>
            </a:extLst>
          </p:cNvPr>
          <p:cNvSpPr/>
          <p:nvPr/>
        </p:nvSpPr>
        <p:spPr>
          <a:xfrm>
            <a:off x="9001866" y="1729851"/>
            <a:ext cx="441885" cy="42149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6EA257A-ACA8-4F8C-9F40-88CECE82B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3779" y="4001468"/>
            <a:ext cx="1428830" cy="2141019"/>
          </a:xfrm>
          <a:prstGeom prst="rect">
            <a:avLst/>
          </a:prstGeom>
          <a:ln>
            <a:solidFill>
              <a:schemeClr val="tx1">
                <a:lumMod val="75000"/>
              </a:schemeClr>
            </a:solidFill>
          </a:ln>
        </p:spPr>
      </p:pic>
      <p:pic>
        <p:nvPicPr>
          <p:cNvPr id="5" name="Picture 4">
            <a:extLst>
              <a:ext uri="{FF2B5EF4-FFF2-40B4-BE49-F238E27FC236}">
                <a16:creationId xmlns:a16="http://schemas.microsoft.com/office/drawing/2014/main" id="{D375899D-A2FE-439C-A9AD-82E1EE703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4184" y="4010781"/>
            <a:ext cx="1424936" cy="2135184"/>
          </a:xfrm>
          <a:prstGeom prst="rect">
            <a:avLst/>
          </a:prstGeom>
          <a:ln>
            <a:solidFill>
              <a:schemeClr val="tx1">
                <a:lumMod val="75000"/>
              </a:schemeClr>
            </a:solidFill>
          </a:ln>
        </p:spPr>
      </p:pic>
      <p:pic>
        <p:nvPicPr>
          <p:cNvPr id="7" name="Picture 6">
            <a:extLst>
              <a:ext uri="{FF2B5EF4-FFF2-40B4-BE49-F238E27FC236}">
                <a16:creationId xmlns:a16="http://schemas.microsoft.com/office/drawing/2014/main" id="{56C68435-0B0B-4C0E-AA7C-946D1B5E0C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6314" y="4010779"/>
            <a:ext cx="1424937" cy="2135186"/>
          </a:xfrm>
          <a:prstGeom prst="rect">
            <a:avLst/>
          </a:prstGeom>
          <a:ln>
            <a:solidFill>
              <a:schemeClr val="tx1">
                <a:lumMod val="75000"/>
              </a:schemeClr>
            </a:solidFill>
          </a:ln>
        </p:spPr>
      </p:pic>
      <p:pic>
        <p:nvPicPr>
          <p:cNvPr id="10" name="Picture 9">
            <a:extLst>
              <a:ext uri="{FF2B5EF4-FFF2-40B4-BE49-F238E27FC236}">
                <a16:creationId xmlns:a16="http://schemas.microsoft.com/office/drawing/2014/main" id="{27A9306E-B063-4F0C-87A5-70B3E6A8D1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14632" y="4010780"/>
            <a:ext cx="1424936" cy="2135185"/>
          </a:xfrm>
          <a:prstGeom prst="rect">
            <a:avLst/>
          </a:prstGeom>
          <a:ln>
            <a:solidFill>
              <a:schemeClr val="tx1">
                <a:lumMod val="75000"/>
              </a:schemeClr>
            </a:solidFill>
          </a:ln>
        </p:spPr>
      </p:pic>
      <p:sp>
        <p:nvSpPr>
          <p:cNvPr id="12" name="Rectangle 11">
            <a:extLst>
              <a:ext uri="{FF2B5EF4-FFF2-40B4-BE49-F238E27FC236}">
                <a16:creationId xmlns:a16="http://schemas.microsoft.com/office/drawing/2014/main" id="{63D33281-874D-44DE-B568-47678CC11EDC}"/>
              </a:ext>
            </a:extLst>
          </p:cNvPr>
          <p:cNvSpPr/>
          <p:nvPr/>
        </p:nvSpPr>
        <p:spPr>
          <a:xfrm>
            <a:off x="5024140" y="3609975"/>
            <a:ext cx="6918097" cy="2670143"/>
          </a:xfrm>
          <a:prstGeom prst="rect">
            <a:avLst/>
          </a:prstGeom>
          <a:no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FF33B73D-6866-411F-8437-1750D739D839}"/>
              </a:ext>
            </a:extLst>
          </p:cNvPr>
          <p:cNvSpPr txBox="1"/>
          <p:nvPr/>
        </p:nvSpPr>
        <p:spPr>
          <a:xfrm>
            <a:off x="7610545" y="3622535"/>
            <a:ext cx="1743075" cy="369332"/>
          </a:xfrm>
          <a:prstGeom prst="rect">
            <a:avLst/>
          </a:prstGeom>
          <a:noFill/>
        </p:spPr>
        <p:txBody>
          <a:bodyPr wrap="square">
            <a:spAutoFit/>
          </a:bodyPr>
          <a:lstStyle/>
          <a:p>
            <a:pPr algn="ctr"/>
            <a:r>
              <a:rPr lang="en-US" sz="1800" dirty="0">
                <a:solidFill>
                  <a:schemeClr val="accent2">
                    <a:lumMod val="60000"/>
                    <a:lumOff val="40000"/>
                  </a:schemeClr>
                </a:solidFill>
              </a:rPr>
              <a:t>Results</a:t>
            </a:r>
            <a:endParaRPr lang="en-IN" dirty="0"/>
          </a:p>
        </p:txBody>
      </p:sp>
      <p:sp>
        <p:nvSpPr>
          <p:cNvPr id="16" name="Rectangle 15">
            <a:extLst>
              <a:ext uri="{FF2B5EF4-FFF2-40B4-BE49-F238E27FC236}">
                <a16:creationId xmlns:a16="http://schemas.microsoft.com/office/drawing/2014/main" id="{E2DD3B80-E871-4FCC-A60B-6BC20656CBB1}"/>
              </a:ext>
            </a:extLst>
          </p:cNvPr>
          <p:cNvSpPr/>
          <p:nvPr/>
        </p:nvSpPr>
        <p:spPr>
          <a:xfrm>
            <a:off x="6889820" y="5200562"/>
            <a:ext cx="848170" cy="930256"/>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225F2D89-2CF5-4233-AA49-041944D2E226}"/>
              </a:ext>
            </a:extLst>
          </p:cNvPr>
          <p:cNvSpPr/>
          <p:nvPr/>
        </p:nvSpPr>
        <p:spPr>
          <a:xfrm>
            <a:off x="6889820" y="4309994"/>
            <a:ext cx="1402064" cy="819150"/>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FBD9112-6F62-4AAD-90E1-EACB003B24EA}"/>
              </a:ext>
            </a:extLst>
          </p:cNvPr>
          <p:cNvSpPr/>
          <p:nvPr/>
        </p:nvSpPr>
        <p:spPr>
          <a:xfrm rot="5400000">
            <a:off x="10416523" y="4785697"/>
            <a:ext cx="1869715" cy="69532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00393FA7-E511-42B7-9A2F-3C39B57D46B0}"/>
              </a:ext>
            </a:extLst>
          </p:cNvPr>
          <p:cNvPicPr>
            <a:picLocks noChangeAspect="1"/>
          </p:cNvPicPr>
          <p:nvPr/>
        </p:nvPicPr>
        <p:blipFill>
          <a:blip r:embed="rId8"/>
          <a:stretch>
            <a:fillRect/>
          </a:stretch>
        </p:blipFill>
        <p:spPr>
          <a:xfrm>
            <a:off x="11906863" y="6574303"/>
            <a:ext cx="285137" cy="283697"/>
          </a:xfrm>
          <a:prstGeom prst="rect">
            <a:avLst/>
          </a:prstGeom>
        </p:spPr>
      </p:pic>
    </p:spTree>
    <p:extLst>
      <p:ext uri="{BB962C8B-B14F-4D97-AF65-F5344CB8AC3E}">
        <p14:creationId xmlns:p14="http://schemas.microsoft.com/office/powerpoint/2010/main" val="30849695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2209</TotalTime>
  <Words>2085</Words>
  <Application>Microsoft Office PowerPoint</Application>
  <PresentationFormat>Widescreen</PresentationFormat>
  <Paragraphs>573</Paragraphs>
  <Slides>31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Adarsh</dc:creator>
  <cp:lastModifiedBy>Aditya Adarsh</cp:lastModifiedBy>
  <cp:revision>102</cp:revision>
  <dcterms:created xsi:type="dcterms:W3CDTF">2020-09-22T06:40:58Z</dcterms:created>
  <dcterms:modified xsi:type="dcterms:W3CDTF">2023-04-15T17:10:56Z</dcterms:modified>
</cp:coreProperties>
</file>